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485" autoAdjust="0"/>
    <p:restoredTop sz="94660"/>
  </p:normalViewPr>
  <p:slideViewPr>
    <p:cSldViewPr>
      <p:cViewPr varScale="1">
        <p:scale>
          <a:sx n="68" d="100"/>
          <a:sy n="68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FF015-73F6-4A8C-80DB-42D3EF5AE12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CA541-249C-4589-B1DC-3034B7EF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jpeg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jpeg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7030A0"/>
                </a:solidFill>
                <a:latin typeface="American Typewriter"/>
              </a:rPr>
              <a:t>	Data Structure/BTCS-2304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</a:t>
            </a:r>
            <a:r>
              <a:rPr lang="en-US" sz="9600" dirty="0" smtClean="0"/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2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D410-DD57-4B75-88EB-F92C13568FA4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081338" y="2363788"/>
            <a:ext cx="762000" cy="173355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Wingdings" pitchFamily="2" charset="2"/>
              </a:rPr>
              <a:t></a:t>
            </a:r>
          </a:p>
          <a:p>
            <a:endParaRPr lang="en-US" altLang="zh-TW">
              <a:solidFill>
                <a:schemeClr val="tx1"/>
              </a:solidFill>
              <a:ea typeface="新細明體" pitchFamily="18" charset="-120"/>
              <a:sym typeface="Wingdings" pitchFamily="2" charset="2"/>
            </a:endParaRPr>
          </a:p>
          <a:p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Wingdings" pitchFamily="2" charset="2"/>
              </a:rPr>
              <a:t></a:t>
            </a:r>
          </a:p>
          <a:p>
            <a:endParaRPr lang="en-US" altLang="zh-TW">
              <a:solidFill>
                <a:schemeClr val="tx1"/>
              </a:solidFill>
              <a:ea typeface="新細明體" pitchFamily="18" charset="-120"/>
              <a:sym typeface="Wingdings" pitchFamily="2" charset="2"/>
            </a:endParaRPr>
          </a:p>
          <a:p>
            <a:r>
              <a:rPr lang="en-US" altLang="zh-TW">
                <a:solidFill>
                  <a:schemeClr val="tx1"/>
                </a:solidFill>
                <a:ea typeface="新細明體" pitchFamily="18" charset="-120"/>
                <a:sym typeface="Wingdings" pitchFamily="2" charset="2"/>
              </a:rPr>
              <a:t></a:t>
            </a:r>
            <a:endParaRPr lang="en-US" altLang="zh-TW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3081338" y="2935288"/>
            <a:ext cx="781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3081338" y="3525838"/>
            <a:ext cx="781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3462338" y="2592388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3481388" y="3221038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3481388" y="3811588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532063" y="2478088"/>
            <a:ext cx="35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      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646363" y="2470150"/>
            <a:ext cx="31115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  <a:p>
            <a:pPr algn="l"/>
            <a:endParaRPr lang="en-US" altLang="zh-TW">
              <a:solidFill>
                <a:schemeClr val="tx1"/>
              </a:solidFill>
              <a:ea typeface="新細明體" pitchFamily="18" charset="-120"/>
            </a:endParaRPr>
          </a:p>
          <a:p>
            <a:pPr algn="l"/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  <a:p>
            <a:pPr algn="l"/>
            <a:endParaRPr lang="en-US" altLang="zh-TW">
              <a:solidFill>
                <a:schemeClr val="tx1"/>
              </a:solidFill>
              <a:ea typeface="新細明體" pitchFamily="18" charset="-120"/>
            </a:endParaRPr>
          </a:p>
          <a:p>
            <a:pPr algn="l"/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2</a:t>
            </a:r>
            <a:endParaRPr lang="en-US" altLang="zh-TW" sz="2400" b="1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4376738" y="2363788"/>
            <a:ext cx="1809750" cy="4762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 1       NULL</a:t>
            </a:r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4948238" y="2363788"/>
            <a:ext cx="0" cy="476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4376738" y="3011488"/>
            <a:ext cx="1809750" cy="4762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 0       NULL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4357688" y="3621088"/>
            <a:ext cx="1809750" cy="4762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 1       NULL</a:t>
            </a:r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4948238" y="3621088"/>
            <a:ext cx="0" cy="476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4948238" y="3011488"/>
            <a:ext cx="0" cy="476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1541463" y="19367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8212" name="Oval 20"/>
          <p:cNvSpPr>
            <a:spLocks noChangeArrowheads="1"/>
          </p:cNvSpPr>
          <p:nvPr/>
        </p:nvSpPr>
        <p:spPr bwMode="auto">
          <a:xfrm>
            <a:off x="1539875" y="304006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8213" name="Oval 21"/>
          <p:cNvSpPr>
            <a:spLocks noChangeArrowheads="1"/>
          </p:cNvSpPr>
          <p:nvPr/>
        </p:nvSpPr>
        <p:spPr bwMode="auto">
          <a:xfrm>
            <a:off x="1555750" y="405923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>
            <a:off x="1778000" y="3495675"/>
            <a:ext cx="0" cy="558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 flipV="1">
            <a:off x="1955800" y="2325688"/>
            <a:ext cx="0" cy="7207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1587500" y="2352675"/>
            <a:ext cx="0" cy="7350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1806575" y="5010150"/>
            <a:ext cx="5772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Determine in-degree of a vertex in a fast way.</a:t>
            </a:r>
          </a:p>
        </p:txBody>
      </p:sp>
      <p:sp>
        <p:nvSpPr>
          <p:cNvPr id="8218" name="Rectangle 26"/>
          <p:cNvSpPr>
            <a:spLocks noGrp="1" noChangeArrowheads="1"/>
          </p:cNvSpPr>
          <p:nvPr>
            <p:ph type="title" idx="4294967295"/>
          </p:nvPr>
        </p:nvSpPr>
        <p:spPr>
          <a:xfrm>
            <a:off x="354013" y="306388"/>
            <a:ext cx="7772400" cy="828675"/>
          </a:xfrm>
        </p:spPr>
        <p:txBody>
          <a:bodyPr/>
          <a:lstStyle/>
          <a:p>
            <a:pPr algn="ctr"/>
            <a:r>
              <a:rPr lang="en-US" altLang="zh-TW" sz="2400" b="1">
                <a:solidFill>
                  <a:schemeClr val="tx1"/>
                </a:solidFill>
              </a:rPr>
              <a:t>Figure 6.10: </a:t>
            </a:r>
            <a:r>
              <a:rPr lang="en-US" altLang="zh-TW" sz="2400">
                <a:solidFill>
                  <a:schemeClr val="tx1"/>
                </a:solidFill>
              </a:rPr>
              <a:t>Inverse adjacency list for G</a:t>
            </a:r>
            <a:r>
              <a:rPr lang="en-US" altLang="zh-TW" sz="2400" baseline="-25000">
                <a:solidFill>
                  <a:schemeClr val="tx1"/>
                </a:solidFill>
              </a:rPr>
              <a:t>3</a:t>
            </a:r>
            <a:endParaRPr lang="en-US" altLang="zh-TW"/>
          </a:p>
        </p:txBody>
      </p:sp>
      <p:pic>
        <p:nvPicPr>
          <p:cNvPr id="2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ectangle 2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5567B-0F8B-41C0-835A-E52DD6F17A91}" type="slidenum">
              <a:rPr lang="en-US" altLang="zh-TW"/>
              <a:pPr/>
              <a:t>11</a:t>
            </a:fld>
            <a:endParaRPr lang="en-US" altLang="zh-TW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066800" y="2781300"/>
            <a:ext cx="7219950" cy="609600"/>
            <a:chOff x="336" y="1740"/>
            <a:chExt cx="4548" cy="384"/>
          </a:xfrm>
        </p:grpSpPr>
        <p:sp>
          <p:nvSpPr>
            <p:cNvPr id="9220" name="Rectangle 4"/>
            <p:cNvSpPr>
              <a:spLocks noChangeArrowheads="1"/>
            </p:cNvSpPr>
            <p:nvPr/>
          </p:nvSpPr>
          <p:spPr bwMode="auto">
            <a:xfrm>
              <a:off x="336" y="1740"/>
              <a:ext cx="4548" cy="3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altLang="zh-TW" sz="2400">
                  <a:solidFill>
                    <a:schemeClr val="tx1"/>
                  </a:solidFill>
                  <a:ea typeface="新細明體" pitchFamily="18" charset="-120"/>
                </a:rPr>
                <a:t> tail       head      column link for head    row link for tail</a:t>
              </a:r>
            </a:p>
          </p:txBody>
        </p:sp>
        <p:sp>
          <p:nvSpPr>
            <p:cNvPr id="9222" name="Line 6"/>
            <p:cNvSpPr>
              <a:spLocks noChangeShapeType="1"/>
            </p:cNvSpPr>
            <p:nvPr/>
          </p:nvSpPr>
          <p:spPr bwMode="auto">
            <a:xfrm flipH="1">
              <a:off x="840" y="1740"/>
              <a:ext cx="0" cy="3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Line 7"/>
            <p:cNvSpPr>
              <a:spLocks noChangeShapeType="1"/>
            </p:cNvSpPr>
            <p:nvPr/>
          </p:nvSpPr>
          <p:spPr bwMode="auto">
            <a:xfrm>
              <a:off x="1524" y="174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Line 8"/>
            <p:cNvSpPr>
              <a:spLocks noChangeShapeType="1"/>
            </p:cNvSpPr>
            <p:nvPr/>
          </p:nvSpPr>
          <p:spPr bwMode="auto">
            <a:xfrm>
              <a:off x="3348" y="174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6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354013" y="609600"/>
            <a:ext cx="8515350" cy="1143000"/>
          </a:xfrm>
        </p:spPr>
        <p:txBody>
          <a:bodyPr/>
          <a:lstStyle/>
          <a:p>
            <a:r>
              <a:rPr lang="en-US" altLang="zh-TW" sz="2400" b="1" u="sng" dirty="0">
                <a:solidFill>
                  <a:schemeClr val="tx1"/>
                </a:solidFill>
              </a:rPr>
              <a:t>Figure 6.11:</a:t>
            </a:r>
            <a:r>
              <a:rPr lang="en-US" altLang="zh-TW" sz="2400" u="sng" dirty="0">
                <a:solidFill>
                  <a:schemeClr val="tx1"/>
                </a:solidFill>
              </a:rPr>
              <a:t> Alternate node structure for adjacency lists (p.267)</a:t>
            </a:r>
            <a:endParaRPr lang="en-US" altLang="zh-TW" dirty="0"/>
          </a:p>
        </p:txBody>
      </p:sp>
      <p:pic>
        <p:nvPicPr>
          <p:cNvPr id="1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5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BDB6-1358-4306-86F3-25A3C212DC4A}" type="slidenum">
              <a:rPr lang="en-US" altLang="zh-TW"/>
              <a:pPr/>
              <a:t>12</a:t>
            </a:fld>
            <a:endParaRPr lang="en-US" altLang="zh-TW"/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992188" y="1143000"/>
            <a:ext cx="7562850" cy="3505200"/>
            <a:chOff x="192" y="828"/>
            <a:chExt cx="5376" cy="2280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668" y="840"/>
              <a:ext cx="1116" cy="264"/>
              <a:chOff x="1200" y="840"/>
              <a:chExt cx="1296" cy="276"/>
            </a:xfrm>
          </p:grpSpPr>
          <p:sp>
            <p:nvSpPr>
              <p:cNvPr id="10243" name="Rectangle 3"/>
              <p:cNvSpPr>
                <a:spLocks noChangeArrowheads="1"/>
              </p:cNvSpPr>
              <p:nvPr/>
            </p:nvSpPr>
            <p:spPr bwMode="auto">
              <a:xfrm>
                <a:off x="1200" y="840"/>
                <a:ext cx="1296" cy="264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" name="Rectangle 4"/>
              <p:cNvSpPr>
                <a:spLocks noChangeArrowheads="1"/>
              </p:cNvSpPr>
              <p:nvPr/>
            </p:nvSpPr>
            <p:spPr bwMode="auto">
              <a:xfrm>
                <a:off x="1476" y="840"/>
                <a:ext cx="696" cy="2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  0</a:t>
                </a:r>
              </a:p>
            </p:txBody>
          </p:sp>
          <p:sp>
            <p:nvSpPr>
              <p:cNvPr id="10245" name="Line 5"/>
              <p:cNvSpPr>
                <a:spLocks noChangeShapeType="1"/>
              </p:cNvSpPr>
              <p:nvPr/>
            </p:nvSpPr>
            <p:spPr bwMode="auto">
              <a:xfrm>
                <a:off x="1836" y="852"/>
                <a:ext cx="0" cy="2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976" y="840"/>
              <a:ext cx="1116" cy="264"/>
              <a:chOff x="1200" y="840"/>
              <a:chExt cx="1296" cy="276"/>
            </a:xfrm>
          </p:grpSpPr>
          <p:sp>
            <p:nvSpPr>
              <p:cNvPr id="10249" name="Rectangle 9"/>
              <p:cNvSpPr>
                <a:spLocks noChangeArrowheads="1"/>
              </p:cNvSpPr>
              <p:nvPr/>
            </p:nvSpPr>
            <p:spPr bwMode="auto">
              <a:xfrm>
                <a:off x="1200" y="840"/>
                <a:ext cx="1296" cy="264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/>
            </p:nvSpPr>
            <p:spPr bwMode="auto">
              <a:xfrm>
                <a:off x="1476" y="840"/>
                <a:ext cx="696" cy="2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 1</a:t>
                </a:r>
              </a:p>
            </p:txBody>
          </p:sp>
          <p:sp>
            <p:nvSpPr>
              <p:cNvPr id="10251" name="Line 11"/>
              <p:cNvSpPr>
                <a:spLocks noChangeShapeType="1"/>
              </p:cNvSpPr>
              <p:nvPr/>
            </p:nvSpPr>
            <p:spPr bwMode="auto">
              <a:xfrm>
                <a:off x="1836" y="852"/>
                <a:ext cx="0" cy="2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4320" y="828"/>
              <a:ext cx="1032" cy="276"/>
              <a:chOff x="1200" y="840"/>
              <a:chExt cx="1296" cy="276"/>
            </a:xfrm>
          </p:grpSpPr>
          <p:sp>
            <p:nvSpPr>
              <p:cNvPr id="10253" name="Rectangle 13"/>
              <p:cNvSpPr>
                <a:spLocks noChangeArrowheads="1"/>
              </p:cNvSpPr>
              <p:nvPr/>
            </p:nvSpPr>
            <p:spPr bwMode="auto">
              <a:xfrm>
                <a:off x="1200" y="840"/>
                <a:ext cx="1296" cy="264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4" name="Rectangle 14"/>
              <p:cNvSpPr>
                <a:spLocks noChangeArrowheads="1"/>
              </p:cNvSpPr>
              <p:nvPr/>
            </p:nvSpPr>
            <p:spPr bwMode="auto">
              <a:xfrm>
                <a:off x="1476" y="840"/>
                <a:ext cx="696" cy="2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  2</a:t>
                </a:r>
              </a:p>
            </p:txBody>
          </p:sp>
          <p:sp>
            <p:nvSpPr>
              <p:cNvPr id="10255" name="Line 15"/>
              <p:cNvSpPr>
                <a:spLocks noChangeShapeType="1"/>
              </p:cNvSpPr>
              <p:nvPr/>
            </p:nvSpPr>
            <p:spPr bwMode="auto">
              <a:xfrm>
                <a:off x="1836" y="852"/>
                <a:ext cx="0" cy="2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192" y="2820"/>
              <a:ext cx="1176" cy="288"/>
              <a:chOff x="192" y="2820"/>
              <a:chExt cx="1176" cy="288"/>
            </a:xfrm>
          </p:grpSpPr>
          <p:sp>
            <p:nvSpPr>
              <p:cNvPr id="10267" name="Rectangle 27"/>
              <p:cNvSpPr>
                <a:spLocks noChangeArrowheads="1"/>
              </p:cNvSpPr>
              <p:nvPr/>
            </p:nvSpPr>
            <p:spPr bwMode="auto">
              <a:xfrm>
                <a:off x="192" y="2820"/>
                <a:ext cx="1176" cy="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2            </a:t>
                </a:r>
                <a:r>
                  <a:rPr lang="en-US" altLang="zh-TW" sz="1400">
                    <a:solidFill>
                      <a:schemeClr val="tx1"/>
                    </a:solidFill>
                    <a:ea typeface="新細明體" pitchFamily="18" charset="-120"/>
                  </a:rPr>
                  <a:t>NULL</a:t>
                </a:r>
                <a:r>
                  <a:rPr lang="en-US" altLang="zh-TW" sz="1400" b="1">
                    <a:solidFill>
                      <a:schemeClr val="tx1"/>
                    </a:solidFill>
                    <a:ea typeface="新細明體" pitchFamily="18" charset="-120"/>
                  </a:rPr>
                  <a:t>  </a:t>
                </a:r>
              </a:p>
            </p:txBody>
          </p:sp>
          <p:sp>
            <p:nvSpPr>
              <p:cNvPr id="10268" name="Rectangle 28"/>
              <p:cNvSpPr>
                <a:spLocks noChangeArrowheads="1"/>
              </p:cNvSpPr>
              <p:nvPr/>
            </p:nvSpPr>
            <p:spPr bwMode="auto">
              <a:xfrm>
                <a:off x="442" y="2820"/>
                <a:ext cx="512" cy="275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  </a:t>
                </a:r>
              </a:p>
            </p:txBody>
          </p:sp>
          <p:sp>
            <p:nvSpPr>
              <p:cNvPr id="10269" name="Line 29"/>
              <p:cNvSpPr>
                <a:spLocks noChangeShapeType="1"/>
              </p:cNvSpPr>
              <p:nvPr/>
            </p:nvSpPr>
            <p:spPr bwMode="auto">
              <a:xfrm>
                <a:off x="709" y="2833"/>
                <a:ext cx="0" cy="2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204" y="2076"/>
              <a:ext cx="1176" cy="288"/>
              <a:chOff x="192" y="2820"/>
              <a:chExt cx="1176" cy="288"/>
            </a:xfrm>
          </p:grpSpPr>
          <p:sp>
            <p:nvSpPr>
              <p:cNvPr id="10272" name="Rectangle 32"/>
              <p:cNvSpPr>
                <a:spLocks noChangeArrowheads="1"/>
              </p:cNvSpPr>
              <p:nvPr/>
            </p:nvSpPr>
            <p:spPr bwMode="auto">
              <a:xfrm>
                <a:off x="192" y="2820"/>
                <a:ext cx="1176" cy="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1</a:t>
                </a:r>
              </a:p>
            </p:txBody>
          </p:sp>
          <p:sp>
            <p:nvSpPr>
              <p:cNvPr id="10273" name="Rectangle 33"/>
              <p:cNvSpPr>
                <a:spLocks noChangeArrowheads="1"/>
              </p:cNvSpPr>
              <p:nvPr/>
            </p:nvSpPr>
            <p:spPr bwMode="auto">
              <a:xfrm>
                <a:off x="442" y="2820"/>
                <a:ext cx="512" cy="275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  </a:t>
                </a:r>
              </a:p>
            </p:txBody>
          </p:sp>
          <p:sp>
            <p:nvSpPr>
              <p:cNvPr id="10274" name="Line 34"/>
              <p:cNvSpPr>
                <a:spLocks noChangeShapeType="1"/>
              </p:cNvSpPr>
              <p:nvPr/>
            </p:nvSpPr>
            <p:spPr bwMode="auto">
              <a:xfrm>
                <a:off x="709" y="2833"/>
                <a:ext cx="0" cy="2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35"/>
            <p:cNvGrpSpPr>
              <a:grpSpLocks/>
            </p:cNvGrpSpPr>
            <p:nvPr/>
          </p:nvGrpSpPr>
          <p:grpSpPr bwMode="auto">
            <a:xfrm>
              <a:off x="204" y="1356"/>
              <a:ext cx="1176" cy="288"/>
              <a:chOff x="192" y="2820"/>
              <a:chExt cx="1176" cy="288"/>
            </a:xfrm>
          </p:grpSpPr>
          <p:sp>
            <p:nvSpPr>
              <p:cNvPr id="10276" name="Rectangle 36"/>
              <p:cNvSpPr>
                <a:spLocks noChangeArrowheads="1"/>
              </p:cNvSpPr>
              <p:nvPr/>
            </p:nvSpPr>
            <p:spPr bwMode="auto">
              <a:xfrm>
                <a:off x="192" y="2820"/>
                <a:ext cx="1176" cy="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0               </a:t>
                </a:r>
              </a:p>
            </p:txBody>
          </p:sp>
          <p:sp>
            <p:nvSpPr>
              <p:cNvPr id="10277" name="Rectangle 37"/>
              <p:cNvSpPr>
                <a:spLocks noChangeArrowheads="1"/>
              </p:cNvSpPr>
              <p:nvPr/>
            </p:nvSpPr>
            <p:spPr bwMode="auto">
              <a:xfrm>
                <a:off x="442" y="2820"/>
                <a:ext cx="512" cy="275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  </a:t>
                </a:r>
              </a:p>
            </p:txBody>
          </p:sp>
          <p:sp>
            <p:nvSpPr>
              <p:cNvPr id="10278" name="Line 38"/>
              <p:cNvSpPr>
                <a:spLocks noChangeShapeType="1"/>
              </p:cNvSpPr>
              <p:nvPr/>
            </p:nvSpPr>
            <p:spPr bwMode="auto">
              <a:xfrm>
                <a:off x="709" y="2833"/>
                <a:ext cx="0" cy="2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43"/>
            <p:cNvGrpSpPr>
              <a:grpSpLocks/>
            </p:cNvGrpSpPr>
            <p:nvPr/>
          </p:nvGrpSpPr>
          <p:grpSpPr bwMode="auto">
            <a:xfrm>
              <a:off x="1596" y="2076"/>
              <a:ext cx="1320" cy="288"/>
              <a:chOff x="1596" y="2076"/>
              <a:chExt cx="1320" cy="288"/>
            </a:xfrm>
          </p:grpSpPr>
          <p:sp>
            <p:nvSpPr>
              <p:cNvPr id="10280" name="Rectangle 40"/>
              <p:cNvSpPr>
                <a:spLocks noChangeArrowheads="1"/>
              </p:cNvSpPr>
              <p:nvPr/>
            </p:nvSpPr>
            <p:spPr bwMode="auto">
              <a:xfrm>
                <a:off x="1596" y="2076"/>
                <a:ext cx="1320" cy="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1    0</a:t>
                </a:r>
                <a:r>
                  <a:rPr lang="en-US" altLang="zh-TW" sz="1400" b="1">
                    <a:solidFill>
                      <a:schemeClr val="tx1"/>
                    </a:solidFill>
                    <a:ea typeface="新細明體" pitchFamily="18" charset="-120"/>
                  </a:rPr>
                  <a:t> </a:t>
                </a:r>
                <a:r>
                  <a:rPr lang="en-US" altLang="zh-TW" sz="1400">
                    <a:solidFill>
                      <a:schemeClr val="tx1"/>
                    </a:solidFill>
                    <a:ea typeface="新細明體" pitchFamily="18" charset="-120"/>
                  </a:rPr>
                  <a:t>NULL</a:t>
                </a:r>
                <a:r>
                  <a:rPr lang="en-US" altLang="zh-TW" sz="1400" b="1">
                    <a:solidFill>
                      <a:schemeClr val="tx1"/>
                    </a:solidFill>
                    <a:ea typeface="新細明體" pitchFamily="18" charset="-120"/>
                  </a:rPr>
                  <a:t>  </a:t>
                </a:r>
                <a:endParaRPr lang="en-US" altLang="zh-TW" sz="2400" b="1">
                  <a:solidFill>
                    <a:schemeClr val="tx1"/>
                  </a:solidFill>
                  <a:ea typeface="新細明體" pitchFamily="18" charset="-120"/>
                </a:endParaRPr>
              </a:p>
            </p:txBody>
          </p:sp>
          <p:sp>
            <p:nvSpPr>
              <p:cNvPr id="10281" name="Rectangle 41"/>
              <p:cNvSpPr>
                <a:spLocks noChangeArrowheads="1"/>
              </p:cNvSpPr>
              <p:nvPr/>
            </p:nvSpPr>
            <p:spPr bwMode="auto">
              <a:xfrm>
                <a:off x="1846" y="2076"/>
                <a:ext cx="656" cy="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   </a:t>
                </a:r>
              </a:p>
            </p:txBody>
          </p:sp>
          <p:sp>
            <p:nvSpPr>
              <p:cNvPr id="10282" name="Line 42"/>
              <p:cNvSpPr>
                <a:spLocks noChangeShapeType="1"/>
              </p:cNvSpPr>
              <p:nvPr/>
            </p:nvSpPr>
            <p:spPr bwMode="auto">
              <a:xfrm>
                <a:off x="2113" y="2089"/>
                <a:ext cx="0" cy="2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44"/>
            <p:cNvGrpSpPr>
              <a:grpSpLocks/>
            </p:cNvGrpSpPr>
            <p:nvPr/>
          </p:nvGrpSpPr>
          <p:grpSpPr bwMode="auto">
            <a:xfrm>
              <a:off x="2940" y="1392"/>
              <a:ext cx="1320" cy="288"/>
              <a:chOff x="1596" y="2076"/>
              <a:chExt cx="1320" cy="288"/>
            </a:xfrm>
          </p:grpSpPr>
          <p:sp>
            <p:nvSpPr>
              <p:cNvPr id="10285" name="Rectangle 45"/>
              <p:cNvSpPr>
                <a:spLocks noChangeArrowheads="1"/>
              </p:cNvSpPr>
              <p:nvPr/>
            </p:nvSpPr>
            <p:spPr bwMode="auto">
              <a:xfrm>
                <a:off x="1596" y="2076"/>
                <a:ext cx="1320" cy="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0    1 </a:t>
                </a:r>
                <a:r>
                  <a:rPr lang="en-US" altLang="zh-TW" sz="1400">
                    <a:solidFill>
                      <a:schemeClr val="tx1"/>
                    </a:solidFill>
                    <a:ea typeface="新細明體" pitchFamily="18" charset="-120"/>
                  </a:rPr>
                  <a:t>NULL</a:t>
                </a:r>
                <a:r>
                  <a:rPr lang="en-US" altLang="zh-TW" sz="1400" b="1">
                    <a:solidFill>
                      <a:schemeClr val="tx1"/>
                    </a:solidFill>
                    <a:ea typeface="新細明體" pitchFamily="18" charset="-120"/>
                  </a:rPr>
                  <a:t>  </a:t>
                </a:r>
                <a:r>
                  <a:rPr lang="en-US" altLang="zh-TW" sz="1400">
                    <a:solidFill>
                      <a:schemeClr val="tx1"/>
                    </a:solidFill>
                    <a:ea typeface="新細明體" pitchFamily="18" charset="-120"/>
                  </a:rPr>
                  <a:t>NULL</a:t>
                </a:r>
                <a:r>
                  <a:rPr lang="en-US" altLang="zh-TW" sz="1400" b="1">
                    <a:solidFill>
                      <a:schemeClr val="tx1"/>
                    </a:solidFill>
                    <a:ea typeface="新細明體" pitchFamily="18" charset="-120"/>
                  </a:rPr>
                  <a:t> </a:t>
                </a:r>
              </a:p>
            </p:txBody>
          </p:sp>
          <p:sp>
            <p:nvSpPr>
              <p:cNvPr id="10286" name="Rectangle 46"/>
              <p:cNvSpPr>
                <a:spLocks noChangeArrowheads="1"/>
              </p:cNvSpPr>
              <p:nvPr/>
            </p:nvSpPr>
            <p:spPr bwMode="auto">
              <a:xfrm>
                <a:off x="1846" y="2076"/>
                <a:ext cx="656" cy="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   </a:t>
                </a:r>
              </a:p>
            </p:txBody>
          </p:sp>
          <p:sp>
            <p:nvSpPr>
              <p:cNvPr id="10287" name="Line 47"/>
              <p:cNvSpPr>
                <a:spLocks noChangeShapeType="1"/>
              </p:cNvSpPr>
              <p:nvPr/>
            </p:nvSpPr>
            <p:spPr bwMode="auto">
              <a:xfrm>
                <a:off x="2113" y="2089"/>
                <a:ext cx="0" cy="2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" name="Group 48"/>
            <p:cNvGrpSpPr>
              <a:grpSpLocks/>
            </p:cNvGrpSpPr>
            <p:nvPr/>
          </p:nvGrpSpPr>
          <p:grpSpPr bwMode="auto">
            <a:xfrm>
              <a:off x="4248" y="2100"/>
              <a:ext cx="1320" cy="288"/>
              <a:chOff x="1596" y="2076"/>
              <a:chExt cx="1320" cy="288"/>
            </a:xfrm>
          </p:grpSpPr>
          <p:sp>
            <p:nvSpPr>
              <p:cNvPr id="10289" name="Rectangle 49"/>
              <p:cNvSpPr>
                <a:spLocks noChangeArrowheads="1"/>
              </p:cNvSpPr>
              <p:nvPr/>
            </p:nvSpPr>
            <p:spPr bwMode="auto">
              <a:xfrm>
                <a:off x="1596" y="2076"/>
                <a:ext cx="1320" cy="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1    2 </a:t>
                </a:r>
                <a:r>
                  <a:rPr lang="en-US" altLang="zh-TW" sz="1400">
                    <a:solidFill>
                      <a:schemeClr val="tx1"/>
                    </a:solidFill>
                    <a:ea typeface="新細明體" pitchFamily="18" charset="-120"/>
                  </a:rPr>
                  <a:t>NULL</a:t>
                </a:r>
                <a:r>
                  <a:rPr lang="en-US" altLang="zh-TW" sz="1400" b="1">
                    <a:solidFill>
                      <a:schemeClr val="tx1"/>
                    </a:solidFill>
                    <a:ea typeface="新細明體" pitchFamily="18" charset="-120"/>
                  </a:rPr>
                  <a:t>  </a:t>
                </a:r>
                <a:r>
                  <a:rPr lang="en-US" altLang="zh-TW" sz="1400">
                    <a:solidFill>
                      <a:schemeClr val="tx1"/>
                    </a:solidFill>
                    <a:ea typeface="新細明體" pitchFamily="18" charset="-120"/>
                  </a:rPr>
                  <a:t>NULL</a:t>
                </a:r>
                <a:r>
                  <a:rPr lang="en-US" altLang="zh-TW" sz="1400" b="1">
                    <a:solidFill>
                      <a:schemeClr val="tx1"/>
                    </a:solidFill>
                    <a:ea typeface="新細明體" pitchFamily="18" charset="-120"/>
                  </a:rPr>
                  <a:t> </a:t>
                </a:r>
              </a:p>
            </p:txBody>
          </p:sp>
          <p:sp>
            <p:nvSpPr>
              <p:cNvPr id="10290" name="Rectangle 50"/>
              <p:cNvSpPr>
                <a:spLocks noChangeArrowheads="1"/>
              </p:cNvSpPr>
              <p:nvPr/>
            </p:nvSpPr>
            <p:spPr bwMode="auto">
              <a:xfrm>
                <a:off x="1846" y="2076"/>
                <a:ext cx="656" cy="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altLang="zh-TW" sz="2400" b="1">
                    <a:solidFill>
                      <a:schemeClr val="tx1"/>
                    </a:solidFill>
                    <a:ea typeface="新細明體" pitchFamily="18" charset="-120"/>
                  </a:rPr>
                  <a:t>   </a:t>
                </a:r>
              </a:p>
            </p:txBody>
          </p:sp>
          <p:sp>
            <p:nvSpPr>
              <p:cNvPr id="10291" name="Line 51"/>
              <p:cNvSpPr>
                <a:spLocks noChangeShapeType="1"/>
              </p:cNvSpPr>
              <p:nvPr/>
            </p:nvSpPr>
            <p:spPr bwMode="auto">
              <a:xfrm>
                <a:off x="2113" y="2089"/>
                <a:ext cx="0" cy="2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92" name="Line 52"/>
            <p:cNvSpPr>
              <a:spLocks noChangeShapeType="1"/>
            </p:cNvSpPr>
            <p:nvPr/>
          </p:nvSpPr>
          <p:spPr bwMode="auto">
            <a:xfrm>
              <a:off x="1224" y="2220"/>
              <a:ext cx="3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3" name="Line 53"/>
            <p:cNvSpPr>
              <a:spLocks noChangeShapeType="1"/>
            </p:cNvSpPr>
            <p:nvPr/>
          </p:nvSpPr>
          <p:spPr bwMode="auto">
            <a:xfrm>
              <a:off x="1212" y="1488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4" name="Line 54"/>
            <p:cNvSpPr>
              <a:spLocks noChangeShapeType="1"/>
            </p:cNvSpPr>
            <p:nvPr/>
          </p:nvSpPr>
          <p:spPr bwMode="auto">
            <a:xfrm flipH="1">
              <a:off x="2364" y="996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5" name="Line 55"/>
            <p:cNvSpPr>
              <a:spLocks noChangeShapeType="1"/>
            </p:cNvSpPr>
            <p:nvPr/>
          </p:nvSpPr>
          <p:spPr bwMode="auto">
            <a:xfrm>
              <a:off x="3660" y="98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6" name="Line 56"/>
            <p:cNvSpPr>
              <a:spLocks noChangeShapeType="1"/>
            </p:cNvSpPr>
            <p:nvPr/>
          </p:nvSpPr>
          <p:spPr bwMode="auto">
            <a:xfrm flipV="1">
              <a:off x="2844" y="2220"/>
              <a:ext cx="13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7" name="Line 57"/>
            <p:cNvSpPr>
              <a:spLocks noChangeShapeType="1"/>
            </p:cNvSpPr>
            <p:nvPr/>
          </p:nvSpPr>
          <p:spPr bwMode="auto">
            <a:xfrm>
              <a:off x="4980" y="996"/>
              <a:ext cx="0" cy="10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05" name="Oval 65"/>
          <p:cNvSpPr>
            <a:spLocks noChangeArrowheads="1"/>
          </p:cNvSpPr>
          <p:nvPr/>
        </p:nvSpPr>
        <p:spPr bwMode="auto">
          <a:xfrm>
            <a:off x="6956425" y="3876675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10306" name="Oval 66"/>
          <p:cNvSpPr>
            <a:spLocks noChangeArrowheads="1"/>
          </p:cNvSpPr>
          <p:nvPr/>
        </p:nvSpPr>
        <p:spPr bwMode="auto">
          <a:xfrm>
            <a:off x="6954838" y="49799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10307" name="Oval 67"/>
          <p:cNvSpPr>
            <a:spLocks noChangeArrowheads="1"/>
          </p:cNvSpPr>
          <p:nvPr/>
        </p:nvSpPr>
        <p:spPr bwMode="auto">
          <a:xfrm>
            <a:off x="6970713" y="599916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10308" name="Line 68"/>
          <p:cNvSpPr>
            <a:spLocks noChangeShapeType="1"/>
          </p:cNvSpPr>
          <p:nvPr/>
        </p:nvSpPr>
        <p:spPr bwMode="auto">
          <a:xfrm>
            <a:off x="7192963" y="5435600"/>
            <a:ext cx="0" cy="558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9" name="Line 69"/>
          <p:cNvSpPr>
            <a:spLocks noChangeShapeType="1"/>
          </p:cNvSpPr>
          <p:nvPr/>
        </p:nvSpPr>
        <p:spPr bwMode="auto">
          <a:xfrm flipV="1">
            <a:off x="7370763" y="4265613"/>
            <a:ext cx="0" cy="7207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0" name="Line 70"/>
          <p:cNvSpPr>
            <a:spLocks noChangeShapeType="1"/>
          </p:cNvSpPr>
          <p:nvPr/>
        </p:nvSpPr>
        <p:spPr bwMode="auto">
          <a:xfrm>
            <a:off x="7002463" y="4292600"/>
            <a:ext cx="0" cy="7350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9808" name="Object 1024"/>
          <p:cNvGraphicFramePr>
            <a:graphicFrameLocks/>
          </p:cNvGraphicFramePr>
          <p:nvPr/>
        </p:nvGraphicFramePr>
        <p:xfrm>
          <a:off x="3759200" y="4122738"/>
          <a:ext cx="1225550" cy="1254125"/>
        </p:xfrm>
        <a:graphic>
          <a:graphicData uri="http://schemas.openxmlformats.org/presentationml/2006/ole">
            <p:oleObj spid="_x0000_s4098" name="方程式" r:id="rId3" imgW="583920" imgH="596880" progId="Equation.2">
              <p:embed/>
            </p:oleObj>
          </a:graphicData>
        </a:graphic>
      </p:graphicFrame>
      <p:sp>
        <p:nvSpPr>
          <p:cNvPr id="10312" name="Rectangle 7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300037"/>
            <a:ext cx="7772400" cy="842963"/>
          </a:xfrm>
        </p:spPr>
        <p:txBody>
          <a:bodyPr>
            <a:normAutofit/>
          </a:bodyPr>
          <a:lstStyle/>
          <a:p>
            <a:r>
              <a:rPr lang="en-US" altLang="zh-TW" sz="2000" b="1" u="sng" dirty="0">
                <a:solidFill>
                  <a:schemeClr val="tx1"/>
                </a:solidFill>
              </a:rPr>
              <a:t>Figure 6.12: </a:t>
            </a:r>
            <a:r>
              <a:rPr lang="en-US" altLang="zh-TW" sz="2000" u="sng" dirty="0">
                <a:solidFill>
                  <a:schemeClr val="tx1"/>
                </a:solidFill>
              </a:rPr>
              <a:t>Orthogonal representation for graph G</a:t>
            </a:r>
            <a:r>
              <a:rPr lang="en-US" altLang="zh-TW" sz="2000" baseline="-25000" dirty="0">
                <a:solidFill>
                  <a:schemeClr val="tx1"/>
                </a:solidFill>
              </a:rPr>
              <a:t>3</a:t>
            </a:r>
            <a:r>
              <a:rPr lang="en-US" altLang="zh-TW" sz="2000" u="sng" dirty="0">
                <a:solidFill>
                  <a:schemeClr val="tx1"/>
                </a:solidFill>
              </a:rPr>
              <a:t>(p.268)</a:t>
            </a:r>
            <a:endParaRPr lang="en-US" altLang="zh-TW" sz="4000" dirty="0"/>
          </a:p>
        </p:txBody>
      </p:sp>
      <p:pic>
        <p:nvPicPr>
          <p:cNvPr id="56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Rectangle 5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E403-7B7D-45C6-8148-BB7C1E84FD87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1292225" y="646113"/>
            <a:ext cx="78517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4400" dirty="0">
                <a:solidFill>
                  <a:schemeClr val="tx2"/>
                </a:solidFill>
                <a:ea typeface="新細明體" pitchFamily="18" charset="-120"/>
              </a:rPr>
              <a:t>Graph Representations</a:t>
            </a: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1292225" y="2017713"/>
            <a:ext cx="78517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Adjacency Matrix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Adjacency Lists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Adjacency </a:t>
            </a:r>
            <a:r>
              <a:rPr lang="en-US" altLang="zh-TW" sz="3200" dirty="0" err="1" smtClean="0">
                <a:solidFill>
                  <a:schemeClr val="tx1"/>
                </a:solidFill>
                <a:ea typeface="新細明體" pitchFamily="18" charset="-120"/>
              </a:rPr>
              <a:t>Multilists</a:t>
            </a:r>
            <a:endParaRPr lang="en-US" altLang="zh-TW" sz="3200" dirty="0">
              <a:solidFill>
                <a:schemeClr val="tx1"/>
              </a:solidFill>
              <a:ea typeface="新細明體" pitchFamily="18" charset="-120"/>
            </a:endParaRP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D884-B313-4A19-8540-AF352B638780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58370" name="Rectangle 1026"/>
          <p:cNvSpPr>
            <a:spLocks noChangeArrowheads="1"/>
          </p:cNvSpPr>
          <p:nvPr/>
        </p:nvSpPr>
        <p:spPr bwMode="auto">
          <a:xfrm>
            <a:off x="992188" y="555625"/>
            <a:ext cx="81518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4400">
                <a:solidFill>
                  <a:schemeClr val="tx2"/>
                </a:solidFill>
                <a:ea typeface="新細明體" pitchFamily="18" charset="-120"/>
              </a:rPr>
              <a:t>Adjacency Matrix</a:t>
            </a:r>
          </a:p>
        </p:txBody>
      </p:sp>
      <p:sp>
        <p:nvSpPr>
          <p:cNvPr id="58371" name="Rectangle 1027"/>
          <p:cNvSpPr>
            <a:spLocks noChangeArrowheads="1"/>
          </p:cNvSpPr>
          <p:nvPr/>
        </p:nvSpPr>
        <p:spPr bwMode="auto">
          <a:xfrm>
            <a:off x="609600" y="1927225"/>
            <a:ext cx="8991600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Let G=(V,E) be a graph with n vertices.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The </a:t>
            </a:r>
            <a:r>
              <a:rPr lang="en-US" altLang="zh-TW" sz="3200" dirty="0">
                <a:ea typeface="新細明體" pitchFamily="18" charset="-120"/>
              </a:rPr>
              <a:t>adjacency matrix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 of G is a two-dimensional </a:t>
            </a:r>
            <a:b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n by n array, say 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adj_mat</a:t>
            </a:r>
            <a:endParaRPr lang="en-US" altLang="zh-TW" sz="3200" dirty="0">
              <a:solidFill>
                <a:schemeClr val="tx1"/>
              </a:solidFill>
              <a:ea typeface="新細明體" pitchFamily="18" charset="-120"/>
            </a:endParaRP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If the edge (v</a:t>
            </a:r>
            <a:r>
              <a:rPr lang="en-US" altLang="zh-TW" sz="1800" dirty="0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, 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v</a:t>
            </a:r>
            <a:r>
              <a:rPr lang="en-US" altLang="zh-TW" sz="1800" dirty="0" err="1">
                <a:solidFill>
                  <a:schemeClr val="tx1"/>
                </a:solidFill>
                <a:ea typeface="新細明體" pitchFamily="18" charset="-120"/>
              </a:rPr>
              <a:t>j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) is in E(G), 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adj_mat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[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][j]=1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If there is no such edge in E(G), 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adj_mat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[</a:t>
            </a:r>
            <a:r>
              <a:rPr lang="en-US" altLang="zh-TW" sz="3200" dirty="0" err="1">
                <a:solidFill>
                  <a:schemeClr val="tx1"/>
                </a:solidFill>
                <a:ea typeface="新細明體" pitchFamily="18" charset="-120"/>
              </a:rPr>
              <a:t>i</a:t>
            </a: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][j]=0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The adjacency matrix for an undirected graph is symmetric; the adjacency matrix for a digraph </a:t>
            </a:r>
            <a:b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</a:br>
            <a:r>
              <a:rPr lang="en-US" altLang="zh-TW" sz="3200" dirty="0">
                <a:solidFill>
                  <a:schemeClr val="tx1"/>
                </a:solidFill>
                <a:ea typeface="新細明體" pitchFamily="18" charset="-120"/>
              </a:rPr>
              <a:t>need not be symmetric </a:t>
            </a: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5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18266-FE4F-4B5C-AE6F-AAC545F06B98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674688" y="0"/>
            <a:ext cx="8469312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Examples for Adjacency Matrix</a:t>
            </a:r>
            <a:endParaRPr lang="en-US" altLang="zh-TW" sz="4400">
              <a:solidFill>
                <a:schemeClr val="tx2"/>
              </a:solidFill>
              <a:ea typeface="新細明體" pitchFamily="18" charset="-120"/>
            </a:endParaRPr>
          </a:p>
        </p:txBody>
      </p:sp>
      <p:graphicFrame>
        <p:nvGraphicFramePr>
          <p:cNvPr id="59395" name="Object 3"/>
          <p:cNvGraphicFramePr>
            <a:graphicFrameLocks/>
          </p:cNvGraphicFramePr>
          <p:nvPr/>
        </p:nvGraphicFramePr>
        <p:xfrm>
          <a:off x="944563" y="2157413"/>
          <a:ext cx="1709737" cy="1768475"/>
        </p:xfrm>
        <a:graphic>
          <a:graphicData uri="http://schemas.openxmlformats.org/presentationml/2006/ole">
            <p:oleObj spid="_x0000_s1026" name="方程式" r:id="rId3" imgW="761760" imgH="787320" progId="Equation.2">
              <p:embed/>
            </p:oleObj>
          </a:graphicData>
        </a:graphic>
      </p:graphicFrame>
      <p:graphicFrame>
        <p:nvGraphicFramePr>
          <p:cNvPr id="59396" name="Object 4"/>
          <p:cNvGraphicFramePr>
            <a:graphicFrameLocks/>
          </p:cNvGraphicFramePr>
          <p:nvPr/>
        </p:nvGraphicFramePr>
        <p:xfrm>
          <a:off x="3617913" y="2236788"/>
          <a:ext cx="1225550" cy="1254125"/>
        </p:xfrm>
        <a:graphic>
          <a:graphicData uri="http://schemas.openxmlformats.org/presentationml/2006/ole">
            <p:oleObj spid="_x0000_s1027" name="方程式" r:id="rId4" imgW="583920" imgH="596880" progId="Equation.2">
              <p:embed/>
            </p:oleObj>
          </a:graphicData>
        </a:graphic>
      </p:graphicFrame>
      <p:graphicFrame>
        <p:nvGraphicFramePr>
          <p:cNvPr id="59397" name="Object 5"/>
          <p:cNvGraphicFramePr>
            <a:graphicFrameLocks/>
          </p:cNvGraphicFramePr>
          <p:nvPr/>
        </p:nvGraphicFramePr>
        <p:xfrm>
          <a:off x="5970588" y="2827338"/>
          <a:ext cx="3173412" cy="3311525"/>
        </p:xfrm>
        <a:graphic>
          <a:graphicData uri="http://schemas.openxmlformats.org/presentationml/2006/ole">
            <p:oleObj spid="_x0000_s1028" name="方程式" r:id="rId5" imgW="1485720" imgH="1549080" progId="Equation.2">
              <p:embed/>
            </p:oleObj>
          </a:graphicData>
        </a:graphic>
      </p:graphicFrame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1514475" y="3841750"/>
            <a:ext cx="542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4002088" y="3629025"/>
            <a:ext cx="542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7337425" y="6338888"/>
            <a:ext cx="542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4</a:t>
            </a:r>
          </a:p>
        </p:txBody>
      </p:sp>
      <p:sp>
        <p:nvSpPr>
          <p:cNvPr id="59401" name="Oval 9"/>
          <p:cNvSpPr>
            <a:spLocks noChangeArrowheads="1"/>
          </p:cNvSpPr>
          <p:nvPr/>
        </p:nvSpPr>
        <p:spPr bwMode="auto">
          <a:xfrm>
            <a:off x="1427163" y="5016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59402" name="Oval 10"/>
          <p:cNvSpPr>
            <a:spLocks noChangeArrowheads="1"/>
          </p:cNvSpPr>
          <p:nvPr/>
        </p:nvSpPr>
        <p:spPr bwMode="auto">
          <a:xfrm>
            <a:off x="741363" y="12636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9403" name="Oval 11"/>
          <p:cNvSpPr>
            <a:spLocks noChangeArrowheads="1"/>
          </p:cNvSpPr>
          <p:nvPr/>
        </p:nvSpPr>
        <p:spPr bwMode="auto">
          <a:xfrm>
            <a:off x="2112963" y="12636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9404" name="Oval 12"/>
          <p:cNvSpPr>
            <a:spLocks noChangeArrowheads="1"/>
          </p:cNvSpPr>
          <p:nvPr/>
        </p:nvSpPr>
        <p:spPr bwMode="auto">
          <a:xfrm>
            <a:off x="1427163" y="187325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59405" name="Line 13"/>
          <p:cNvSpPr>
            <a:spLocks noChangeShapeType="1"/>
          </p:cNvSpPr>
          <p:nvPr/>
        </p:nvSpPr>
        <p:spPr bwMode="auto">
          <a:xfrm>
            <a:off x="1649413" y="952500"/>
            <a:ext cx="0" cy="914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1192213" y="1485900"/>
            <a:ext cx="9144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07" name="Line 15"/>
          <p:cNvSpPr>
            <a:spLocks noChangeShapeType="1"/>
          </p:cNvSpPr>
          <p:nvPr/>
        </p:nvSpPr>
        <p:spPr bwMode="auto">
          <a:xfrm flipH="1">
            <a:off x="1081088" y="876300"/>
            <a:ext cx="407987" cy="4349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>
            <a:off x="1801813" y="876300"/>
            <a:ext cx="422275" cy="4349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09" name="Line 17"/>
          <p:cNvSpPr>
            <a:spLocks noChangeShapeType="1"/>
          </p:cNvSpPr>
          <p:nvPr/>
        </p:nvSpPr>
        <p:spPr bwMode="auto">
          <a:xfrm>
            <a:off x="1066800" y="1692275"/>
            <a:ext cx="354013" cy="31273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10" name="Line 18"/>
          <p:cNvSpPr>
            <a:spLocks noChangeShapeType="1"/>
          </p:cNvSpPr>
          <p:nvPr/>
        </p:nvSpPr>
        <p:spPr bwMode="auto">
          <a:xfrm flipH="1">
            <a:off x="1855788" y="1665288"/>
            <a:ext cx="327025" cy="3397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12" name="Oval 20"/>
          <p:cNvSpPr>
            <a:spLocks noChangeArrowheads="1"/>
          </p:cNvSpPr>
          <p:nvPr/>
        </p:nvSpPr>
        <p:spPr bwMode="auto">
          <a:xfrm>
            <a:off x="3041650" y="771525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59413" name="Oval 21"/>
          <p:cNvSpPr>
            <a:spLocks noChangeArrowheads="1"/>
          </p:cNvSpPr>
          <p:nvPr/>
        </p:nvSpPr>
        <p:spPr bwMode="auto">
          <a:xfrm>
            <a:off x="3040063" y="187483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59414" name="Oval 22"/>
          <p:cNvSpPr>
            <a:spLocks noChangeArrowheads="1"/>
          </p:cNvSpPr>
          <p:nvPr/>
        </p:nvSpPr>
        <p:spPr bwMode="auto">
          <a:xfrm>
            <a:off x="3055938" y="289401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59415" name="Line 23"/>
          <p:cNvSpPr>
            <a:spLocks noChangeShapeType="1"/>
          </p:cNvSpPr>
          <p:nvPr/>
        </p:nvSpPr>
        <p:spPr bwMode="auto">
          <a:xfrm>
            <a:off x="3278188" y="2330450"/>
            <a:ext cx="0" cy="558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16" name="Line 24"/>
          <p:cNvSpPr>
            <a:spLocks noChangeShapeType="1"/>
          </p:cNvSpPr>
          <p:nvPr/>
        </p:nvSpPr>
        <p:spPr bwMode="auto">
          <a:xfrm flipV="1">
            <a:off x="3455988" y="1160463"/>
            <a:ext cx="0" cy="7207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17" name="Line 25"/>
          <p:cNvSpPr>
            <a:spLocks noChangeShapeType="1"/>
          </p:cNvSpPr>
          <p:nvPr/>
        </p:nvSpPr>
        <p:spPr bwMode="auto">
          <a:xfrm>
            <a:off x="3087688" y="1187450"/>
            <a:ext cx="0" cy="7350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5946775" y="393700"/>
            <a:ext cx="2870200" cy="2855913"/>
            <a:chOff x="638" y="517"/>
            <a:chExt cx="3238" cy="3274"/>
          </a:xfrm>
        </p:grpSpPr>
        <p:sp>
          <p:nvSpPr>
            <p:cNvPr id="59420" name="Oval 28"/>
            <p:cNvSpPr>
              <a:spLocks noChangeArrowheads="1"/>
            </p:cNvSpPr>
            <p:nvPr/>
          </p:nvSpPr>
          <p:spPr bwMode="auto">
            <a:xfrm>
              <a:off x="1920" y="1332"/>
              <a:ext cx="420" cy="4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2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59421" name="Line 29"/>
            <p:cNvSpPr>
              <a:spLocks noChangeShapeType="1"/>
            </p:cNvSpPr>
            <p:nvPr/>
          </p:nvSpPr>
          <p:spPr bwMode="auto">
            <a:xfrm>
              <a:off x="1728" y="948"/>
              <a:ext cx="300" cy="4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22" name="Line 30"/>
            <p:cNvSpPr>
              <a:spLocks noChangeShapeType="1"/>
            </p:cNvSpPr>
            <p:nvPr/>
          </p:nvSpPr>
          <p:spPr bwMode="auto">
            <a:xfrm flipH="1">
              <a:off x="1812" y="1704"/>
              <a:ext cx="204" cy="4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1"/>
            <p:cNvGrpSpPr>
              <a:grpSpLocks/>
            </p:cNvGrpSpPr>
            <p:nvPr/>
          </p:nvGrpSpPr>
          <p:grpSpPr bwMode="auto">
            <a:xfrm>
              <a:off x="864" y="612"/>
              <a:ext cx="960" cy="1824"/>
              <a:chOff x="852" y="1116"/>
              <a:chExt cx="960" cy="1824"/>
            </a:xfrm>
          </p:grpSpPr>
          <p:sp>
            <p:nvSpPr>
              <p:cNvPr id="59424" name="Oval 32"/>
              <p:cNvSpPr>
                <a:spLocks noChangeArrowheads="1"/>
              </p:cNvSpPr>
              <p:nvPr/>
            </p:nvSpPr>
            <p:spPr bwMode="auto">
              <a:xfrm>
                <a:off x="1356" y="1116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0</a:t>
                </a:r>
              </a:p>
            </p:txBody>
          </p:sp>
          <p:sp>
            <p:nvSpPr>
              <p:cNvPr id="59425" name="Oval 33"/>
              <p:cNvSpPr>
                <a:spLocks noChangeArrowheads="1"/>
              </p:cNvSpPr>
              <p:nvPr/>
            </p:nvSpPr>
            <p:spPr bwMode="auto">
              <a:xfrm>
                <a:off x="852" y="1848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2</a:t>
                </a:r>
              </a:p>
            </p:txBody>
          </p:sp>
          <p:sp>
            <p:nvSpPr>
              <p:cNvPr id="59426" name="Oval 34"/>
              <p:cNvSpPr>
                <a:spLocks noChangeArrowheads="1"/>
              </p:cNvSpPr>
              <p:nvPr/>
            </p:nvSpPr>
            <p:spPr bwMode="auto">
              <a:xfrm>
                <a:off x="1392" y="2532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3</a:t>
                </a:r>
              </a:p>
            </p:txBody>
          </p:sp>
          <p:sp>
            <p:nvSpPr>
              <p:cNvPr id="59427" name="Line 35"/>
              <p:cNvSpPr>
                <a:spLocks noChangeShapeType="1"/>
              </p:cNvSpPr>
              <p:nvPr/>
            </p:nvSpPr>
            <p:spPr bwMode="auto">
              <a:xfrm flipH="1">
                <a:off x="1140" y="1476"/>
                <a:ext cx="276" cy="4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28" name="Line 36"/>
              <p:cNvSpPr>
                <a:spLocks noChangeShapeType="1"/>
              </p:cNvSpPr>
              <p:nvPr/>
            </p:nvSpPr>
            <p:spPr bwMode="auto">
              <a:xfrm>
                <a:off x="1176" y="2220"/>
                <a:ext cx="216" cy="4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37"/>
            <p:cNvGrpSpPr>
              <a:grpSpLocks/>
            </p:cNvGrpSpPr>
            <p:nvPr/>
          </p:nvGrpSpPr>
          <p:grpSpPr bwMode="auto">
            <a:xfrm>
              <a:off x="2916" y="576"/>
              <a:ext cx="960" cy="1824"/>
              <a:chOff x="852" y="1116"/>
              <a:chExt cx="960" cy="1824"/>
            </a:xfrm>
          </p:grpSpPr>
          <p:sp>
            <p:nvSpPr>
              <p:cNvPr id="59430" name="Oval 38"/>
              <p:cNvSpPr>
                <a:spLocks noChangeArrowheads="1"/>
              </p:cNvSpPr>
              <p:nvPr/>
            </p:nvSpPr>
            <p:spPr bwMode="auto">
              <a:xfrm>
                <a:off x="1356" y="1116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4</a:t>
                </a:r>
              </a:p>
            </p:txBody>
          </p:sp>
          <p:sp>
            <p:nvSpPr>
              <p:cNvPr id="59431" name="Oval 39"/>
              <p:cNvSpPr>
                <a:spLocks noChangeArrowheads="1"/>
              </p:cNvSpPr>
              <p:nvPr/>
            </p:nvSpPr>
            <p:spPr bwMode="auto">
              <a:xfrm>
                <a:off x="852" y="1848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5</a:t>
                </a:r>
              </a:p>
            </p:txBody>
          </p:sp>
          <p:sp>
            <p:nvSpPr>
              <p:cNvPr id="59432" name="Oval 40"/>
              <p:cNvSpPr>
                <a:spLocks noChangeArrowheads="1"/>
              </p:cNvSpPr>
              <p:nvPr/>
            </p:nvSpPr>
            <p:spPr bwMode="auto">
              <a:xfrm>
                <a:off x="1392" y="2532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6</a:t>
                </a:r>
              </a:p>
            </p:txBody>
          </p:sp>
          <p:sp>
            <p:nvSpPr>
              <p:cNvPr id="59433" name="Line 41"/>
              <p:cNvSpPr>
                <a:spLocks noChangeShapeType="1"/>
              </p:cNvSpPr>
              <p:nvPr/>
            </p:nvSpPr>
            <p:spPr bwMode="auto">
              <a:xfrm flipH="1">
                <a:off x="1140" y="1476"/>
                <a:ext cx="276" cy="4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34" name="Line 42"/>
              <p:cNvSpPr>
                <a:spLocks noChangeShapeType="1"/>
              </p:cNvSpPr>
              <p:nvPr/>
            </p:nvSpPr>
            <p:spPr bwMode="auto">
              <a:xfrm>
                <a:off x="1176" y="2220"/>
                <a:ext cx="216" cy="4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9435" name="Oval 43"/>
            <p:cNvSpPr>
              <a:spLocks noChangeArrowheads="1"/>
            </p:cNvSpPr>
            <p:nvPr/>
          </p:nvSpPr>
          <p:spPr bwMode="auto">
            <a:xfrm>
              <a:off x="2988" y="2940"/>
              <a:ext cx="420" cy="4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2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59436" name="Line 44"/>
            <p:cNvSpPr>
              <a:spLocks noChangeShapeType="1"/>
            </p:cNvSpPr>
            <p:nvPr/>
          </p:nvSpPr>
          <p:spPr bwMode="auto">
            <a:xfrm flipH="1">
              <a:off x="3312" y="2388"/>
              <a:ext cx="252" cy="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7" name="Text Box 45"/>
            <p:cNvSpPr txBox="1">
              <a:spLocks noChangeArrowheads="1"/>
            </p:cNvSpPr>
            <p:nvPr/>
          </p:nvSpPr>
          <p:spPr bwMode="auto">
            <a:xfrm>
              <a:off x="638" y="517"/>
              <a:ext cx="208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 b="1">
                <a:solidFill>
                  <a:schemeClr val="tx2"/>
                </a:solidFill>
                <a:ea typeface="新細明體" pitchFamily="18" charset="-120"/>
              </a:endParaRPr>
            </a:p>
          </p:txBody>
        </p:sp>
        <p:sp>
          <p:nvSpPr>
            <p:cNvPr id="59438" name="Rectangle 46"/>
            <p:cNvSpPr>
              <a:spLocks noChangeArrowheads="1"/>
            </p:cNvSpPr>
            <p:nvPr/>
          </p:nvSpPr>
          <p:spPr bwMode="auto">
            <a:xfrm>
              <a:off x="2728" y="571"/>
              <a:ext cx="208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 b="1" baseline="-25000">
                <a:solidFill>
                  <a:schemeClr val="tx2"/>
                </a:solidFill>
                <a:ea typeface="新細明體" pitchFamily="18" charset="-120"/>
              </a:endParaRPr>
            </a:p>
          </p:txBody>
        </p:sp>
        <p:sp>
          <p:nvSpPr>
            <p:cNvPr id="59439" name="Rectangle 47"/>
            <p:cNvSpPr>
              <a:spLocks noChangeArrowheads="1"/>
            </p:cNvSpPr>
            <p:nvPr/>
          </p:nvSpPr>
          <p:spPr bwMode="auto">
            <a:xfrm>
              <a:off x="2526" y="3405"/>
              <a:ext cx="207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 b="1" baseline="-25000">
                <a:solidFill>
                  <a:schemeClr val="tx2"/>
                </a:solidFill>
                <a:ea typeface="新細明體" pitchFamily="18" charset="-120"/>
              </a:endParaRPr>
            </a:p>
          </p:txBody>
        </p:sp>
      </p:grpSp>
      <p:sp>
        <p:nvSpPr>
          <p:cNvPr id="59441" name="Line 49"/>
          <p:cNvSpPr>
            <a:spLocks noChangeShapeType="1"/>
          </p:cNvSpPr>
          <p:nvPr/>
        </p:nvSpPr>
        <p:spPr bwMode="auto">
          <a:xfrm flipH="1" flipV="1">
            <a:off x="2152650" y="4127500"/>
            <a:ext cx="563563" cy="1004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42" name="Line 50"/>
          <p:cNvSpPr>
            <a:spLocks noChangeShapeType="1"/>
          </p:cNvSpPr>
          <p:nvPr/>
        </p:nvSpPr>
        <p:spPr bwMode="auto">
          <a:xfrm flipV="1">
            <a:off x="4886325" y="3933825"/>
            <a:ext cx="935038" cy="1304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43" name="Text Box 51"/>
          <p:cNvSpPr txBox="1">
            <a:spLocks noChangeArrowheads="1"/>
          </p:cNvSpPr>
          <p:nvPr/>
        </p:nvSpPr>
        <p:spPr bwMode="auto">
          <a:xfrm>
            <a:off x="3028950" y="5168900"/>
            <a:ext cx="1468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symmetric</a:t>
            </a:r>
          </a:p>
        </p:txBody>
      </p:sp>
      <p:sp>
        <p:nvSpPr>
          <p:cNvPr id="59444" name="Text Box 52"/>
          <p:cNvSpPr txBox="1">
            <a:spLocks noChangeArrowheads="1"/>
          </p:cNvSpPr>
          <p:nvPr/>
        </p:nvSpPr>
        <p:spPr bwMode="auto">
          <a:xfrm>
            <a:off x="1125538" y="5780088"/>
            <a:ext cx="21193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undirected: n</a:t>
            </a:r>
            <a:r>
              <a:rPr lang="en-US" altLang="zh-TW" sz="2400" baseline="30000">
                <a:solidFill>
                  <a:schemeClr val="tx1"/>
                </a:solidFill>
                <a:ea typeface="新細明體" pitchFamily="18" charset="-120"/>
              </a:rPr>
              <a:t>2</a:t>
            </a:r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/2</a:t>
            </a:r>
          </a:p>
          <a:p>
            <a:pPr algn="l"/>
            <a:r>
              <a:rPr lang="en-US" altLang="zh-TW" sz="2400">
                <a:solidFill>
                  <a:schemeClr val="tx1"/>
                </a:solidFill>
                <a:ea typeface="新細明體" pitchFamily="18" charset="-120"/>
              </a:rPr>
              <a:t>directed: n</a:t>
            </a:r>
            <a:r>
              <a:rPr lang="en-US" altLang="zh-TW" sz="2400" baseline="30000">
                <a:solidFill>
                  <a:schemeClr val="tx1"/>
                </a:solidFill>
                <a:ea typeface="新細明體" pitchFamily="18" charset="-120"/>
              </a:rPr>
              <a:t>2</a:t>
            </a:r>
            <a:endParaRPr lang="en-US" altLang="zh-TW" sz="2400">
              <a:solidFill>
                <a:schemeClr val="tx1"/>
              </a:solidFill>
              <a:ea typeface="新細明體" pitchFamily="18" charset="-120"/>
            </a:endParaRPr>
          </a:p>
        </p:txBody>
      </p:sp>
      <p:pic>
        <p:nvPicPr>
          <p:cNvPr id="53" name="Picture 2" descr="RIMT University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" name="Rectangle 53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BF81-C794-4F6D-8087-3E1B374A8B81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992188" y="627063"/>
            <a:ext cx="81518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4400">
                <a:solidFill>
                  <a:schemeClr val="tx2"/>
                </a:solidFill>
                <a:ea typeface="新細明體" pitchFamily="18" charset="-120"/>
              </a:rPr>
              <a:t>Merits of Adjacency Matrix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992188" y="1998663"/>
            <a:ext cx="81518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From the adjacency matrix, to determine the connection of vertices is easy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The degree of a vertex is 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For a digraph, the row sum is the out_degree, while the column sum is the in_degree</a:t>
            </a:r>
          </a:p>
        </p:txBody>
      </p:sp>
      <p:graphicFrame>
        <p:nvGraphicFramePr>
          <p:cNvPr id="60420" name="Object 4"/>
          <p:cNvGraphicFramePr>
            <a:graphicFrameLocks/>
          </p:cNvGraphicFramePr>
          <p:nvPr/>
        </p:nvGraphicFramePr>
        <p:xfrm>
          <a:off x="5534025" y="2895600"/>
          <a:ext cx="2181225" cy="963613"/>
        </p:xfrm>
        <a:graphic>
          <a:graphicData uri="http://schemas.openxmlformats.org/presentationml/2006/ole">
            <p:oleObj spid="_x0000_s2050" name="方程式" r:id="rId3" imgW="927000" imgH="380880" progId="Equation.2">
              <p:embed/>
            </p:oleObj>
          </a:graphicData>
        </a:graphic>
      </p:graphicFrame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1460500" y="49926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>
              <a:ea typeface="新細明體" pitchFamily="18" charset="-120"/>
            </a:endParaRPr>
          </a:p>
        </p:txBody>
      </p:sp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435100" y="4846638"/>
          <a:ext cx="2959100" cy="901700"/>
        </p:xfrm>
        <a:graphic>
          <a:graphicData uri="http://schemas.openxmlformats.org/presentationml/2006/ole">
            <p:oleObj spid="_x0000_s2051" name="方程式" r:id="rId4" imgW="2958840" imgH="901440" progId="Equation.2">
              <p:embed/>
            </p:oleObj>
          </a:graphicData>
        </a:graphic>
      </p:graphicFrame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4865688" y="50974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>
              <a:ea typeface="新細明體" pitchFamily="18" charset="-120"/>
            </a:endParaRPr>
          </a:p>
        </p:txBody>
      </p:sp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4783138" y="4846638"/>
          <a:ext cx="3175000" cy="901700"/>
        </p:xfrm>
        <a:graphic>
          <a:graphicData uri="http://schemas.openxmlformats.org/presentationml/2006/ole">
            <p:oleObj spid="_x0000_s2052" name="方程式" r:id="rId5" imgW="3174840" imgH="901440" progId="Equation.2">
              <p:embed/>
            </p:oleObj>
          </a:graphicData>
        </a:graphic>
      </p:graphicFrame>
      <p:pic>
        <p:nvPicPr>
          <p:cNvPr id="12" name="Picture 2" descr="RIMT University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2390-3709-4C8A-AB1C-7F43BB38950E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744538" y="309563"/>
            <a:ext cx="83994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altLang="zh-TW" sz="4400">
                <a:solidFill>
                  <a:schemeClr val="tx2"/>
                </a:solidFill>
                <a:ea typeface="新細明體" pitchFamily="18" charset="-120"/>
              </a:rPr>
              <a:t>Data Structures for Adjacency Lists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304800" y="2298700"/>
            <a:ext cx="88519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#define MAX_VERTICES 50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typedef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 </a:t>
            </a: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struct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 node *</a:t>
            </a: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node_pointer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;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typedef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 </a:t>
            </a: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struct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 node {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    </a:t>
            </a: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int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 vertex;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    </a:t>
            </a: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struct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 node *link;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};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node_pointer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 graph[MAX_VERTICES];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zh-TW" sz="2800" b="1" dirty="0" err="1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int</a:t>
            </a:r>
            <a:r>
              <a:rPr lang="en-US" altLang="zh-TW" sz="2800" b="1" dirty="0">
                <a:solidFill>
                  <a:schemeClr val="tx1"/>
                </a:solidFill>
                <a:latin typeface="Courier New" pitchFamily="49" charset="0"/>
                <a:ea typeface="新細明體" pitchFamily="18" charset="-120"/>
              </a:rPr>
              <a:t> n=0; /* vertices currently in use */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4250" y="1517650"/>
            <a:ext cx="8086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 sz="2400">
                <a:ea typeface="新細明體" pitchFamily="18" charset="-120"/>
              </a:rPr>
              <a:t>Each row in adjacency matrix is represented as an adjacency list.</a:t>
            </a:r>
          </a:p>
        </p:txBody>
      </p:sp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22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40D7-E2A4-4F32-B2B7-9EFAB73D209E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1317625" y="19812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079625" y="1981200"/>
            <a:ext cx="700088" cy="327025"/>
            <a:chOff x="947" y="1282"/>
            <a:chExt cx="441" cy="206"/>
          </a:xfrm>
        </p:grpSpPr>
        <p:sp>
          <p:nvSpPr>
            <p:cNvPr id="62469" name="Rectangle 5"/>
            <p:cNvSpPr>
              <a:spLocks noChangeArrowheads="1"/>
            </p:cNvSpPr>
            <p:nvPr/>
          </p:nvSpPr>
          <p:spPr bwMode="auto">
            <a:xfrm>
              <a:off x="947" y="1282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70" name="Line 6"/>
            <p:cNvSpPr>
              <a:spLocks noChangeShapeType="1"/>
            </p:cNvSpPr>
            <p:nvPr/>
          </p:nvSpPr>
          <p:spPr bwMode="auto">
            <a:xfrm>
              <a:off x="1200" y="12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070225" y="1981200"/>
            <a:ext cx="700088" cy="327025"/>
            <a:chOff x="1571" y="1282"/>
            <a:chExt cx="441" cy="206"/>
          </a:xfrm>
        </p:grpSpPr>
        <p:sp>
          <p:nvSpPr>
            <p:cNvPr id="62472" name="Rectangle 8"/>
            <p:cNvSpPr>
              <a:spLocks noChangeArrowheads="1"/>
            </p:cNvSpPr>
            <p:nvPr/>
          </p:nvSpPr>
          <p:spPr bwMode="auto">
            <a:xfrm>
              <a:off x="1571" y="1282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73" name="Line 9"/>
            <p:cNvSpPr>
              <a:spLocks noChangeShapeType="1"/>
            </p:cNvSpPr>
            <p:nvPr/>
          </p:nvSpPr>
          <p:spPr bwMode="auto">
            <a:xfrm>
              <a:off x="1824" y="12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4060825" y="1981200"/>
            <a:ext cx="700088" cy="327025"/>
            <a:chOff x="2195" y="1282"/>
            <a:chExt cx="441" cy="206"/>
          </a:xfrm>
        </p:grpSpPr>
        <p:sp>
          <p:nvSpPr>
            <p:cNvPr id="62475" name="Rectangle 11"/>
            <p:cNvSpPr>
              <a:spLocks noChangeArrowheads="1"/>
            </p:cNvSpPr>
            <p:nvPr/>
          </p:nvSpPr>
          <p:spPr bwMode="auto">
            <a:xfrm>
              <a:off x="2195" y="1282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76" name="Line 12"/>
            <p:cNvSpPr>
              <a:spLocks noChangeShapeType="1"/>
            </p:cNvSpPr>
            <p:nvPr/>
          </p:nvSpPr>
          <p:spPr bwMode="auto">
            <a:xfrm>
              <a:off x="2448" y="12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1566863" y="21558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>
            <a:off x="2557463" y="21558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3548063" y="21558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>
            <a:off x="4462463" y="20034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Rectangle 17"/>
          <p:cNvSpPr>
            <a:spLocks noChangeArrowheads="1"/>
          </p:cNvSpPr>
          <p:nvPr/>
        </p:nvSpPr>
        <p:spPr bwMode="auto">
          <a:xfrm>
            <a:off x="1317625" y="24384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2079625" y="2438400"/>
            <a:ext cx="700088" cy="327025"/>
            <a:chOff x="947" y="1570"/>
            <a:chExt cx="441" cy="206"/>
          </a:xfrm>
        </p:grpSpPr>
        <p:sp>
          <p:nvSpPr>
            <p:cNvPr id="62483" name="Rectangle 19"/>
            <p:cNvSpPr>
              <a:spLocks noChangeArrowheads="1"/>
            </p:cNvSpPr>
            <p:nvPr/>
          </p:nvSpPr>
          <p:spPr bwMode="auto">
            <a:xfrm>
              <a:off x="947" y="1570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84" name="Line 20"/>
            <p:cNvSpPr>
              <a:spLocks noChangeShapeType="1"/>
            </p:cNvSpPr>
            <p:nvPr/>
          </p:nvSpPr>
          <p:spPr bwMode="auto">
            <a:xfrm>
              <a:off x="1200" y="158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3070225" y="2438400"/>
            <a:ext cx="700088" cy="327025"/>
            <a:chOff x="1571" y="1570"/>
            <a:chExt cx="441" cy="206"/>
          </a:xfrm>
        </p:grpSpPr>
        <p:sp>
          <p:nvSpPr>
            <p:cNvPr id="62486" name="Rectangle 22"/>
            <p:cNvSpPr>
              <a:spLocks noChangeArrowheads="1"/>
            </p:cNvSpPr>
            <p:nvPr/>
          </p:nvSpPr>
          <p:spPr bwMode="auto">
            <a:xfrm>
              <a:off x="1571" y="1570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87" name="Line 23"/>
            <p:cNvSpPr>
              <a:spLocks noChangeShapeType="1"/>
            </p:cNvSpPr>
            <p:nvPr/>
          </p:nvSpPr>
          <p:spPr bwMode="auto">
            <a:xfrm>
              <a:off x="1824" y="158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060825" y="2438400"/>
            <a:ext cx="700088" cy="327025"/>
            <a:chOff x="2195" y="1570"/>
            <a:chExt cx="441" cy="206"/>
          </a:xfrm>
        </p:grpSpPr>
        <p:sp>
          <p:nvSpPr>
            <p:cNvPr id="62489" name="Rectangle 25"/>
            <p:cNvSpPr>
              <a:spLocks noChangeArrowheads="1"/>
            </p:cNvSpPr>
            <p:nvPr/>
          </p:nvSpPr>
          <p:spPr bwMode="auto">
            <a:xfrm>
              <a:off x="2195" y="1570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90" name="Line 26"/>
            <p:cNvSpPr>
              <a:spLocks noChangeShapeType="1"/>
            </p:cNvSpPr>
            <p:nvPr/>
          </p:nvSpPr>
          <p:spPr bwMode="auto">
            <a:xfrm>
              <a:off x="2448" y="158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491" name="Line 27"/>
          <p:cNvSpPr>
            <a:spLocks noChangeShapeType="1"/>
          </p:cNvSpPr>
          <p:nvPr/>
        </p:nvSpPr>
        <p:spPr bwMode="auto">
          <a:xfrm>
            <a:off x="1566863" y="26130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92" name="Line 28"/>
          <p:cNvSpPr>
            <a:spLocks noChangeShapeType="1"/>
          </p:cNvSpPr>
          <p:nvPr/>
        </p:nvSpPr>
        <p:spPr bwMode="auto">
          <a:xfrm>
            <a:off x="2557463" y="26130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93" name="Line 29"/>
          <p:cNvSpPr>
            <a:spLocks noChangeShapeType="1"/>
          </p:cNvSpPr>
          <p:nvPr/>
        </p:nvSpPr>
        <p:spPr bwMode="auto">
          <a:xfrm>
            <a:off x="3548063" y="26130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94" name="Line 30"/>
          <p:cNvSpPr>
            <a:spLocks noChangeShapeType="1"/>
          </p:cNvSpPr>
          <p:nvPr/>
        </p:nvSpPr>
        <p:spPr bwMode="auto">
          <a:xfrm>
            <a:off x="4462463" y="24606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95" name="Rectangle 31"/>
          <p:cNvSpPr>
            <a:spLocks noChangeArrowheads="1"/>
          </p:cNvSpPr>
          <p:nvPr/>
        </p:nvSpPr>
        <p:spPr bwMode="auto">
          <a:xfrm>
            <a:off x="1317625" y="28956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32"/>
          <p:cNvGrpSpPr>
            <a:grpSpLocks/>
          </p:cNvGrpSpPr>
          <p:nvPr/>
        </p:nvGrpSpPr>
        <p:grpSpPr bwMode="auto">
          <a:xfrm>
            <a:off x="2079625" y="2895600"/>
            <a:ext cx="700088" cy="327025"/>
            <a:chOff x="947" y="1858"/>
            <a:chExt cx="441" cy="206"/>
          </a:xfrm>
        </p:grpSpPr>
        <p:sp>
          <p:nvSpPr>
            <p:cNvPr id="62497" name="Rectangle 33"/>
            <p:cNvSpPr>
              <a:spLocks noChangeArrowheads="1"/>
            </p:cNvSpPr>
            <p:nvPr/>
          </p:nvSpPr>
          <p:spPr bwMode="auto">
            <a:xfrm>
              <a:off x="947" y="1858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98" name="Line 34"/>
            <p:cNvSpPr>
              <a:spLocks noChangeShapeType="1"/>
            </p:cNvSpPr>
            <p:nvPr/>
          </p:nvSpPr>
          <p:spPr bwMode="auto">
            <a:xfrm>
              <a:off x="1200" y="187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35"/>
          <p:cNvGrpSpPr>
            <a:grpSpLocks/>
          </p:cNvGrpSpPr>
          <p:nvPr/>
        </p:nvGrpSpPr>
        <p:grpSpPr bwMode="auto">
          <a:xfrm>
            <a:off x="3070225" y="2895600"/>
            <a:ext cx="700088" cy="327025"/>
            <a:chOff x="1571" y="1858"/>
            <a:chExt cx="441" cy="206"/>
          </a:xfrm>
        </p:grpSpPr>
        <p:sp>
          <p:nvSpPr>
            <p:cNvPr id="62500" name="Rectangle 36"/>
            <p:cNvSpPr>
              <a:spLocks noChangeArrowheads="1"/>
            </p:cNvSpPr>
            <p:nvPr/>
          </p:nvSpPr>
          <p:spPr bwMode="auto">
            <a:xfrm>
              <a:off x="1571" y="1858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01" name="Line 37"/>
            <p:cNvSpPr>
              <a:spLocks noChangeShapeType="1"/>
            </p:cNvSpPr>
            <p:nvPr/>
          </p:nvSpPr>
          <p:spPr bwMode="auto">
            <a:xfrm>
              <a:off x="1824" y="187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4060825" y="2895600"/>
            <a:ext cx="700088" cy="327025"/>
            <a:chOff x="2195" y="1858"/>
            <a:chExt cx="441" cy="206"/>
          </a:xfrm>
        </p:grpSpPr>
        <p:sp>
          <p:nvSpPr>
            <p:cNvPr id="62503" name="Rectangle 39"/>
            <p:cNvSpPr>
              <a:spLocks noChangeArrowheads="1"/>
            </p:cNvSpPr>
            <p:nvPr/>
          </p:nvSpPr>
          <p:spPr bwMode="auto">
            <a:xfrm>
              <a:off x="2195" y="1858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04" name="Line 40"/>
            <p:cNvSpPr>
              <a:spLocks noChangeShapeType="1"/>
            </p:cNvSpPr>
            <p:nvPr/>
          </p:nvSpPr>
          <p:spPr bwMode="auto">
            <a:xfrm>
              <a:off x="2448" y="187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05" name="Line 41"/>
          <p:cNvSpPr>
            <a:spLocks noChangeShapeType="1"/>
          </p:cNvSpPr>
          <p:nvPr/>
        </p:nvSpPr>
        <p:spPr bwMode="auto">
          <a:xfrm>
            <a:off x="1566863" y="30702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06" name="Line 42"/>
          <p:cNvSpPr>
            <a:spLocks noChangeShapeType="1"/>
          </p:cNvSpPr>
          <p:nvPr/>
        </p:nvSpPr>
        <p:spPr bwMode="auto">
          <a:xfrm>
            <a:off x="2557463" y="30702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07" name="Line 43"/>
          <p:cNvSpPr>
            <a:spLocks noChangeShapeType="1"/>
          </p:cNvSpPr>
          <p:nvPr/>
        </p:nvSpPr>
        <p:spPr bwMode="auto">
          <a:xfrm>
            <a:off x="3548063" y="30702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08" name="Line 44"/>
          <p:cNvSpPr>
            <a:spLocks noChangeShapeType="1"/>
          </p:cNvSpPr>
          <p:nvPr/>
        </p:nvSpPr>
        <p:spPr bwMode="auto">
          <a:xfrm>
            <a:off x="4462463" y="29178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09" name="Rectangle 45"/>
          <p:cNvSpPr>
            <a:spLocks noChangeArrowheads="1"/>
          </p:cNvSpPr>
          <p:nvPr/>
        </p:nvSpPr>
        <p:spPr bwMode="auto">
          <a:xfrm>
            <a:off x="1317625" y="33528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46"/>
          <p:cNvGrpSpPr>
            <a:grpSpLocks/>
          </p:cNvGrpSpPr>
          <p:nvPr/>
        </p:nvGrpSpPr>
        <p:grpSpPr bwMode="auto">
          <a:xfrm>
            <a:off x="2079625" y="3352800"/>
            <a:ext cx="700088" cy="327025"/>
            <a:chOff x="947" y="2146"/>
            <a:chExt cx="441" cy="206"/>
          </a:xfrm>
        </p:grpSpPr>
        <p:sp>
          <p:nvSpPr>
            <p:cNvPr id="62511" name="Rectangle 47"/>
            <p:cNvSpPr>
              <a:spLocks noChangeArrowheads="1"/>
            </p:cNvSpPr>
            <p:nvPr/>
          </p:nvSpPr>
          <p:spPr bwMode="auto">
            <a:xfrm>
              <a:off x="947" y="2146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2" name="Line 48"/>
            <p:cNvSpPr>
              <a:spLocks noChangeShapeType="1"/>
            </p:cNvSpPr>
            <p:nvPr/>
          </p:nvSpPr>
          <p:spPr bwMode="auto">
            <a:xfrm>
              <a:off x="1200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" name="Group 49"/>
          <p:cNvGrpSpPr>
            <a:grpSpLocks/>
          </p:cNvGrpSpPr>
          <p:nvPr/>
        </p:nvGrpSpPr>
        <p:grpSpPr bwMode="auto">
          <a:xfrm>
            <a:off x="3070225" y="3352800"/>
            <a:ext cx="700088" cy="327025"/>
            <a:chOff x="1571" y="2146"/>
            <a:chExt cx="441" cy="206"/>
          </a:xfrm>
        </p:grpSpPr>
        <p:sp>
          <p:nvSpPr>
            <p:cNvPr id="62514" name="Rectangle 50"/>
            <p:cNvSpPr>
              <a:spLocks noChangeArrowheads="1"/>
            </p:cNvSpPr>
            <p:nvPr/>
          </p:nvSpPr>
          <p:spPr bwMode="auto">
            <a:xfrm>
              <a:off x="1571" y="2146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5" name="Line 51"/>
            <p:cNvSpPr>
              <a:spLocks noChangeShapeType="1"/>
            </p:cNvSpPr>
            <p:nvPr/>
          </p:nvSpPr>
          <p:spPr bwMode="auto">
            <a:xfrm>
              <a:off x="1824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52"/>
          <p:cNvGrpSpPr>
            <a:grpSpLocks/>
          </p:cNvGrpSpPr>
          <p:nvPr/>
        </p:nvGrpSpPr>
        <p:grpSpPr bwMode="auto">
          <a:xfrm>
            <a:off x="4060825" y="3352800"/>
            <a:ext cx="700088" cy="327025"/>
            <a:chOff x="2195" y="2146"/>
            <a:chExt cx="441" cy="206"/>
          </a:xfrm>
        </p:grpSpPr>
        <p:sp>
          <p:nvSpPr>
            <p:cNvPr id="62517" name="Rectangle 53"/>
            <p:cNvSpPr>
              <a:spLocks noChangeArrowheads="1"/>
            </p:cNvSpPr>
            <p:nvPr/>
          </p:nvSpPr>
          <p:spPr bwMode="auto">
            <a:xfrm>
              <a:off x="2195" y="2146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18" name="Line 54"/>
            <p:cNvSpPr>
              <a:spLocks noChangeShapeType="1"/>
            </p:cNvSpPr>
            <p:nvPr/>
          </p:nvSpPr>
          <p:spPr bwMode="auto">
            <a:xfrm>
              <a:off x="244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19" name="Line 55"/>
          <p:cNvSpPr>
            <a:spLocks noChangeShapeType="1"/>
          </p:cNvSpPr>
          <p:nvPr/>
        </p:nvSpPr>
        <p:spPr bwMode="auto">
          <a:xfrm>
            <a:off x="1566863" y="35274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20" name="Line 56"/>
          <p:cNvSpPr>
            <a:spLocks noChangeShapeType="1"/>
          </p:cNvSpPr>
          <p:nvPr/>
        </p:nvSpPr>
        <p:spPr bwMode="auto">
          <a:xfrm>
            <a:off x="2557463" y="35274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21" name="Line 57"/>
          <p:cNvSpPr>
            <a:spLocks noChangeShapeType="1"/>
          </p:cNvSpPr>
          <p:nvPr/>
        </p:nvSpPr>
        <p:spPr bwMode="auto">
          <a:xfrm>
            <a:off x="3548063" y="35274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22" name="Line 58"/>
          <p:cNvSpPr>
            <a:spLocks noChangeShapeType="1"/>
          </p:cNvSpPr>
          <p:nvPr/>
        </p:nvSpPr>
        <p:spPr bwMode="auto">
          <a:xfrm>
            <a:off x="4462463" y="33750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23" name="Rectangle 59"/>
          <p:cNvSpPr>
            <a:spLocks noChangeArrowheads="1"/>
          </p:cNvSpPr>
          <p:nvPr/>
        </p:nvSpPr>
        <p:spPr bwMode="auto">
          <a:xfrm>
            <a:off x="1317625" y="45720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2079625" y="4572000"/>
            <a:ext cx="700088" cy="327025"/>
            <a:chOff x="947" y="2914"/>
            <a:chExt cx="441" cy="206"/>
          </a:xfrm>
        </p:grpSpPr>
        <p:sp>
          <p:nvSpPr>
            <p:cNvPr id="62525" name="Rectangle 61"/>
            <p:cNvSpPr>
              <a:spLocks noChangeArrowheads="1"/>
            </p:cNvSpPr>
            <p:nvPr/>
          </p:nvSpPr>
          <p:spPr bwMode="auto">
            <a:xfrm>
              <a:off x="947" y="2914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26" name="Line 62"/>
            <p:cNvSpPr>
              <a:spLocks noChangeShapeType="1"/>
            </p:cNvSpPr>
            <p:nvPr/>
          </p:nvSpPr>
          <p:spPr bwMode="auto">
            <a:xfrm>
              <a:off x="1200" y="292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27" name="Line 63"/>
          <p:cNvSpPr>
            <a:spLocks noChangeShapeType="1"/>
          </p:cNvSpPr>
          <p:nvPr/>
        </p:nvSpPr>
        <p:spPr bwMode="auto">
          <a:xfrm>
            <a:off x="1566863" y="47466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28" name="Rectangle 64"/>
          <p:cNvSpPr>
            <a:spLocks noChangeArrowheads="1"/>
          </p:cNvSpPr>
          <p:nvPr/>
        </p:nvSpPr>
        <p:spPr bwMode="auto">
          <a:xfrm>
            <a:off x="1317625" y="50292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" name="Group 65"/>
          <p:cNvGrpSpPr>
            <a:grpSpLocks/>
          </p:cNvGrpSpPr>
          <p:nvPr/>
        </p:nvGrpSpPr>
        <p:grpSpPr bwMode="auto">
          <a:xfrm>
            <a:off x="2079625" y="5029200"/>
            <a:ext cx="700088" cy="327025"/>
            <a:chOff x="947" y="3202"/>
            <a:chExt cx="441" cy="206"/>
          </a:xfrm>
        </p:grpSpPr>
        <p:sp>
          <p:nvSpPr>
            <p:cNvPr id="62530" name="Rectangle 66"/>
            <p:cNvSpPr>
              <a:spLocks noChangeArrowheads="1"/>
            </p:cNvSpPr>
            <p:nvPr/>
          </p:nvSpPr>
          <p:spPr bwMode="auto">
            <a:xfrm>
              <a:off x="947" y="3202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1" name="Line 67"/>
            <p:cNvSpPr>
              <a:spLocks noChangeShapeType="1"/>
            </p:cNvSpPr>
            <p:nvPr/>
          </p:nvSpPr>
          <p:spPr bwMode="auto">
            <a:xfrm>
              <a:off x="1200" y="32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" name="Group 68"/>
          <p:cNvGrpSpPr>
            <a:grpSpLocks/>
          </p:cNvGrpSpPr>
          <p:nvPr/>
        </p:nvGrpSpPr>
        <p:grpSpPr bwMode="auto">
          <a:xfrm>
            <a:off x="3070225" y="5029200"/>
            <a:ext cx="700088" cy="327025"/>
            <a:chOff x="1571" y="3202"/>
            <a:chExt cx="441" cy="206"/>
          </a:xfrm>
        </p:grpSpPr>
        <p:sp>
          <p:nvSpPr>
            <p:cNvPr id="62533" name="Rectangle 69"/>
            <p:cNvSpPr>
              <a:spLocks noChangeArrowheads="1"/>
            </p:cNvSpPr>
            <p:nvPr/>
          </p:nvSpPr>
          <p:spPr bwMode="auto">
            <a:xfrm>
              <a:off x="1571" y="3202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34" name="Line 70"/>
            <p:cNvSpPr>
              <a:spLocks noChangeShapeType="1"/>
            </p:cNvSpPr>
            <p:nvPr/>
          </p:nvSpPr>
          <p:spPr bwMode="auto">
            <a:xfrm>
              <a:off x="1824" y="321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35" name="Line 71"/>
          <p:cNvSpPr>
            <a:spLocks noChangeShapeType="1"/>
          </p:cNvSpPr>
          <p:nvPr/>
        </p:nvSpPr>
        <p:spPr bwMode="auto">
          <a:xfrm>
            <a:off x="1566863" y="52038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36" name="Line 72"/>
          <p:cNvSpPr>
            <a:spLocks noChangeShapeType="1"/>
          </p:cNvSpPr>
          <p:nvPr/>
        </p:nvSpPr>
        <p:spPr bwMode="auto">
          <a:xfrm>
            <a:off x="2557463" y="52038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37" name="Rectangle 73"/>
          <p:cNvSpPr>
            <a:spLocks noChangeArrowheads="1"/>
          </p:cNvSpPr>
          <p:nvPr/>
        </p:nvSpPr>
        <p:spPr bwMode="auto">
          <a:xfrm>
            <a:off x="1317625" y="54864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38" name="Line 74"/>
          <p:cNvSpPr>
            <a:spLocks noChangeShapeType="1"/>
          </p:cNvSpPr>
          <p:nvPr/>
        </p:nvSpPr>
        <p:spPr bwMode="auto">
          <a:xfrm>
            <a:off x="3471863" y="50514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39" name="Line 75"/>
          <p:cNvSpPr>
            <a:spLocks noChangeShapeType="1"/>
          </p:cNvSpPr>
          <p:nvPr/>
        </p:nvSpPr>
        <p:spPr bwMode="auto">
          <a:xfrm>
            <a:off x="1338263" y="5508625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40" name="Line 76"/>
          <p:cNvSpPr>
            <a:spLocks noChangeShapeType="1"/>
          </p:cNvSpPr>
          <p:nvPr/>
        </p:nvSpPr>
        <p:spPr bwMode="auto">
          <a:xfrm>
            <a:off x="2481263" y="45942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41" name="Rectangle 77"/>
          <p:cNvSpPr>
            <a:spLocks noChangeArrowheads="1"/>
          </p:cNvSpPr>
          <p:nvPr/>
        </p:nvSpPr>
        <p:spPr bwMode="auto">
          <a:xfrm>
            <a:off x="5889625" y="19812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" name="Group 78"/>
          <p:cNvGrpSpPr>
            <a:grpSpLocks/>
          </p:cNvGrpSpPr>
          <p:nvPr/>
        </p:nvGrpSpPr>
        <p:grpSpPr bwMode="auto">
          <a:xfrm>
            <a:off x="6651625" y="1981200"/>
            <a:ext cx="700088" cy="327025"/>
            <a:chOff x="3827" y="1282"/>
            <a:chExt cx="441" cy="206"/>
          </a:xfrm>
        </p:grpSpPr>
        <p:sp>
          <p:nvSpPr>
            <p:cNvPr id="62543" name="Rectangle 79"/>
            <p:cNvSpPr>
              <a:spLocks noChangeArrowheads="1"/>
            </p:cNvSpPr>
            <p:nvPr/>
          </p:nvSpPr>
          <p:spPr bwMode="auto">
            <a:xfrm>
              <a:off x="3827" y="1282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44" name="Line 80"/>
            <p:cNvSpPr>
              <a:spLocks noChangeShapeType="1"/>
            </p:cNvSpPr>
            <p:nvPr/>
          </p:nvSpPr>
          <p:spPr bwMode="auto">
            <a:xfrm>
              <a:off x="4080" y="12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81"/>
          <p:cNvGrpSpPr>
            <a:grpSpLocks/>
          </p:cNvGrpSpPr>
          <p:nvPr/>
        </p:nvGrpSpPr>
        <p:grpSpPr bwMode="auto">
          <a:xfrm>
            <a:off x="7718425" y="1981200"/>
            <a:ext cx="700088" cy="327025"/>
            <a:chOff x="4499" y="1282"/>
            <a:chExt cx="441" cy="206"/>
          </a:xfrm>
        </p:grpSpPr>
        <p:sp>
          <p:nvSpPr>
            <p:cNvPr id="62546" name="Rectangle 82"/>
            <p:cNvSpPr>
              <a:spLocks noChangeArrowheads="1"/>
            </p:cNvSpPr>
            <p:nvPr/>
          </p:nvSpPr>
          <p:spPr bwMode="auto">
            <a:xfrm>
              <a:off x="4499" y="1282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47" name="Line 83"/>
            <p:cNvSpPr>
              <a:spLocks noChangeShapeType="1"/>
            </p:cNvSpPr>
            <p:nvPr/>
          </p:nvSpPr>
          <p:spPr bwMode="auto">
            <a:xfrm>
              <a:off x="4752" y="12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48" name="Line 84"/>
          <p:cNvSpPr>
            <a:spLocks noChangeShapeType="1"/>
          </p:cNvSpPr>
          <p:nvPr/>
        </p:nvSpPr>
        <p:spPr bwMode="auto">
          <a:xfrm>
            <a:off x="6138863" y="21558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49" name="Line 85"/>
          <p:cNvSpPr>
            <a:spLocks noChangeShapeType="1"/>
          </p:cNvSpPr>
          <p:nvPr/>
        </p:nvSpPr>
        <p:spPr bwMode="auto">
          <a:xfrm>
            <a:off x="7129463" y="21558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50" name="Line 86"/>
          <p:cNvSpPr>
            <a:spLocks noChangeShapeType="1"/>
          </p:cNvSpPr>
          <p:nvPr/>
        </p:nvSpPr>
        <p:spPr bwMode="auto">
          <a:xfrm>
            <a:off x="8120063" y="20034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51" name="Rectangle 87"/>
          <p:cNvSpPr>
            <a:spLocks noChangeArrowheads="1"/>
          </p:cNvSpPr>
          <p:nvPr/>
        </p:nvSpPr>
        <p:spPr bwMode="auto">
          <a:xfrm>
            <a:off x="5889625" y="24384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" name="Group 88"/>
          <p:cNvGrpSpPr>
            <a:grpSpLocks/>
          </p:cNvGrpSpPr>
          <p:nvPr/>
        </p:nvGrpSpPr>
        <p:grpSpPr bwMode="auto">
          <a:xfrm>
            <a:off x="6651625" y="2438400"/>
            <a:ext cx="700088" cy="327025"/>
            <a:chOff x="3827" y="1570"/>
            <a:chExt cx="441" cy="206"/>
          </a:xfrm>
        </p:grpSpPr>
        <p:sp>
          <p:nvSpPr>
            <p:cNvPr id="62553" name="Rectangle 89"/>
            <p:cNvSpPr>
              <a:spLocks noChangeArrowheads="1"/>
            </p:cNvSpPr>
            <p:nvPr/>
          </p:nvSpPr>
          <p:spPr bwMode="auto">
            <a:xfrm>
              <a:off x="3827" y="1570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4" name="Line 90"/>
            <p:cNvSpPr>
              <a:spLocks noChangeShapeType="1"/>
            </p:cNvSpPr>
            <p:nvPr/>
          </p:nvSpPr>
          <p:spPr bwMode="auto">
            <a:xfrm>
              <a:off x="4080" y="158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7718425" y="2438400"/>
            <a:ext cx="700088" cy="327025"/>
            <a:chOff x="4499" y="1570"/>
            <a:chExt cx="441" cy="206"/>
          </a:xfrm>
        </p:grpSpPr>
        <p:sp>
          <p:nvSpPr>
            <p:cNvPr id="62556" name="Rectangle 92"/>
            <p:cNvSpPr>
              <a:spLocks noChangeArrowheads="1"/>
            </p:cNvSpPr>
            <p:nvPr/>
          </p:nvSpPr>
          <p:spPr bwMode="auto">
            <a:xfrm>
              <a:off x="4499" y="1570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57" name="Line 93"/>
            <p:cNvSpPr>
              <a:spLocks noChangeShapeType="1"/>
            </p:cNvSpPr>
            <p:nvPr/>
          </p:nvSpPr>
          <p:spPr bwMode="auto">
            <a:xfrm>
              <a:off x="4752" y="158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58" name="Line 94"/>
          <p:cNvSpPr>
            <a:spLocks noChangeShapeType="1"/>
          </p:cNvSpPr>
          <p:nvPr/>
        </p:nvSpPr>
        <p:spPr bwMode="auto">
          <a:xfrm>
            <a:off x="6138863" y="26130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59" name="Line 95"/>
          <p:cNvSpPr>
            <a:spLocks noChangeShapeType="1"/>
          </p:cNvSpPr>
          <p:nvPr/>
        </p:nvSpPr>
        <p:spPr bwMode="auto">
          <a:xfrm>
            <a:off x="7129463" y="26130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60" name="Line 96"/>
          <p:cNvSpPr>
            <a:spLocks noChangeShapeType="1"/>
          </p:cNvSpPr>
          <p:nvPr/>
        </p:nvSpPr>
        <p:spPr bwMode="auto">
          <a:xfrm>
            <a:off x="8120063" y="24606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61" name="Rectangle 97"/>
          <p:cNvSpPr>
            <a:spLocks noChangeArrowheads="1"/>
          </p:cNvSpPr>
          <p:nvPr/>
        </p:nvSpPr>
        <p:spPr bwMode="auto">
          <a:xfrm>
            <a:off x="5889625" y="28956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" name="Group 98"/>
          <p:cNvGrpSpPr>
            <a:grpSpLocks/>
          </p:cNvGrpSpPr>
          <p:nvPr/>
        </p:nvGrpSpPr>
        <p:grpSpPr bwMode="auto">
          <a:xfrm>
            <a:off x="6651625" y="2895600"/>
            <a:ext cx="700088" cy="327025"/>
            <a:chOff x="3827" y="1858"/>
            <a:chExt cx="441" cy="206"/>
          </a:xfrm>
        </p:grpSpPr>
        <p:sp>
          <p:nvSpPr>
            <p:cNvPr id="62563" name="Rectangle 99"/>
            <p:cNvSpPr>
              <a:spLocks noChangeArrowheads="1"/>
            </p:cNvSpPr>
            <p:nvPr/>
          </p:nvSpPr>
          <p:spPr bwMode="auto">
            <a:xfrm>
              <a:off x="3827" y="1858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64" name="Line 100"/>
            <p:cNvSpPr>
              <a:spLocks noChangeShapeType="1"/>
            </p:cNvSpPr>
            <p:nvPr/>
          </p:nvSpPr>
          <p:spPr bwMode="auto">
            <a:xfrm>
              <a:off x="4080" y="187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" name="Group 101"/>
          <p:cNvGrpSpPr>
            <a:grpSpLocks/>
          </p:cNvGrpSpPr>
          <p:nvPr/>
        </p:nvGrpSpPr>
        <p:grpSpPr bwMode="auto">
          <a:xfrm>
            <a:off x="7718425" y="2895600"/>
            <a:ext cx="700088" cy="327025"/>
            <a:chOff x="4499" y="1858"/>
            <a:chExt cx="441" cy="206"/>
          </a:xfrm>
        </p:grpSpPr>
        <p:sp>
          <p:nvSpPr>
            <p:cNvPr id="62566" name="Rectangle 102"/>
            <p:cNvSpPr>
              <a:spLocks noChangeArrowheads="1"/>
            </p:cNvSpPr>
            <p:nvPr/>
          </p:nvSpPr>
          <p:spPr bwMode="auto">
            <a:xfrm>
              <a:off x="4499" y="1858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67" name="Line 103"/>
            <p:cNvSpPr>
              <a:spLocks noChangeShapeType="1"/>
            </p:cNvSpPr>
            <p:nvPr/>
          </p:nvSpPr>
          <p:spPr bwMode="auto">
            <a:xfrm>
              <a:off x="4752" y="187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68" name="Line 104"/>
          <p:cNvSpPr>
            <a:spLocks noChangeShapeType="1"/>
          </p:cNvSpPr>
          <p:nvPr/>
        </p:nvSpPr>
        <p:spPr bwMode="auto">
          <a:xfrm>
            <a:off x="6138863" y="30702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69" name="Line 105"/>
          <p:cNvSpPr>
            <a:spLocks noChangeShapeType="1"/>
          </p:cNvSpPr>
          <p:nvPr/>
        </p:nvSpPr>
        <p:spPr bwMode="auto">
          <a:xfrm>
            <a:off x="7129463" y="30702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70" name="Line 106"/>
          <p:cNvSpPr>
            <a:spLocks noChangeShapeType="1"/>
          </p:cNvSpPr>
          <p:nvPr/>
        </p:nvSpPr>
        <p:spPr bwMode="auto">
          <a:xfrm>
            <a:off x="8120063" y="29178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71" name="Rectangle 107"/>
          <p:cNvSpPr>
            <a:spLocks noChangeArrowheads="1"/>
          </p:cNvSpPr>
          <p:nvPr/>
        </p:nvSpPr>
        <p:spPr bwMode="auto">
          <a:xfrm>
            <a:off x="5889625" y="33528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" name="Group 108"/>
          <p:cNvGrpSpPr>
            <a:grpSpLocks/>
          </p:cNvGrpSpPr>
          <p:nvPr/>
        </p:nvGrpSpPr>
        <p:grpSpPr bwMode="auto">
          <a:xfrm>
            <a:off x="6651625" y="3352800"/>
            <a:ext cx="700088" cy="327025"/>
            <a:chOff x="3827" y="2146"/>
            <a:chExt cx="441" cy="206"/>
          </a:xfrm>
        </p:grpSpPr>
        <p:sp>
          <p:nvSpPr>
            <p:cNvPr id="62573" name="Rectangle 109"/>
            <p:cNvSpPr>
              <a:spLocks noChangeArrowheads="1"/>
            </p:cNvSpPr>
            <p:nvPr/>
          </p:nvSpPr>
          <p:spPr bwMode="auto">
            <a:xfrm>
              <a:off x="3827" y="2146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74" name="Line 110"/>
            <p:cNvSpPr>
              <a:spLocks noChangeShapeType="1"/>
            </p:cNvSpPr>
            <p:nvPr/>
          </p:nvSpPr>
          <p:spPr bwMode="auto">
            <a:xfrm>
              <a:off x="4080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" name="Group 111"/>
          <p:cNvGrpSpPr>
            <a:grpSpLocks/>
          </p:cNvGrpSpPr>
          <p:nvPr/>
        </p:nvGrpSpPr>
        <p:grpSpPr bwMode="auto">
          <a:xfrm>
            <a:off x="7718425" y="3352800"/>
            <a:ext cx="700088" cy="327025"/>
            <a:chOff x="4499" y="2146"/>
            <a:chExt cx="441" cy="206"/>
          </a:xfrm>
        </p:grpSpPr>
        <p:sp>
          <p:nvSpPr>
            <p:cNvPr id="62576" name="Rectangle 112"/>
            <p:cNvSpPr>
              <a:spLocks noChangeArrowheads="1"/>
            </p:cNvSpPr>
            <p:nvPr/>
          </p:nvSpPr>
          <p:spPr bwMode="auto">
            <a:xfrm>
              <a:off x="4499" y="2146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77" name="Line 113"/>
            <p:cNvSpPr>
              <a:spLocks noChangeShapeType="1"/>
            </p:cNvSpPr>
            <p:nvPr/>
          </p:nvSpPr>
          <p:spPr bwMode="auto">
            <a:xfrm>
              <a:off x="4752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78" name="Line 114"/>
          <p:cNvSpPr>
            <a:spLocks noChangeShapeType="1"/>
          </p:cNvSpPr>
          <p:nvPr/>
        </p:nvSpPr>
        <p:spPr bwMode="auto">
          <a:xfrm>
            <a:off x="6138863" y="35274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79" name="Line 115"/>
          <p:cNvSpPr>
            <a:spLocks noChangeShapeType="1"/>
          </p:cNvSpPr>
          <p:nvPr/>
        </p:nvSpPr>
        <p:spPr bwMode="auto">
          <a:xfrm>
            <a:off x="7129463" y="35274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80" name="Line 116"/>
          <p:cNvSpPr>
            <a:spLocks noChangeShapeType="1"/>
          </p:cNvSpPr>
          <p:nvPr/>
        </p:nvSpPr>
        <p:spPr bwMode="auto">
          <a:xfrm>
            <a:off x="8120063" y="33750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81" name="Rectangle 117"/>
          <p:cNvSpPr>
            <a:spLocks noChangeArrowheads="1"/>
          </p:cNvSpPr>
          <p:nvPr/>
        </p:nvSpPr>
        <p:spPr bwMode="auto">
          <a:xfrm>
            <a:off x="5889625" y="38100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" name="Group 118"/>
          <p:cNvGrpSpPr>
            <a:grpSpLocks/>
          </p:cNvGrpSpPr>
          <p:nvPr/>
        </p:nvGrpSpPr>
        <p:grpSpPr bwMode="auto">
          <a:xfrm>
            <a:off x="6651625" y="3810000"/>
            <a:ext cx="700088" cy="327025"/>
            <a:chOff x="3827" y="2434"/>
            <a:chExt cx="441" cy="206"/>
          </a:xfrm>
        </p:grpSpPr>
        <p:sp>
          <p:nvSpPr>
            <p:cNvPr id="62583" name="Rectangle 119"/>
            <p:cNvSpPr>
              <a:spLocks noChangeArrowheads="1"/>
            </p:cNvSpPr>
            <p:nvPr/>
          </p:nvSpPr>
          <p:spPr bwMode="auto">
            <a:xfrm>
              <a:off x="3827" y="2434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84" name="Line 120"/>
            <p:cNvSpPr>
              <a:spLocks noChangeShapeType="1"/>
            </p:cNvSpPr>
            <p:nvPr/>
          </p:nvSpPr>
          <p:spPr bwMode="auto">
            <a:xfrm>
              <a:off x="4080" y="244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85" name="Line 121"/>
          <p:cNvSpPr>
            <a:spLocks noChangeShapeType="1"/>
          </p:cNvSpPr>
          <p:nvPr/>
        </p:nvSpPr>
        <p:spPr bwMode="auto">
          <a:xfrm>
            <a:off x="6138863" y="39846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86" name="Line 122"/>
          <p:cNvSpPr>
            <a:spLocks noChangeShapeType="1"/>
          </p:cNvSpPr>
          <p:nvPr/>
        </p:nvSpPr>
        <p:spPr bwMode="auto">
          <a:xfrm>
            <a:off x="7053263" y="38322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87" name="Rectangle 123"/>
          <p:cNvSpPr>
            <a:spLocks noChangeArrowheads="1"/>
          </p:cNvSpPr>
          <p:nvPr/>
        </p:nvSpPr>
        <p:spPr bwMode="auto">
          <a:xfrm>
            <a:off x="5889625" y="42672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" name="Group 124"/>
          <p:cNvGrpSpPr>
            <a:grpSpLocks/>
          </p:cNvGrpSpPr>
          <p:nvPr/>
        </p:nvGrpSpPr>
        <p:grpSpPr bwMode="auto">
          <a:xfrm>
            <a:off x="6651625" y="4267200"/>
            <a:ext cx="700088" cy="327025"/>
            <a:chOff x="3827" y="2722"/>
            <a:chExt cx="441" cy="206"/>
          </a:xfrm>
        </p:grpSpPr>
        <p:sp>
          <p:nvSpPr>
            <p:cNvPr id="62589" name="Rectangle 125"/>
            <p:cNvSpPr>
              <a:spLocks noChangeArrowheads="1"/>
            </p:cNvSpPr>
            <p:nvPr/>
          </p:nvSpPr>
          <p:spPr bwMode="auto">
            <a:xfrm>
              <a:off x="3827" y="2722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90" name="Line 126"/>
            <p:cNvSpPr>
              <a:spLocks noChangeShapeType="1"/>
            </p:cNvSpPr>
            <p:nvPr/>
          </p:nvSpPr>
          <p:spPr bwMode="auto">
            <a:xfrm>
              <a:off x="4080" y="273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" name="Group 127"/>
          <p:cNvGrpSpPr>
            <a:grpSpLocks/>
          </p:cNvGrpSpPr>
          <p:nvPr/>
        </p:nvGrpSpPr>
        <p:grpSpPr bwMode="auto">
          <a:xfrm>
            <a:off x="7718425" y="4267200"/>
            <a:ext cx="700088" cy="327025"/>
            <a:chOff x="4499" y="2722"/>
            <a:chExt cx="441" cy="206"/>
          </a:xfrm>
        </p:grpSpPr>
        <p:sp>
          <p:nvSpPr>
            <p:cNvPr id="62592" name="Rectangle 128"/>
            <p:cNvSpPr>
              <a:spLocks noChangeArrowheads="1"/>
            </p:cNvSpPr>
            <p:nvPr/>
          </p:nvSpPr>
          <p:spPr bwMode="auto">
            <a:xfrm>
              <a:off x="4499" y="2722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593" name="Line 129"/>
            <p:cNvSpPr>
              <a:spLocks noChangeShapeType="1"/>
            </p:cNvSpPr>
            <p:nvPr/>
          </p:nvSpPr>
          <p:spPr bwMode="auto">
            <a:xfrm>
              <a:off x="4752" y="273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594" name="Line 130"/>
          <p:cNvSpPr>
            <a:spLocks noChangeShapeType="1"/>
          </p:cNvSpPr>
          <p:nvPr/>
        </p:nvSpPr>
        <p:spPr bwMode="auto">
          <a:xfrm>
            <a:off x="6138863" y="44418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95" name="Line 131"/>
          <p:cNvSpPr>
            <a:spLocks noChangeShapeType="1"/>
          </p:cNvSpPr>
          <p:nvPr/>
        </p:nvSpPr>
        <p:spPr bwMode="auto">
          <a:xfrm>
            <a:off x="7129463" y="44418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96" name="Line 132"/>
          <p:cNvSpPr>
            <a:spLocks noChangeShapeType="1"/>
          </p:cNvSpPr>
          <p:nvPr/>
        </p:nvSpPr>
        <p:spPr bwMode="auto">
          <a:xfrm>
            <a:off x="8120063" y="42894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597" name="Rectangle 133"/>
          <p:cNvSpPr>
            <a:spLocks noChangeArrowheads="1"/>
          </p:cNvSpPr>
          <p:nvPr/>
        </p:nvSpPr>
        <p:spPr bwMode="auto">
          <a:xfrm>
            <a:off x="5889625" y="47244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" name="Group 134"/>
          <p:cNvGrpSpPr>
            <a:grpSpLocks/>
          </p:cNvGrpSpPr>
          <p:nvPr/>
        </p:nvGrpSpPr>
        <p:grpSpPr bwMode="auto">
          <a:xfrm>
            <a:off x="6651625" y="4724400"/>
            <a:ext cx="700088" cy="327025"/>
            <a:chOff x="3827" y="3010"/>
            <a:chExt cx="441" cy="206"/>
          </a:xfrm>
        </p:grpSpPr>
        <p:sp>
          <p:nvSpPr>
            <p:cNvPr id="62599" name="Rectangle 135"/>
            <p:cNvSpPr>
              <a:spLocks noChangeArrowheads="1"/>
            </p:cNvSpPr>
            <p:nvPr/>
          </p:nvSpPr>
          <p:spPr bwMode="auto">
            <a:xfrm>
              <a:off x="3827" y="3010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00" name="Line 136"/>
            <p:cNvSpPr>
              <a:spLocks noChangeShapeType="1"/>
            </p:cNvSpPr>
            <p:nvPr/>
          </p:nvSpPr>
          <p:spPr bwMode="auto">
            <a:xfrm>
              <a:off x="4080" y="302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" name="Group 137"/>
          <p:cNvGrpSpPr>
            <a:grpSpLocks/>
          </p:cNvGrpSpPr>
          <p:nvPr/>
        </p:nvGrpSpPr>
        <p:grpSpPr bwMode="auto">
          <a:xfrm>
            <a:off x="7718425" y="4724400"/>
            <a:ext cx="700088" cy="327025"/>
            <a:chOff x="4499" y="3010"/>
            <a:chExt cx="441" cy="206"/>
          </a:xfrm>
        </p:grpSpPr>
        <p:sp>
          <p:nvSpPr>
            <p:cNvPr id="62602" name="Rectangle 138"/>
            <p:cNvSpPr>
              <a:spLocks noChangeArrowheads="1"/>
            </p:cNvSpPr>
            <p:nvPr/>
          </p:nvSpPr>
          <p:spPr bwMode="auto">
            <a:xfrm>
              <a:off x="4499" y="3010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03" name="Line 139"/>
            <p:cNvSpPr>
              <a:spLocks noChangeShapeType="1"/>
            </p:cNvSpPr>
            <p:nvPr/>
          </p:nvSpPr>
          <p:spPr bwMode="auto">
            <a:xfrm>
              <a:off x="4752" y="302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604" name="Line 140"/>
          <p:cNvSpPr>
            <a:spLocks noChangeShapeType="1"/>
          </p:cNvSpPr>
          <p:nvPr/>
        </p:nvSpPr>
        <p:spPr bwMode="auto">
          <a:xfrm>
            <a:off x="6138863" y="48990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05" name="Line 141"/>
          <p:cNvSpPr>
            <a:spLocks noChangeShapeType="1"/>
          </p:cNvSpPr>
          <p:nvPr/>
        </p:nvSpPr>
        <p:spPr bwMode="auto">
          <a:xfrm>
            <a:off x="7129463" y="48990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06" name="Line 142"/>
          <p:cNvSpPr>
            <a:spLocks noChangeShapeType="1"/>
          </p:cNvSpPr>
          <p:nvPr/>
        </p:nvSpPr>
        <p:spPr bwMode="auto">
          <a:xfrm>
            <a:off x="8120063" y="47466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07" name="Rectangle 143"/>
          <p:cNvSpPr>
            <a:spLocks noChangeArrowheads="1"/>
          </p:cNvSpPr>
          <p:nvPr/>
        </p:nvSpPr>
        <p:spPr bwMode="auto">
          <a:xfrm>
            <a:off x="5889625" y="5181600"/>
            <a:ext cx="471488" cy="3206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" name="Group 144"/>
          <p:cNvGrpSpPr>
            <a:grpSpLocks/>
          </p:cNvGrpSpPr>
          <p:nvPr/>
        </p:nvGrpSpPr>
        <p:grpSpPr bwMode="auto">
          <a:xfrm>
            <a:off x="6651625" y="5181600"/>
            <a:ext cx="700088" cy="327025"/>
            <a:chOff x="3827" y="3298"/>
            <a:chExt cx="441" cy="206"/>
          </a:xfrm>
        </p:grpSpPr>
        <p:sp>
          <p:nvSpPr>
            <p:cNvPr id="62609" name="Rectangle 145"/>
            <p:cNvSpPr>
              <a:spLocks noChangeArrowheads="1"/>
            </p:cNvSpPr>
            <p:nvPr/>
          </p:nvSpPr>
          <p:spPr bwMode="auto">
            <a:xfrm>
              <a:off x="3827" y="3298"/>
              <a:ext cx="441" cy="20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10" name="Line 146"/>
            <p:cNvSpPr>
              <a:spLocks noChangeShapeType="1"/>
            </p:cNvSpPr>
            <p:nvPr/>
          </p:nvSpPr>
          <p:spPr bwMode="auto">
            <a:xfrm>
              <a:off x="4080" y="331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611" name="Line 147"/>
          <p:cNvSpPr>
            <a:spLocks noChangeShapeType="1"/>
          </p:cNvSpPr>
          <p:nvPr/>
        </p:nvSpPr>
        <p:spPr bwMode="auto">
          <a:xfrm>
            <a:off x="6138863" y="535622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12" name="Line 148"/>
          <p:cNvSpPr>
            <a:spLocks noChangeShapeType="1"/>
          </p:cNvSpPr>
          <p:nvPr/>
        </p:nvSpPr>
        <p:spPr bwMode="auto">
          <a:xfrm>
            <a:off x="7053263" y="5203825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13" name="Rectangle 149"/>
          <p:cNvSpPr>
            <a:spLocks noChangeArrowheads="1"/>
          </p:cNvSpPr>
          <p:nvPr/>
        </p:nvSpPr>
        <p:spPr bwMode="auto">
          <a:xfrm>
            <a:off x="865188" y="1887538"/>
            <a:ext cx="361950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62614" name="Rectangle 150"/>
          <p:cNvSpPr>
            <a:spLocks noChangeArrowheads="1"/>
          </p:cNvSpPr>
          <p:nvPr/>
        </p:nvSpPr>
        <p:spPr bwMode="auto">
          <a:xfrm>
            <a:off x="865188" y="4478338"/>
            <a:ext cx="361950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62615" name="Rectangle 151"/>
          <p:cNvSpPr>
            <a:spLocks noChangeArrowheads="1"/>
          </p:cNvSpPr>
          <p:nvPr/>
        </p:nvSpPr>
        <p:spPr bwMode="auto">
          <a:xfrm>
            <a:off x="5360988" y="1955800"/>
            <a:ext cx="361950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4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5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6</a:t>
            </a:r>
          </a:p>
          <a:p>
            <a:pPr algn="l" eaLnBrk="0" hangingPunct="0">
              <a:lnSpc>
                <a:spcPct val="105000"/>
              </a:lnSpc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7</a:t>
            </a:r>
          </a:p>
        </p:txBody>
      </p:sp>
      <p:sp>
        <p:nvSpPr>
          <p:cNvPr id="62616" name="Rectangle 152"/>
          <p:cNvSpPr>
            <a:spLocks noChangeArrowheads="1"/>
          </p:cNvSpPr>
          <p:nvPr/>
        </p:nvSpPr>
        <p:spPr bwMode="auto">
          <a:xfrm>
            <a:off x="2076450" y="19304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62617" name="Rectangle 153"/>
          <p:cNvSpPr>
            <a:spLocks noChangeArrowheads="1"/>
          </p:cNvSpPr>
          <p:nvPr/>
        </p:nvSpPr>
        <p:spPr bwMode="auto">
          <a:xfrm>
            <a:off x="3100388" y="19335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62618" name="Rectangle 154"/>
          <p:cNvSpPr>
            <a:spLocks noChangeArrowheads="1"/>
          </p:cNvSpPr>
          <p:nvPr/>
        </p:nvSpPr>
        <p:spPr bwMode="auto">
          <a:xfrm>
            <a:off x="4106863" y="19335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62619" name="Rectangle 155"/>
          <p:cNvSpPr>
            <a:spLocks noChangeArrowheads="1"/>
          </p:cNvSpPr>
          <p:nvPr/>
        </p:nvSpPr>
        <p:spPr bwMode="auto">
          <a:xfrm>
            <a:off x="2092325" y="238125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62620" name="Rectangle 156"/>
          <p:cNvSpPr>
            <a:spLocks noChangeArrowheads="1"/>
          </p:cNvSpPr>
          <p:nvPr/>
        </p:nvSpPr>
        <p:spPr bwMode="auto">
          <a:xfrm>
            <a:off x="3100388" y="2381250"/>
            <a:ext cx="4016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62621" name="Rectangle 157"/>
          <p:cNvSpPr>
            <a:spLocks noChangeArrowheads="1"/>
          </p:cNvSpPr>
          <p:nvPr/>
        </p:nvSpPr>
        <p:spPr bwMode="auto">
          <a:xfrm>
            <a:off x="4092575" y="238125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62622" name="Rectangle 158"/>
          <p:cNvSpPr>
            <a:spLocks noChangeArrowheads="1"/>
          </p:cNvSpPr>
          <p:nvPr/>
        </p:nvSpPr>
        <p:spPr bwMode="auto">
          <a:xfrm>
            <a:off x="2092325" y="283051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62623" name="Rectangle 159"/>
          <p:cNvSpPr>
            <a:spLocks noChangeArrowheads="1"/>
          </p:cNvSpPr>
          <p:nvPr/>
        </p:nvSpPr>
        <p:spPr bwMode="auto">
          <a:xfrm>
            <a:off x="3087688" y="283051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62624" name="Rectangle 160"/>
          <p:cNvSpPr>
            <a:spLocks noChangeArrowheads="1"/>
          </p:cNvSpPr>
          <p:nvPr/>
        </p:nvSpPr>
        <p:spPr bwMode="auto">
          <a:xfrm>
            <a:off x="4092575" y="283051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62625" name="Rectangle 161"/>
          <p:cNvSpPr>
            <a:spLocks noChangeArrowheads="1"/>
          </p:cNvSpPr>
          <p:nvPr/>
        </p:nvSpPr>
        <p:spPr bwMode="auto">
          <a:xfrm>
            <a:off x="2092325" y="330676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62626" name="Rectangle 162"/>
          <p:cNvSpPr>
            <a:spLocks noChangeArrowheads="1"/>
          </p:cNvSpPr>
          <p:nvPr/>
        </p:nvSpPr>
        <p:spPr bwMode="auto">
          <a:xfrm>
            <a:off x="3086100" y="32797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62627" name="Rectangle 163"/>
          <p:cNvSpPr>
            <a:spLocks noChangeArrowheads="1"/>
          </p:cNvSpPr>
          <p:nvPr/>
        </p:nvSpPr>
        <p:spPr bwMode="auto">
          <a:xfrm>
            <a:off x="4106863" y="32797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62628" name="Rectangle 164"/>
          <p:cNvSpPr>
            <a:spLocks noChangeArrowheads="1"/>
          </p:cNvSpPr>
          <p:nvPr/>
        </p:nvSpPr>
        <p:spPr bwMode="auto">
          <a:xfrm>
            <a:off x="2743200" y="3819525"/>
            <a:ext cx="542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62629" name="Rectangle 165"/>
          <p:cNvSpPr>
            <a:spLocks noChangeArrowheads="1"/>
          </p:cNvSpPr>
          <p:nvPr/>
        </p:nvSpPr>
        <p:spPr bwMode="auto">
          <a:xfrm>
            <a:off x="2092325" y="453072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62630" name="Rectangle 166"/>
          <p:cNvSpPr>
            <a:spLocks noChangeArrowheads="1"/>
          </p:cNvSpPr>
          <p:nvPr/>
        </p:nvSpPr>
        <p:spPr bwMode="auto">
          <a:xfrm>
            <a:off x="2092325" y="49657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62631" name="Rectangle 167"/>
          <p:cNvSpPr>
            <a:spLocks noChangeArrowheads="1"/>
          </p:cNvSpPr>
          <p:nvPr/>
        </p:nvSpPr>
        <p:spPr bwMode="auto">
          <a:xfrm>
            <a:off x="3098800" y="4967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62632" name="Rectangle 168"/>
          <p:cNvSpPr>
            <a:spLocks noChangeArrowheads="1"/>
          </p:cNvSpPr>
          <p:nvPr/>
        </p:nvSpPr>
        <p:spPr bwMode="auto">
          <a:xfrm>
            <a:off x="2306638" y="5724525"/>
            <a:ext cx="542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62633" name="Rectangle 169"/>
          <p:cNvSpPr>
            <a:spLocks noChangeArrowheads="1"/>
          </p:cNvSpPr>
          <p:nvPr/>
        </p:nvSpPr>
        <p:spPr bwMode="auto">
          <a:xfrm>
            <a:off x="6678613" y="1919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62634" name="Rectangle 170"/>
          <p:cNvSpPr>
            <a:spLocks noChangeArrowheads="1"/>
          </p:cNvSpPr>
          <p:nvPr/>
        </p:nvSpPr>
        <p:spPr bwMode="auto">
          <a:xfrm>
            <a:off x="7740650" y="19335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62635" name="Rectangle 171"/>
          <p:cNvSpPr>
            <a:spLocks noChangeArrowheads="1"/>
          </p:cNvSpPr>
          <p:nvPr/>
        </p:nvSpPr>
        <p:spPr bwMode="auto">
          <a:xfrm>
            <a:off x="6692900" y="238125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62636" name="Rectangle 172"/>
          <p:cNvSpPr>
            <a:spLocks noChangeArrowheads="1"/>
          </p:cNvSpPr>
          <p:nvPr/>
        </p:nvSpPr>
        <p:spPr bwMode="auto">
          <a:xfrm>
            <a:off x="7739063" y="238283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62637" name="Rectangle 173"/>
          <p:cNvSpPr>
            <a:spLocks noChangeArrowheads="1"/>
          </p:cNvSpPr>
          <p:nvPr/>
        </p:nvSpPr>
        <p:spPr bwMode="auto">
          <a:xfrm>
            <a:off x="6680200" y="284321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62638" name="Rectangle 174"/>
          <p:cNvSpPr>
            <a:spLocks noChangeArrowheads="1"/>
          </p:cNvSpPr>
          <p:nvPr/>
        </p:nvSpPr>
        <p:spPr bwMode="auto">
          <a:xfrm>
            <a:off x="7726363" y="28448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62639" name="Rectangle 175"/>
          <p:cNvSpPr>
            <a:spLocks noChangeArrowheads="1"/>
          </p:cNvSpPr>
          <p:nvPr/>
        </p:nvSpPr>
        <p:spPr bwMode="auto">
          <a:xfrm>
            <a:off x="6664325" y="329406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62640" name="Rectangle 176"/>
          <p:cNvSpPr>
            <a:spLocks noChangeArrowheads="1"/>
          </p:cNvSpPr>
          <p:nvPr/>
        </p:nvSpPr>
        <p:spPr bwMode="auto">
          <a:xfrm>
            <a:off x="7753350" y="329406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62641" name="Rectangle 177"/>
          <p:cNvSpPr>
            <a:spLocks noChangeArrowheads="1"/>
          </p:cNvSpPr>
          <p:nvPr/>
        </p:nvSpPr>
        <p:spPr bwMode="auto">
          <a:xfrm>
            <a:off x="6678613" y="375602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5</a:t>
            </a:r>
          </a:p>
        </p:txBody>
      </p:sp>
      <p:sp>
        <p:nvSpPr>
          <p:cNvPr id="62642" name="Rectangle 178"/>
          <p:cNvSpPr>
            <a:spLocks noChangeArrowheads="1"/>
          </p:cNvSpPr>
          <p:nvPr/>
        </p:nvSpPr>
        <p:spPr bwMode="auto">
          <a:xfrm>
            <a:off x="6665913" y="42322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4</a:t>
            </a:r>
          </a:p>
        </p:txBody>
      </p:sp>
      <p:sp>
        <p:nvSpPr>
          <p:cNvPr id="62643" name="Rectangle 179"/>
          <p:cNvSpPr>
            <a:spLocks noChangeArrowheads="1"/>
          </p:cNvSpPr>
          <p:nvPr/>
        </p:nvSpPr>
        <p:spPr bwMode="auto">
          <a:xfrm>
            <a:off x="7727950" y="4205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6</a:t>
            </a:r>
          </a:p>
        </p:txBody>
      </p:sp>
      <p:sp>
        <p:nvSpPr>
          <p:cNvPr id="62644" name="Rectangle 180"/>
          <p:cNvSpPr>
            <a:spLocks noChangeArrowheads="1"/>
          </p:cNvSpPr>
          <p:nvPr/>
        </p:nvSpPr>
        <p:spPr bwMode="auto">
          <a:xfrm>
            <a:off x="6680200" y="466725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5</a:t>
            </a:r>
          </a:p>
        </p:txBody>
      </p:sp>
      <p:sp>
        <p:nvSpPr>
          <p:cNvPr id="62645" name="Rectangle 181"/>
          <p:cNvSpPr>
            <a:spLocks noChangeArrowheads="1"/>
          </p:cNvSpPr>
          <p:nvPr/>
        </p:nvSpPr>
        <p:spPr bwMode="auto">
          <a:xfrm>
            <a:off x="7753350" y="466725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7</a:t>
            </a:r>
          </a:p>
        </p:txBody>
      </p:sp>
      <p:sp>
        <p:nvSpPr>
          <p:cNvPr id="62646" name="Rectangle 182"/>
          <p:cNvSpPr>
            <a:spLocks noChangeArrowheads="1"/>
          </p:cNvSpPr>
          <p:nvPr/>
        </p:nvSpPr>
        <p:spPr bwMode="auto">
          <a:xfrm>
            <a:off x="6675438" y="513873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6</a:t>
            </a:r>
          </a:p>
        </p:txBody>
      </p:sp>
      <p:sp>
        <p:nvSpPr>
          <p:cNvPr id="62647" name="Rectangle 183"/>
          <p:cNvSpPr>
            <a:spLocks noChangeArrowheads="1"/>
          </p:cNvSpPr>
          <p:nvPr/>
        </p:nvSpPr>
        <p:spPr bwMode="auto">
          <a:xfrm>
            <a:off x="6702425" y="5629275"/>
            <a:ext cx="542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G</a:t>
            </a:r>
            <a:r>
              <a:rPr lang="en-US" altLang="zh-TW" sz="1600">
                <a:solidFill>
                  <a:schemeClr val="tx1"/>
                </a:solidFill>
                <a:ea typeface="新細明體" pitchFamily="18" charset="-120"/>
              </a:rPr>
              <a:t>4</a:t>
            </a:r>
          </a:p>
        </p:txBody>
      </p:sp>
      <p:sp>
        <p:nvSpPr>
          <p:cNvPr id="62648" name="Oval 184"/>
          <p:cNvSpPr>
            <a:spLocks noChangeArrowheads="1"/>
          </p:cNvSpPr>
          <p:nvPr/>
        </p:nvSpPr>
        <p:spPr bwMode="auto">
          <a:xfrm>
            <a:off x="2538413" y="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62649" name="Oval 185"/>
          <p:cNvSpPr>
            <a:spLocks noChangeArrowheads="1"/>
          </p:cNvSpPr>
          <p:nvPr/>
        </p:nvSpPr>
        <p:spPr bwMode="auto">
          <a:xfrm>
            <a:off x="1852613" y="7620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62650" name="Oval 186"/>
          <p:cNvSpPr>
            <a:spLocks noChangeArrowheads="1"/>
          </p:cNvSpPr>
          <p:nvPr/>
        </p:nvSpPr>
        <p:spPr bwMode="auto">
          <a:xfrm>
            <a:off x="3224213" y="7620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62651" name="Oval 187"/>
          <p:cNvSpPr>
            <a:spLocks noChangeArrowheads="1"/>
          </p:cNvSpPr>
          <p:nvPr/>
        </p:nvSpPr>
        <p:spPr bwMode="auto">
          <a:xfrm>
            <a:off x="2538413" y="13716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3</a:t>
            </a:r>
          </a:p>
        </p:txBody>
      </p:sp>
      <p:sp>
        <p:nvSpPr>
          <p:cNvPr id="62652" name="Line 188"/>
          <p:cNvSpPr>
            <a:spLocks noChangeShapeType="1"/>
          </p:cNvSpPr>
          <p:nvPr/>
        </p:nvSpPr>
        <p:spPr bwMode="auto">
          <a:xfrm>
            <a:off x="2760663" y="450850"/>
            <a:ext cx="0" cy="914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53" name="Line 189"/>
          <p:cNvSpPr>
            <a:spLocks noChangeShapeType="1"/>
          </p:cNvSpPr>
          <p:nvPr/>
        </p:nvSpPr>
        <p:spPr bwMode="auto">
          <a:xfrm>
            <a:off x="2303463" y="984250"/>
            <a:ext cx="9144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54" name="Line 190"/>
          <p:cNvSpPr>
            <a:spLocks noChangeShapeType="1"/>
          </p:cNvSpPr>
          <p:nvPr/>
        </p:nvSpPr>
        <p:spPr bwMode="auto">
          <a:xfrm flipH="1">
            <a:off x="2192338" y="374650"/>
            <a:ext cx="407987" cy="4349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55" name="Line 191"/>
          <p:cNvSpPr>
            <a:spLocks noChangeShapeType="1"/>
          </p:cNvSpPr>
          <p:nvPr/>
        </p:nvSpPr>
        <p:spPr bwMode="auto">
          <a:xfrm>
            <a:off x="2913063" y="374650"/>
            <a:ext cx="422275" cy="4349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56" name="Line 192"/>
          <p:cNvSpPr>
            <a:spLocks noChangeShapeType="1"/>
          </p:cNvSpPr>
          <p:nvPr/>
        </p:nvSpPr>
        <p:spPr bwMode="auto">
          <a:xfrm>
            <a:off x="2178050" y="1190625"/>
            <a:ext cx="354013" cy="31273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57" name="Line 193"/>
          <p:cNvSpPr>
            <a:spLocks noChangeShapeType="1"/>
          </p:cNvSpPr>
          <p:nvPr/>
        </p:nvSpPr>
        <p:spPr bwMode="auto">
          <a:xfrm flipH="1">
            <a:off x="2967038" y="1163638"/>
            <a:ext cx="327025" cy="3397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58" name="Oval 194"/>
          <p:cNvSpPr>
            <a:spLocks noChangeArrowheads="1"/>
          </p:cNvSpPr>
          <p:nvPr/>
        </p:nvSpPr>
        <p:spPr bwMode="auto">
          <a:xfrm>
            <a:off x="4311650" y="3822700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0</a:t>
            </a:r>
          </a:p>
        </p:txBody>
      </p:sp>
      <p:sp>
        <p:nvSpPr>
          <p:cNvPr id="62659" name="Oval 195"/>
          <p:cNvSpPr>
            <a:spLocks noChangeArrowheads="1"/>
          </p:cNvSpPr>
          <p:nvPr/>
        </p:nvSpPr>
        <p:spPr bwMode="auto">
          <a:xfrm>
            <a:off x="4310063" y="4926013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1</a:t>
            </a:r>
          </a:p>
        </p:txBody>
      </p:sp>
      <p:sp>
        <p:nvSpPr>
          <p:cNvPr id="62660" name="Oval 196"/>
          <p:cNvSpPr>
            <a:spLocks noChangeArrowheads="1"/>
          </p:cNvSpPr>
          <p:nvPr/>
        </p:nvSpPr>
        <p:spPr bwMode="auto">
          <a:xfrm>
            <a:off x="4325938" y="5945188"/>
            <a:ext cx="444500" cy="444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/>
            <a:r>
              <a:rPr lang="en-US" altLang="zh-TW" sz="2800">
                <a:solidFill>
                  <a:schemeClr val="tx2"/>
                </a:solidFill>
                <a:ea typeface="新細明體" pitchFamily="18" charset="-120"/>
              </a:rPr>
              <a:t>2</a:t>
            </a:r>
          </a:p>
        </p:txBody>
      </p:sp>
      <p:sp>
        <p:nvSpPr>
          <p:cNvPr id="62661" name="Line 197"/>
          <p:cNvSpPr>
            <a:spLocks noChangeShapeType="1"/>
          </p:cNvSpPr>
          <p:nvPr/>
        </p:nvSpPr>
        <p:spPr bwMode="auto">
          <a:xfrm>
            <a:off x="4548188" y="5381625"/>
            <a:ext cx="0" cy="558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62" name="Line 198"/>
          <p:cNvSpPr>
            <a:spLocks noChangeShapeType="1"/>
          </p:cNvSpPr>
          <p:nvPr/>
        </p:nvSpPr>
        <p:spPr bwMode="auto">
          <a:xfrm flipV="1">
            <a:off x="4725988" y="4211638"/>
            <a:ext cx="0" cy="7207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663" name="Line 199"/>
          <p:cNvSpPr>
            <a:spLocks noChangeShapeType="1"/>
          </p:cNvSpPr>
          <p:nvPr/>
        </p:nvSpPr>
        <p:spPr bwMode="auto">
          <a:xfrm>
            <a:off x="4357688" y="4238625"/>
            <a:ext cx="0" cy="7350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" name="Group 200"/>
          <p:cNvGrpSpPr>
            <a:grpSpLocks/>
          </p:cNvGrpSpPr>
          <p:nvPr/>
        </p:nvGrpSpPr>
        <p:grpSpPr bwMode="auto">
          <a:xfrm>
            <a:off x="5521325" y="0"/>
            <a:ext cx="2854325" cy="2143125"/>
            <a:chOff x="636" y="409"/>
            <a:chExt cx="3240" cy="3461"/>
          </a:xfrm>
        </p:grpSpPr>
        <p:sp>
          <p:nvSpPr>
            <p:cNvPr id="62665" name="Oval 201"/>
            <p:cNvSpPr>
              <a:spLocks noChangeArrowheads="1"/>
            </p:cNvSpPr>
            <p:nvPr/>
          </p:nvSpPr>
          <p:spPr bwMode="auto">
            <a:xfrm>
              <a:off x="1920" y="1332"/>
              <a:ext cx="420" cy="4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2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62666" name="Line 202"/>
            <p:cNvSpPr>
              <a:spLocks noChangeShapeType="1"/>
            </p:cNvSpPr>
            <p:nvPr/>
          </p:nvSpPr>
          <p:spPr bwMode="auto">
            <a:xfrm>
              <a:off x="1728" y="948"/>
              <a:ext cx="300" cy="4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67" name="Line 203"/>
            <p:cNvSpPr>
              <a:spLocks noChangeShapeType="1"/>
            </p:cNvSpPr>
            <p:nvPr/>
          </p:nvSpPr>
          <p:spPr bwMode="auto">
            <a:xfrm flipH="1">
              <a:off x="1812" y="1704"/>
              <a:ext cx="204" cy="4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2496" name="Group 204"/>
            <p:cNvGrpSpPr>
              <a:grpSpLocks/>
            </p:cNvGrpSpPr>
            <p:nvPr/>
          </p:nvGrpSpPr>
          <p:grpSpPr bwMode="auto">
            <a:xfrm>
              <a:off x="864" y="612"/>
              <a:ext cx="960" cy="1824"/>
              <a:chOff x="852" y="1116"/>
              <a:chExt cx="960" cy="1824"/>
            </a:xfrm>
          </p:grpSpPr>
          <p:sp>
            <p:nvSpPr>
              <p:cNvPr id="62669" name="Oval 205"/>
              <p:cNvSpPr>
                <a:spLocks noChangeArrowheads="1"/>
              </p:cNvSpPr>
              <p:nvPr/>
            </p:nvSpPr>
            <p:spPr bwMode="auto">
              <a:xfrm>
                <a:off x="1356" y="1116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0</a:t>
                </a:r>
              </a:p>
            </p:txBody>
          </p:sp>
          <p:sp>
            <p:nvSpPr>
              <p:cNvPr id="62670" name="Oval 206"/>
              <p:cNvSpPr>
                <a:spLocks noChangeArrowheads="1"/>
              </p:cNvSpPr>
              <p:nvPr/>
            </p:nvSpPr>
            <p:spPr bwMode="auto">
              <a:xfrm>
                <a:off x="852" y="1848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2</a:t>
                </a:r>
              </a:p>
            </p:txBody>
          </p:sp>
          <p:sp>
            <p:nvSpPr>
              <p:cNvPr id="62671" name="Oval 207"/>
              <p:cNvSpPr>
                <a:spLocks noChangeArrowheads="1"/>
              </p:cNvSpPr>
              <p:nvPr/>
            </p:nvSpPr>
            <p:spPr bwMode="auto">
              <a:xfrm>
                <a:off x="1392" y="2532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3</a:t>
                </a:r>
              </a:p>
            </p:txBody>
          </p:sp>
          <p:sp>
            <p:nvSpPr>
              <p:cNvPr id="62672" name="Line 208"/>
              <p:cNvSpPr>
                <a:spLocks noChangeShapeType="1"/>
              </p:cNvSpPr>
              <p:nvPr/>
            </p:nvSpPr>
            <p:spPr bwMode="auto">
              <a:xfrm flipH="1">
                <a:off x="1140" y="1476"/>
                <a:ext cx="276" cy="4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73" name="Line 209"/>
              <p:cNvSpPr>
                <a:spLocks noChangeShapeType="1"/>
              </p:cNvSpPr>
              <p:nvPr/>
            </p:nvSpPr>
            <p:spPr bwMode="auto">
              <a:xfrm>
                <a:off x="1176" y="2220"/>
                <a:ext cx="216" cy="4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499" name="Group 210"/>
            <p:cNvGrpSpPr>
              <a:grpSpLocks/>
            </p:cNvGrpSpPr>
            <p:nvPr/>
          </p:nvGrpSpPr>
          <p:grpSpPr bwMode="auto">
            <a:xfrm>
              <a:off x="2916" y="576"/>
              <a:ext cx="960" cy="1824"/>
              <a:chOff x="852" y="1116"/>
              <a:chExt cx="960" cy="1824"/>
            </a:xfrm>
          </p:grpSpPr>
          <p:sp>
            <p:nvSpPr>
              <p:cNvPr id="62675" name="Oval 211"/>
              <p:cNvSpPr>
                <a:spLocks noChangeArrowheads="1"/>
              </p:cNvSpPr>
              <p:nvPr/>
            </p:nvSpPr>
            <p:spPr bwMode="auto">
              <a:xfrm>
                <a:off x="1356" y="1116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4</a:t>
                </a:r>
              </a:p>
            </p:txBody>
          </p:sp>
          <p:sp>
            <p:nvSpPr>
              <p:cNvPr id="62676" name="Oval 212"/>
              <p:cNvSpPr>
                <a:spLocks noChangeArrowheads="1"/>
              </p:cNvSpPr>
              <p:nvPr/>
            </p:nvSpPr>
            <p:spPr bwMode="auto">
              <a:xfrm>
                <a:off x="852" y="1848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5</a:t>
                </a:r>
              </a:p>
            </p:txBody>
          </p:sp>
          <p:sp>
            <p:nvSpPr>
              <p:cNvPr id="62677" name="Oval 213"/>
              <p:cNvSpPr>
                <a:spLocks noChangeArrowheads="1"/>
              </p:cNvSpPr>
              <p:nvPr/>
            </p:nvSpPr>
            <p:spPr bwMode="auto">
              <a:xfrm>
                <a:off x="1392" y="2532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6</a:t>
                </a:r>
              </a:p>
            </p:txBody>
          </p:sp>
          <p:sp>
            <p:nvSpPr>
              <p:cNvPr id="62678" name="Line 214"/>
              <p:cNvSpPr>
                <a:spLocks noChangeShapeType="1"/>
              </p:cNvSpPr>
              <p:nvPr/>
            </p:nvSpPr>
            <p:spPr bwMode="auto">
              <a:xfrm flipH="1">
                <a:off x="1140" y="1476"/>
                <a:ext cx="276" cy="4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79" name="Line 215"/>
              <p:cNvSpPr>
                <a:spLocks noChangeShapeType="1"/>
              </p:cNvSpPr>
              <p:nvPr/>
            </p:nvSpPr>
            <p:spPr bwMode="auto">
              <a:xfrm>
                <a:off x="1176" y="2220"/>
                <a:ext cx="216" cy="4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2680" name="Oval 216"/>
            <p:cNvSpPr>
              <a:spLocks noChangeArrowheads="1"/>
            </p:cNvSpPr>
            <p:nvPr/>
          </p:nvSpPr>
          <p:spPr bwMode="auto">
            <a:xfrm>
              <a:off x="2988" y="2940"/>
              <a:ext cx="420" cy="4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2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62681" name="Line 217"/>
            <p:cNvSpPr>
              <a:spLocks noChangeShapeType="1"/>
            </p:cNvSpPr>
            <p:nvPr/>
          </p:nvSpPr>
          <p:spPr bwMode="auto">
            <a:xfrm flipH="1">
              <a:off x="3312" y="2388"/>
              <a:ext cx="252" cy="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82" name="Text Box 218"/>
            <p:cNvSpPr txBox="1">
              <a:spLocks noChangeArrowheads="1"/>
            </p:cNvSpPr>
            <p:nvPr/>
          </p:nvSpPr>
          <p:spPr bwMode="auto">
            <a:xfrm>
              <a:off x="636" y="409"/>
              <a:ext cx="209" cy="7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 b="1">
                <a:solidFill>
                  <a:schemeClr val="tx2"/>
                </a:solidFill>
                <a:ea typeface="新細明體" pitchFamily="18" charset="-120"/>
              </a:endParaRPr>
            </a:p>
          </p:txBody>
        </p:sp>
        <p:sp>
          <p:nvSpPr>
            <p:cNvPr id="62683" name="Rectangle 219"/>
            <p:cNvSpPr>
              <a:spLocks noChangeArrowheads="1"/>
            </p:cNvSpPr>
            <p:nvPr/>
          </p:nvSpPr>
          <p:spPr bwMode="auto">
            <a:xfrm>
              <a:off x="2726" y="494"/>
              <a:ext cx="209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 b="1" baseline="-25000">
                <a:solidFill>
                  <a:schemeClr val="tx2"/>
                </a:solidFill>
                <a:ea typeface="新細明體" pitchFamily="18" charset="-120"/>
              </a:endParaRPr>
            </a:p>
          </p:txBody>
        </p:sp>
        <p:sp>
          <p:nvSpPr>
            <p:cNvPr id="62684" name="Rectangle 220"/>
            <p:cNvSpPr>
              <a:spLocks noChangeArrowheads="1"/>
            </p:cNvSpPr>
            <p:nvPr/>
          </p:nvSpPr>
          <p:spPr bwMode="auto">
            <a:xfrm>
              <a:off x="2525" y="3327"/>
              <a:ext cx="209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 b="1" baseline="-25000">
                <a:solidFill>
                  <a:schemeClr val="tx2"/>
                </a:solidFill>
                <a:ea typeface="新細明體" pitchFamily="18" charset="-120"/>
              </a:endParaRPr>
            </a:p>
          </p:txBody>
        </p:sp>
      </p:grpSp>
      <p:sp>
        <p:nvSpPr>
          <p:cNvPr id="62685" name="Text Box 221"/>
          <p:cNvSpPr txBox="1">
            <a:spLocks noChangeArrowheads="1"/>
          </p:cNvSpPr>
          <p:nvPr/>
        </p:nvSpPr>
        <p:spPr bwMode="auto">
          <a:xfrm>
            <a:off x="428625" y="6461125"/>
            <a:ext cx="8715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An undirected graph with </a:t>
            </a:r>
            <a:r>
              <a:rPr lang="en-US" altLang="zh-TW">
                <a:solidFill>
                  <a:schemeClr val="tx2"/>
                </a:solidFill>
                <a:ea typeface="新細明體" pitchFamily="18" charset="-120"/>
              </a:rPr>
              <a:t>n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vertices and </a:t>
            </a:r>
            <a:r>
              <a:rPr lang="en-US" altLang="zh-TW">
                <a:solidFill>
                  <a:schemeClr val="tx2"/>
                </a:solidFill>
                <a:ea typeface="新細明體" pitchFamily="18" charset="-120"/>
              </a:rPr>
              <a:t>e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edges ==&gt; </a:t>
            </a:r>
            <a:r>
              <a:rPr lang="en-US" altLang="zh-TW">
                <a:ea typeface="新細明體" pitchFamily="18" charset="-120"/>
              </a:rPr>
              <a:t>n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head nodes and </a:t>
            </a:r>
            <a:r>
              <a:rPr lang="en-US" altLang="zh-TW">
                <a:ea typeface="新細明體" pitchFamily="18" charset="-120"/>
              </a:rPr>
              <a:t>2e</a:t>
            </a:r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 list nodes</a:t>
            </a:r>
            <a:endParaRPr lang="en-US" altLang="zh-TW" sz="2400">
              <a:solidFill>
                <a:schemeClr val="tx1"/>
              </a:solidFill>
              <a:ea typeface="新細明體" pitchFamily="18" charset="-120"/>
            </a:endParaRPr>
          </a:p>
        </p:txBody>
      </p:sp>
      <p:pic>
        <p:nvPicPr>
          <p:cNvPr id="224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" name="Rectangle 22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85C1-BBF5-44D6-BAFA-FF1E6217654F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728663" y="271463"/>
            <a:ext cx="7772400" cy="1143000"/>
          </a:xfrm>
        </p:spPr>
        <p:txBody>
          <a:bodyPr/>
          <a:lstStyle/>
          <a:p>
            <a:pPr algn="ctr"/>
            <a:r>
              <a:rPr lang="en-US" altLang="zh-TW"/>
              <a:t>Interesting Operations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085850" y="1457325"/>
            <a:ext cx="8058150" cy="484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ea typeface="新細明體" pitchFamily="18" charset="-120"/>
              </a:rPr>
              <a:t>degree of a vertex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in an undirected graph</a:t>
            </a:r>
          </a:p>
          <a:p>
            <a:pPr lvl="1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# of nodes in adjacency list</a:t>
            </a:r>
          </a:p>
          <a:p>
            <a:pPr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ea typeface="新細明體" pitchFamily="18" charset="-120"/>
              </a:rPr>
              <a:t># of edges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in a graph</a:t>
            </a:r>
          </a:p>
          <a:p>
            <a:pPr lvl="1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determined in O(n+e)</a:t>
            </a:r>
          </a:p>
          <a:p>
            <a:pPr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ea typeface="新細明體" pitchFamily="18" charset="-120"/>
              </a:rPr>
              <a:t>out-degree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of a vertex in a directed graph</a:t>
            </a:r>
          </a:p>
          <a:p>
            <a:pPr lvl="1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# of nodes in its adjacency list</a:t>
            </a:r>
          </a:p>
          <a:p>
            <a:pPr algn="l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en-US" altLang="zh-TW" sz="3200">
                <a:ea typeface="新細明體" pitchFamily="18" charset="-120"/>
              </a:rPr>
              <a:t>in-degree</a:t>
            </a:r>
            <a:r>
              <a:rPr lang="en-US" altLang="zh-TW" sz="3200">
                <a:solidFill>
                  <a:schemeClr val="tx1"/>
                </a:solidFill>
                <a:ea typeface="新細明體" pitchFamily="18" charset="-120"/>
              </a:rPr>
              <a:t> of a vertex in a directed graph</a:t>
            </a:r>
          </a:p>
          <a:p>
            <a:pPr lvl="1" algn="l">
              <a:spcBef>
                <a:spcPct val="20000"/>
              </a:spcBef>
              <a:buFontTx/>
              <a:buChar char="–"/>
            </a:pPr>
            <a:r>
              <a:rPr lang="en-US" altLang="zh-TW" sz="2800">
                <a:solidFill>
                  <a:schemeClr val="tx1"/>
                </a:solidFill>
                <a:ea typeface="新細明體" pitchFamily="18" charset="-120"/>
              </a:rPr>
              <a:t>traverse the whole data structure</a:t>
            </a:r>
          </a:p>
          <a:p>
            <a:pPr>
              <a:spcBef>
                <a:spcPct val="50000"/>
              </a:spcBef>
            </a:pPr>
            <a:endParaRPr lang="en-US" altLang="zh-TW"/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CHAPTER 6</a:t>
            </a:r>
          </a:p>
        </p:txBody>
      </p:sp>
      <p:sp>
        <p:nvSpPr>
          <p:cNvPr id="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0C449-D6D7-47CA-880C-F507226E09C5}" type="slidenum">
              <a:rPr lang="en-US" altLang="zh-TW"/>
              <a:pPr/>
              <a:t>9</a:t>
            </a:fld>
            <a:endParaRPr lang="en-US" altLang="zh-TW"/>
          </a:p>
        </p:txBody>
      </p:sp>
      <p:graphicFrame>
        <p:nvGraphicFramePr>
          <p:cNvPr id="64515" name="Object 1027"/>
          <p:cNvGraphicFramePr>
            <a:graphicFrameLocks/>
          </p:cNvGraphicFramePr>
          <p:nvPr/>
        </p:nvGraphicFramePr>
        <p:xfrm>
          <a:off x="1298575" y="2895600"/>
          <a:ext cx="6738938" cy="3662363"/>
        </p:xfrm>
        <a:graphic>
          <a:graphicData uri="http://schemas.openxmlformats.org/presentationml/2006/ole">
            <p:oleObj spid="_x0000_s3074" name="文件" r:id="rId3" imgW="6754680" imgH="3678120" progId="Word.Document.8">
              <p:embed/>
            </p:oleObj>
          </a:graphicData>
        </a:graphic>
      </p:graphicFrame>
      <p:grpSp>
        <p:nvGrpSpPr>
          <p:cNvPr id="2" name="Group 1028"/>
          <p:cNvGrpSpPr>
            <a:grpSpLocks/>
          </p:cNvGrpSpPr>
          <p:nvPr/>
        </p:nvGrpSpPr>
        <p:grpSpPr bwMode="auto">
          <a:xfrm>
            <a:off x="777875" y="954088"/>
            <a:ext cx="2854325" cy="2143125"/>
            <a:chOff x="636" y="409"/>
            <a:chExt cx="3240" cy="3461"/>
          </a:xfrm>
        </p:grpSpPr>
        <p:sp>
          <p:nvSpPr>
            <p:cNvPr id="64517" name="Oval 1029"/>
            <p:cNvSpPr>
              <a:spLocks noChangeArrowheads="1"/>
            </p:cNvSpPr>
            <p:nvPr/>
          </p:nvSpPr>
          <p:spPr bwMode="auto">
            <a:xfrm>
              <a:off x="1920" y="1332"/>
              <a:ext cx="420" cy="4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2"/>
                  </a:solidFill>
                  <a:ea typeface="新細明體" pitchFamily="18" charset="-120"/>
                </a:rPr>
                <a:t>1</a:t>
              </a:r>
            </a:p>
          </p:txBody>
        </p:sp>
        <p:sp>
          <p:nvSpPr>
            <p:cNvPr id="64518" name="Line 1030"/>
            <p:cNvSpPr>
              <a:spLocks noChangeShapeType="1"/>
            </p:cNvSpPr>
            <p:nvPr/>
          </p:nvSpPr>
          <p:spPr bwMode="auto">
            <a:xfrm>
              <a:off x="1728" y="948"/>
              <a:ext cx="300" cy="4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19" name="Line 1031"/>
            <p:cNvSpPr>
              <a:spLocks noChangeShapeType="1"/>
            </p:cNvSpPr>
            <p:nvPr/>
          </p:nvSpPr>
          <p:spPr bwMode="auto">
            <a:xfrm flipH="1">
              <a:off x="1812" y="1704"/>
              <a:ext cx="204" cy="4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032"/>
            <p:cNvGrpSpPr>
              <a:grpSpLocks/>
            </p:cNvGrpSpPr>
            <p:nvPr/>
          </p:nvGrpSpPr>
          <p:grpSpPr bwMode="auto">
            <a:xfrm>
              <a:off x="864" y="612"/>
              <a:ext cx="960" cy="1824"/>
              <a:chOff x="852" y="1116"/>
              <a:chExt cx="960" cy="1824"/>
            </a:xfrm>
          </p:grpSpPr>
          <p:sp>
            <p:nvSpPr>
              <p:cNvPr id="64521" name="Oval 1033"/>
              <p:cNvSpPr>
                <a:spLocks noChangeArrowheads="1"/>
              </p:cNvSpPr>
              <p:nvPr/>
            </p:nvSpPr>
            <p:spPr bwMode="auto">
              <a:xfrm>
                <a:off x="1356" y="1116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0</a:t>
                </a:r>
              </a:p>
            </p:txBody>
          </p:sp>
          <p:sp>
            <p:nvSpPr>
              <p:cNvPr id="64522" name="Oval 1034"/>
              <p:cNvSpPr>
                <a:spLocks noChangeArrowheads="1"/>
              </p:cNvSpPr>
              <p:nvPr/>
            </p:nvSpPr>
            <p:spPr bwMode="auto">
              <a:xfrm>
                <a:off x="852" y="1848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2</a:t>
                </a:r>
              </a:p>
            </p:txBody>
          </p:sp>
          <p:sp>
            <p:nvSpPr>
              <p:cNvPr id="64523" name="Oval 1035"/>
              <p:cNvSpPr>
                <a:spLocks noChangeArrowheads="1"/>
              </p:cNvSpPr>
              <p:nvPr/>
            </p:nvSpPr>
            <p:spPr bwMode="auto">
              <a:xfrm>
                <a:off x="1392" y="2532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3</a:t>
                </a:r>
              </a:p>
            </p:txBody>
          </p:sp>
          <p:sp>
            <p:nvSpPr>
              <p:cNvPr id="64524" name="Line 1036"/>
              <p:cNvSpPr>
                <a:spLocks noChangeShapeType="1"/>
              </p:cNvSpPr>
              <p:nvPr/>
            </p:nvSpPr>
            <p:spPr bwMode="auto">
              <a:xfrm flipH="1">
                <a:off x="1140" y="1476"/>
                <a:ext cx="276" cy="4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25" name="Line 1037"/>
              <p:cNvSpPr>
                <a:spLocks noChangeShapeType="1"/>
              </p:cNvSpPr>
              <p:nvPr/>
            </p:nvSpPr>
            <p:spPr bwMode="auto">
              <a:xfrm>
                <a:off x="1176" y="2220"/>
                <a:ext cx="216" cy="4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038"/>
            <p:cNvGrpSpPr>
              <a:grpSpLocks/>
            </p:cNvGrpSpPr>
            <p:nvPr/>
          </p:nvGrpSpPr>
          <p:grpSpPr bwMode="auto">
            <a:xfrm>
              <a:off x="2916" y="576"/>
              <a:ext cx="960" cy="1824"/>
              <a:chOff x="852" y="1116"/>
              <a:chExt cx="960" cy="1824"/>
            </a:xfrm>
          </p:grpSpPr>
          <p:sp>
            <p:nvSpPr>
              <p:cNvPr id="64527" name="Oval 1039"/>
              <p:cNvSpPr>
                <a:spLocks noChangeArrowheads="1"/>
              </p:cNvSpPr>
              <p:nvPr/>
            </p:nvSpPr>
            <p:spPr bwMode="auto">
              <a:xfrm>
                <a:off x="1356" y="1116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4</a:t>
                </a:r>
              </a:p>
            </p:txBody>
          </p:sp>
          <p:sp>
            <p:nvSpPr>
              <p:cNvPr id="64528" name="Oval 1040"/>
              <p:cNvSpPr>
                <a:spLocks noChangeArrowheads="1"/>
              </p:cNvSpPr>
              <p:nvPr/>
            </p:nvSpPr>
            <p:spPr bwMode="auto">
              <a:xfrm>
                <a:off x="852" y="1848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5</a:t>
                </a:r>
              </a:p>
            </p:txBody>
          </p:sp>
          <p:sp>
            <p:nvSpPr>
              <p:cNvPr id="64529" name="Oval 1041"/>
              <p:cNvSpPr>
                <a:spLocks noChangeArrowheads="1"/>
              </p:cNvSpPr>
              <p:nvPr/>
            </p:nvSpPr>
            <p:spPr bwMode="auto">
              <a:xfrm>
                <a:off x="1392" y="2532"/>
                <a:ext cx="420" cy="4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altLang="zh-TW" sz="2400" b="1">
                    <a:solidFill>
                      <a:schemeClr val="tx2"/>
                    </a:solidFill>
                    <a:ea typeface="新細明體" pitchFamily="18" charset="-120"/>
                  </a:rPr>
                  <a:t>6</a:t>
                </a:r>
              </a:p>
            </p:txBody>
          </p:sp>
          <p:sp>
            <p:nvSpPr>
              <p:cNvPr id="64530" name="Line 1042"/>
              <p:cNvSpPr>
                <a:spLocks noChangeShapeType="1"/>
              </p:cNvSpPr>
              <p:nvPr/>
            </p:nvSpPr>
            <p:spPr bwMode="auto">
              <a:xfrm flipH="1">
                <a:off x="1140" y="1476"/>
                <a:ext cx="276" cy="4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31" name="Line 1043"/>
              <p:cNvSpPr>
                <a:spLocks noChangeShapeType="1"/>
              </p:cNvSpPr>
              <p:nvPr/>
            </p:nvSpPr>
            <p:spPr bwMode="auto">
              <a:xfrm>
                <a:off x="1176" y="2220"/>
                <a:ext cx="216" cy="4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4532" name="Oval 1044"/>
            <p:cNvSpPr>
              <a:spLocks noChangeArrowheads="1"/>
            </p:cNvSpPr>
            <p:nvPr/>
          </p:nvSpPr>
          <p:spPr bwMode="auto">
            <a:xfrm>
              <a:off x="2988" y="2940"/>
              <a:ext cx="420" cy="4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altLang="zh-TW" sz="2400" b="1">
                  <a:solidFill>
                    <a:schemeClr val="tx2"/>
                  </a:solidFill>
                  <a:ea typeface="新細明體" pitchFamily="18" charset="-120"/>
                </a:rPr>
                <a:t>7</a:t>
              </a:r>
            </a:p>
          </p:txBody>
        </p:sp>
        <p:sp>
          <p:nvSpPr>
            <p:cNvPr id="64533" name="Line 1045"/>
            <p:cNvSpPr>
              <a:spLocks noChangeShapeType="1"/>
            </p:cNvSpPr>
            <p:nvPr/>
          </p:nvSpPr>
          <p:spPr bwMode="auto">
            <a:xfrm flipH="1">
              <a:off x="3312" y="2388"/>
              <a:ext cx="252" cy="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34" name="Text Box 1046"/>
            <p:cNvSpPr txBox="1">
              <a:spLocks noChangeArrowheads="1"/>
            </p:cNvSpPr>
            <p:nvPr/>
          </p:nvSpPr>
          <p:spPr bwMode="auto">
            <a:xfrm>
              <a:off x="636" y="409"/>
              <a:ext cx="209" cy="7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 b="1">
                <a:solidFill>
                  <a:schemeClr val="tx2"/>
                </a:solidFill>
                <a:ea typeface="新細明體" pitchFamily="18" charset="-120"/>
              </a:endParaRPr>
            </a:p>
          </p:txBody>
        </p:sp>
        <p:sp>
          <p:nvSpPr>
            <p:cNvPr id="64535" name="Rectangle 1047"/>
            <p:cNvSpPr>
              <a:spLocks noChangeArrowheads="1"/>
            </p:cNvSpPr>
            <p:nvPr/>
          </p:nvSpPr>
          <p:spPr bwMode="auto">
            <a:xfrm>
              <a:off x="2726" y="494"/>
              <a:ext cx="209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 b="1" baseline="-25000">
                <a:solidFill>
                  <a:schemeClr val="tx2"/>
                </a:solidFill>
                <a:ea typeface="新細明體" pitchFamily="18" charset="-120"/>
              </a:endParaRPr>
            </a:p>
          </p:txBody>
        </p:sp>
        <p:sp>
          <p:nvSpPr>
            <p:cNvPr id="64536" name="Rectangle 1048"/>
            <p:cNvSpPr>
              <a:spLocks noChangeArrowheads="1"/>
            </p:cNvSpPr>
            <p:nvPr/>
          </p:nvSpPr>
          <p:spPr bwMode="auto">
            <a:xfrm>
              <a:off x="2525" y="3327"/>
              <a:ext cx="209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400" b="1" baseline="-25000">
                <a:solidFill>
                  <a:schemeClr val="tx2"/>
                </a:solidFill>
                <a:ea typeface="新細明體" pitchFamily="18" charset="-120"/>
              </a:endParaRPr>
            </a:p>
          </p:txBody>
        </p:sp>
      </p:grpSp>
      <p:sp>
        <p:nvSpPr>
          <p:cNvPr id="64537" name="Text Box 1049"/>
          <p:cNvSpPr txBox="1">
            <a:spLocks noChangeArrowheads="1"/>
          </p:cNvSpPr>
          <p:nvPr/>
        </p:nvSpPr>
        <p:spPr bwMode="auto">
          <a:xfrm>
            <a:off x="3146425" y="33051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0</a:t>
            </a:r>
          </a:p>
        </p:txBody>
      </p:sp>
      <p:sp>
        <p:nvSpPr>
          <p:cNvPr id="64538" name="Text Box 1050"/>
          <p:cNvSpPr txBox="1">
            <a:spLocks noChangeArrowheads="1"/>
          </p:cNvSpPr>
          <p:nvPr/>
        </p:nvSpPr>
        <p:spPr bwMode="auto">
          <a:xfrm>
            <a:off x="3146425" y="41322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1</a:t>
            </a:r>
          </a:p>
        </p:txBody>
      </p:sp>
      <p:sp>
        <p:nvSpPr>
          <p:cNvPr id="64539" name="Text Box 1051"/>
          <p:cNvSpPr txBox="1">
            <a:spLocks noChangeArrowheads="1"/>
          </p:cNvSpPr>
          <p:nvPr/>
        </p:nvSpPr>
        <p:spPr bwMode="auto">
          <a:xfrm>
            <a:off x="3148013" y="49101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2</a:t>
            </a:r>
          </a:p>
        </p:txBody>
      </p:sp>
      <p:sp>
        <p:nvSpPr>
          <p:cNvPr id="64540" name="Text Box 1052"/>
          <p:cNvSpPr txBox="1">
            <a:spLocks noChangeArrowheads="1"/>
          </p:cNvSpPr>
          <p:nvPr/>
        </p:nvSpPr>
        <p:spPr bwMode="auto">
          <a:xfrm>
            <a:off x="3111500" y="57038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3</a:t>
            </a:r>
          </a:p>
        </p:txBody>
      </p:sp>
      <p:sp>
        <p:nvSpPr>
          <p:cNvPr id="64541" name="Text Box 1053"/>
          <p:cNvSpPr txBox="1">
            <a:spLocks noChangeArrowheads="1"/>
          </p:cNvSpPr>
          <p:nvPr/>
        </p:nvSpPr>
        <p:spPr bwMode="auto">
          <a:xfrm>
            <a:off x="5370513" y="32702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4</a:t>
            </a:r>
          </a:p>
        </p:txBody>
      </p:sp>
      <p:sp>
        <p:nvSpPr>
          <p:cNvPr id="64542" name="Text Box 1054"/>
          <p:cNvSpPr txBox="1">
            <a:spLocks noChangeArrowheads="1"/>
          </p:cNvSpPr>
          <p:nvPr/>
        </p:nvSpPr>
        <p:spPr bwMode="auto">
          <a:xfrm>
            <a:off x="5370513" y="36750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5</a:t>
            </a:r>
          </a:p>
        </p:txBody>
      </p:sp>
      <p:sp>
        <p:nvSpPr>
          <p:cNvPr id="64543" name="Text Box 1055"/>
          <p:cNvSpPr txBox="1">
            <a:spLocks noChangeArrowheads="1"/>
          </p:cNvSpPr>
          <p:nvPr/>
        </p:nvSpPr>
        <p:spPr bwMode="auto">
          <a:xfrm>
            <a:off x="5387975" y="44513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6</a:t>
            </a:r>
          </a:p>
        </p:txBody>
      </p:sp>
      <p:sp>
        <p:nvSpPr>
          <p:cNvPr id="64544" name="Text Box 1056"/>
          <p:cNvSpPr txBox="1">
            <a:spLocks noChangeArrowheads="1"/>
          </p:cNvSpPr>
          <p:nvPr/>
        </p:nvSpPr>
        <p:spPr bwMode="auto">
          <a:xfrm>
            <a:off x="5387975" y="52625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sz="2400">
                <a:ea typeface="新細明體" pitchFamily="18" charset="-120"/>
              </a:rPr>
              <a:t>7</a:t>
            </a:r>
          </a:p>
        </p:txBody>
      </p:sp>
      <p:sp>
        <p:nvSpPr>
          <p:cNvPr id="64545" name="Text Box 1057"/>
          <p:cNvSpPr txBox="1">
            <a:spLocks noChangeArrowheads="1"/>
          </p:cNvSpPr>
          <p:nvPr/>
        </p:nvSpPr>
        <p:spPr bwMode="auto">
          <a:xfrm>
            <a:off x="3857625" y="1296988"/>
            <a:ext cx="50403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node[0] … node[n-1]: starting point for vertices</a:t>
            </a:r>
          </a:p>
          <a:p>
            <a:pPr algn="l"/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node[n]: n+2e+1</a:t>
            </a:r>
          </a:p>
          <a:p>
            <a:pPr algn="l"/>
            <a:r>
              <a:rPr lang="en-US" altLang="zh-TW">
                <a:solidFill>
                  <a:schemeClr val="tx1"/>
                </a:solidFill>
                <a:ea typeface="新細明體" pitchFamily="18" charset="-120"/>
              </a:rPr>
              <a:t>node[n+1] … node[n+2e]: head node of edge</a:t>
            </a:r>
            <a:endParaRPr lang="en-US" altLang="zh-TW" sz="240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64546" name="Rectangle 1058"/>
          <p:cNvSpPr>
            <a:spLocks noGrp="1" noChangeArrowheads="1"/>
          </p:cNvSpPr>
          <p:nvPr>
            <p:ph type="title" idx="4294967295"/>
          </p:nvPr>
        </p:nvSpPr>
        <p:spPr>
          <a:xfrm>
            <a:off x="568325" y="185738"/>
            <a:ext cx="7772400" cy="814387"/>
          </a:xfrm>
        </p:spPr>
        <p:txBody>
          <a:bodyPr/>
          <a:lstStyle/>
          <a:p>
            <a:pPr algn="ctr"/>
            <a:r>
              <a:rPr lang="en-US" altLang="zh-TW" sz="3200"/>
              <a:t>Compact Representation</a:t>
            </a:r>
            <a:endParaRPr lang="en-US" altLang="zh-TW"/>
          </a:p>
        </p:txBody>
      </p:sp>
      <p:pic>
        <p:nvPicPr>
          <p:cNvPr id="37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Rectangle 3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512</Words>
  <Application>Microsoft Office PowerPoint</Application>
  <PresentationFormat>On-screen Show (4:3)</PresentationFormat>
  <Paragraphs>216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方程式</vt:lpstr>
      <vt:lpstr>文件</vt:lpstr>
      <vt:lpstr> Data Structure/BTCS-2304</vt:lpstr>
      <vt:lpstr>Slide 2</vt:lpstr>
      <vt:lpstr>Slide 3</vt:lpstr>
      <vt:lpstr>Slide 4</vt:lpstr>
      <vt:lpstr>Slide 5</vt:lpstr>
      <vt:lpstr>Slide 6</vt:lpstr>
      <vt:lpstr>Slide 7</vt:lpstr>
      <vt:lpstr>Interesting Operations</vt:lpstr>
      <vt:lpstr>Compact Representation</vt:lpstr>
      <vt:lpstr>Figure 6.10: Inverse adjacency list for G3</vt:lpstr>
      <vt:lpstr>Figure 6.11: Alternate node structure for adjacency lists (p.267)</vt:lpstr>
      <vt:lpstr>Figure 6.12: Orthogonal representation for graph G3(p.268)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Data Structure/BTCS-2304</dc:title>
  <dc:creator>Yogesh</dc:creator>
  <cp:lastModifiedBy>Yogesh</cp:lastModifiedBy>
  <cp:revision>3</cp:revision>
  <dcterms:created xsi:type="dcterms:W3CDTF">2023-06-20T10:32:12Z</dcterms:created>
  <dcterms:modified xsi:type="dcterms:W3CDTF">2023-06-23T05:21:43Z</dcterms:modified>
</cp:coreProperties>
</file>