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7"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2E9997-0420-4821-B8AD-ED22CA5EBDCF}"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82AAC-7870-48B8-9A7F-53B875D8EF0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2E9997-0420-4821-B8AD-ED22CA5EBDCF}"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82AAC-7870-48B8-9A7F-53B875D8EF0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2E9997-0420-4821-B8AD-ED22CA5EBDCF}"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82AAC-7870-48B8-9A7F-53B875D8EF0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2E9997-0420-4821-B8AD-ED22CA5EBDCF}"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82AAC-7870-48B8-9A7F-53B875D8EF0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2E9997-0420-4821-B8AD-ED22CA5EBDCF}"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82AAC-7870-48B8-9A7F-53B875D8EF0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2E9997-0420-4821-B8AD-ED22CA5EBDCF}"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82AAC-7870-48B8-9A7F-53B875D8EF0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2E9997-0420-4821-B8AD-ED22CA5EBDCF}" type="datetimeFigureOut">
              <a:rPr lang="en-US" smtClean="0"/>
              <a:pPr/>
              <a:t>6/20/2023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C82AAC-7870-48B8-9A7F-53B875D8EF0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2E9997-0420-4821-B8AD-ED22CA5EBDCF}" type="datetimeFigureOut">
              <a:rPr lang="en-US" smtClean="0"/>
              <a:pPr/>
              <a:t>6/20/2023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C82AAC-7870-48B8-9A7F-53B875D8EF0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2E9997-0420-4821-B8AD-ED22CA5EBDCF}" type="datetimeFigureOut">
              <a:rPr lang="en-US" smtClean="0"/>
              <a:pPr/>
              <a:t>6/20/2023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C82AAC-7870-48B8-9A7F-53B875D8EF0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2E9997-0420-4821-B8AD-ED22CA5EBDCF}"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82AAC-7870-48B8-9A7F-53B875D8EF0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2E9997-0420-4821-B8AD-ED22CA5EBDCF}"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82AAC-7870-48B8-9A7F-53B875D8EF0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2E9997-0420-4821-B8AD-ED22CA5EBDCF}" type="datetimeFigureOut">
              <a:rPr lang="en-US" smtClean="0"/>
              <a:pPr/>
              <a:t>6/20/2023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C82AAC-7870-48B8-9A7F-53B875D8EF0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b="1" dirty="0" smtClean="0">
                <a:solidFill>
                  <a:srgbClr val="7030A0"/>
                </a:solidFill>
                <a:latin typeface="Arial" pitchFamily="34" charset="0"/>
                <a:cs typeface="Arial" pitchFamily="34" charset="0"/>
              </a:rPr>
              <a:t>EXPERT </a:t>
            </a:r>
            <a:r>
              <a:rPr lang="en-US" b="1" dirty="0" smtClean="0">
                <a:solidFill>
                  <a:srgbClr val="7030A0"/>
                </a:solidFill>
                <a:latin typeface="Arial" pitchFamily="34" charset="0"/>
                <a:cs typeface="Arial" pitchFamily="34" charset="0"/>
              </a:rPr>
              <a:t>SYSTEM</a:t>
            </a:r>
            <a:br>
              <a:rPr lang="en-US" b="1" dirty="0" smtClean="0">
                <a:solidFill>
                  <a:srgbClr val="7030A0"/>
                </a:solidFill>
                <a:latin typeface="Arial" pitchFamily="34" charset="0"/>
                <a:cs typeface="Arial" pitchFamily="34" charset="0"/>
              </a:rPr>
            </a:br>
            <a:r>
              <a:rPr lang="en-US" b="1" dirty="0" smtClean="0">
                <a:solidFill>
                  <a:srgbClr val="7030A0"/>
                </a:solidFill>
                <a:latin typeface="Arial" pitchFamily="34" charset="0"/>
                <a:cs typeface="Arial" pitchFamily="34" charset="0"/>
              </a:rPr>
              <a:t>BTCS-3613</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2381250" y="6365230"/>
            <a:ext cx="30861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6457950" y="6356351"/>
            <a:ext cx="20574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5029200" y="6264275"/>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t>
            </a:r>
            <a:r>
              <a:rPr lang="en-IN" sz="4000" dirty="0" err="1" smtClean="0"/>
              <a:t>Sahilpreet</a:t>
            </a:r>
            <a:r>
              <a:rPr lang="en-IN" sz="4000" dirty="0" smtClean="0"/>
              <a:t>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398145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err="1" smtClean="0">
                <a:latin typeface="+mn-lt"/>
              </a:rPr>
              <a:t>B.Tech</a:t>
            </a:r>
            <a:r>
              <a:rPr lang="en-US" sz="9600" dirty="0" smtClean="0">
                <a:latin typeface="+mn-lt"/>
              </a:rPr>
              <a:t> (CSE) </a:t>
            </a:r>
            <a:r>
              <a:rPr lang="en-US" sz="9600" dirty="0">
                <a:latin typeface="+mn-lt"/>
              </a:rPr>
              <a:t/>
            </a:r>
            <a:br>
              <a:rPr lang="en-US" sz="9600" dirty="0">
                <a:latin typeface="+mn-lt"/>
              </a:rPr>
            </a:br>
            <a:r>
              <a:rPr lang="en-US" sz="9600" dirty="0">
                <a:latin typeface="+mn-lt"/>
              </a:rPr>
              <a:t>Semester</a:t>
            </a:r>
            <a:r>
              <a:rPr lang="en-US" sz="9600" dirty="0" smtClean="0">
                <a:latin typeface="+mn-lt"/>
              </a:rPr>
              <a:t>: 6th</a:t>
            </a:r>
            <a:r>
              <a:rPr lang="en-US" dirty="0" smtClean="0"/>
              <a:t/>
            </a:r>
            <a:br>
              <a:rPr lang="en-US" dirty="0" smtClean="0"/>
            </a:br>
            <a:r>
              <a:rPr lang="en-US" dirty="0" smtClean="0"/>
              <a:t/>
            </a:r>
            <a:br>
              <a:rPr lang="en-US" dirty="0" smtClean="0"/>
            </a:br>
            <a:endParaRPr lang="en-US" dirty="0"/>
          </a:p>
        </p:txBody>
      </p:sp>
      <p:sp>
        <p:nvSpPr>
          <p:cNvPr id="16" name="Rectangle 15">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29600" cy="990601"/>
          </a:xfrm>
        </p:spPr>
        <p:txBody>
          <a:bodyPr>
            <a:normAutofit fontScale="85000" lnSpcReduction="20000"/>
          </a:bodyPr>
          <a:lstStyle/>
          <a:p>
            <a:endParaRPr lang="en-US" dirty="0" smtClean="0"/>
          </a:p>
          <a:p>
            <a:pPr algn="ctr">
              <a:buNone/>
            </a:pPr>
            <a:r>
              <a:rPr lang="en-US" sz="3900" b="1" dirty="0" smtClean="0"/>
              <a:t>TOPIC:- REASONING</a:t>
            </a:r>
            <a:endParaRPr lang="en-US" sz="3900" b="1"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a:t>
            </a:r>
            <a:endParaRPr lang="en-US" dirty="0"/>
          </a:p>
        </p:txBody>
      </p:sp>
      <p:sp>
        <p:nvSpPr>
          <p:cNvPr id="3" name="Content Placeholder 2"/>
          <p:cNvSpPr>
            <a:spLocks noGrp="1"/>
          </p:cNvSpPr>
          <p:nvPr>
            <p:ph idx="1"/>
          </p:nvPr>
        </p:nvSpPr>
        <p:spPr/>
        <p:txBody>
          <a:bodyPr>
            <a:normAutofit fontScale="92500"/>
          </a:bodyPr>
          <a:lstStyle/>
          <a:p>
            <a:pPr algn="just">
              <a:lnSpc>
                <a:spcPct val="150000"/>
              </a:lnSpc>
            </a:pPr>
            <a:r>
              <a:rPr lang="en-US" sz="2400" dirty="0" smtClean="0"/>
              <a:t>The </a:t>
            </a:r>
            <a:r>
              <a:rPr lang="en-US" sz="2400" dirty="0"/>
              <a:t>logical process of drawing conclusions, making predictions or constructing approaches towards a particular thought with the help of existing knowledge</a:t>
            </a:r>
            <a:r>
              <a:rPr lang="en-US" sz="2400" dirty="0" smtClean="0"/>
              <a:t>.</a:t>
            </a:r>
          </a:p>
          <a:p>
            <a:pPr algn="just">
              <a:lnSpc>
                <a:spcPct val="150000"/>
              </a:lnSpc>
            </a:pPr>
            <a:endParaRPr lang="en-US" sz="2400" dirty="0"/>
          </a:p>
          <a:p>
            <a:pPr algn="just">
              <a:lnSpc>
                <a:spcPct val="150000"/>
              </a:lnSpc>
              <a:buNone/>
            </a:pPr>
            <a:r>
              <a:rPr lang="en-US" sz="2400" b="1" dirty="0" smtClean="0"/>
              <a:t>IMPORTANCE-</a:t>
            </a:r>
          </a:p>
          <a:p>
            <a:pPr algn="just">
              <a:lnSpc>
                <a:spcPct val="150000"/>
              </a:lnSpc>
              <a:buNone/>
            </a:pPr>
            <a:r>
              <a:rPr lang="en-US" sz="2200" dirty="0" smtClean="0"/>
              <a:t>	Reasoning is very important because to understand the human brain, how the brain thinks, how it draws conclusions towards particular things for all these sorts of works we need the help of reasoning.</a:t>
            </a:r>
          </a:p>
          <a:p>
            <a:pPr algn="just">
              <a:lnSpc>
                <a:spcPct val="150000"/>
              </a:lnSpc>
              <a:buNone/>
            </a:pPr>
            <a:endParaRPr lang="en-US" sz="2400" b="1" dirty="0"/>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58000" y="2286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00800" cy="1143000"/>
          </a:xfrm>
        </p:spPr>
        <p:txBody>
          <a:bodyPr>
            <a:normAutofit/>
          </a:bodyPr>
          <a:lstStyle/>
          <a:p>
            <a:r>
              <a:rPr lang="en-US" b="1" dirty="0"/>
              <a:t>Methods of </a:t>
            </a:r>
            <a:r>
              <a:rPr lang="en-US" b="1" dirty="0" smtClean="0"/>
              <a:t>Reasoning</a:t>
            </a:r>
            <a:endParaRPr lang="en-US" dirty="0"/>
          </a:p>
        </p:txBody>
      </p:sp>
      <p:sp>
        <p:nvSpPr>
          <p:cNvPr id="3" name="Content Placeholder 2"/>
          <p:cNvSpPr>
            <a:spLocks noGrp="1"/>
          </p:cNvSpPr>
          <p:nvPr>
            <p:ph idx="1"/>
          </p:nvPr>
        </p:nvSpPr>
        <p:spPr/>
        <p:txBody>
          <a:bodyPr>
            <a:normAutofit/>
          </a:bodyPr>
          <a:lstStyle/>
          <a:p>
            <a:pPr algn="just"/>
            <a:r>
              <a:rPr lang="en-US" sz="2600" b="1" dirty="0"/>
              <a:t>Deductive Reasoning: </a:t>
            </a:r>
            <a:r>
              <a:rPr lang="en-US" sz="2600" dirty="0"/>
              <a:t>Deductive Reasoning is the strategic approach that uses available facts, information or knowledge to draw valid conclusions. It basically beliefs in the facts and ideas before drawing any result</a:t>
            </a:r>
            <a:r>
              <a:rPr lang="en-US" sz="2600" dirty="0" smtClean="0"/>
              <a:t>.</a:t>
            </a:r>
          </a:p>
          <a:p>
            <a:pPr algn="just" fontAlgn="base">
              <a:buNone/>
            </a:pPr>
            <a:r>
              <a:rPr lang="en-US" sz="2600" dirty="0"/>
              <a:t>Some of the examples </a:t>
            </a:r>
            <a:r>
              <a:rPr lang="en-US" sz="2600" dirty="0" smtClean="0"/>
              <a:t>are:-</a:t>
            </a:r>
          </a:p>
          <a:p>
            <a:pPr algn="just" fontAlgn="base"/>
            <a:r>
              <a:rPr lang="en-US" sz="2600" dirty="0" smtClean="0"/>
              <a:t>People </a:t>
            </a:r>
            <a:r>
              <a:rPr lang="en-US" sz="2600" dirty="0"/>
              <a:t>who are aged 20 or above are active users of the internet.</a:t>
            </a:r>
          </a:p>
          <a:p>
            <a:pPr algn="just" fontAlgn="base"/>
            <a:r>
              <a:rPr lang="en-US" sz="2600" dirty="0"/>
              <a:t>Out of the total number of students present in the class, the ratio of boys is more than the girls.</a:t>
            </a:r>
          </a:p>
          <a:p>
            <a:endParaRPr lang="en-US" dirty="0"/>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58000" y="2286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5943600" cy="5745163"/>
          </a:xfrm>
        </p:spPr>
        <p:txBody>
          <a:bodyPr>
            <a:normAutofit fontScale="85000" lnSpcReduction="10000"/>
          </a:bodyPr>
          <a:lstStyle/>
          <a:p>
            <a:pPr>
              <a:lnSpc>
                <a:spcPct val="150000"/>
              </a:lnSpc>
            </a:pPr>
            <a:r>
              <a:rPr lang="en-US" b="1" dirty="0" smtClean="0"/>
              <a:t>Inductive </a:t>
            </a:r>
            <a:r>
              <a:rPr lang="en-US" b="1" dirty="0"/>
              <a:t>Reasoning: </a:t>
            </a:r>
            <a:r>
              <a:rPr lang="en-US" sz="2800" dirty="0" smtClean="0"/>
              <a:t>Inductive </a:t>
            </a:r>
            <a:r>
              <a:rPr lang="en-US" sz="2800" dirty="0"/>
              <a:t>reasoning is associated with the hypothesis-generating approach rather than drawing any particular conclusion to the facts at the beginning of the process</a:t>
            </a:r>
            <a:r>
              <a:rPr lang="en-US" sz="2800" dirty="0" smtClean="0"/>
              <a:t>.</a:t>
            </a:r>
          </a:p>
          <a:p>
            <a:pPr fontAlgn="base">
              <a:lnSpc>
                <a:spcPct val="150000"/>
              </a:lnSpc>
            </a:pPr>
            <a:r>
              <a:rPr lang="en-US" sz="2800" dirty="0"/>
              <a:t>Some of the examples are:</a:t>
            </a:r>
          </a:p>
          <a:p>
            <a:pPr lvl="1" fontAlgn="base">
              <a:lnSpc>
                <a:spcPct val="150000"/>
              </a:lnSpc>
            </a:pPr>
            <a:r>
              <a:rPr lang="en-US" sz="2400" dirty="0"/>
              <a:t>All the students present in the classroom are from London.</a:t>
            </a:r>
          </a:p>
          <a:p>
            <a:pPr lvl="1" fontAlgn="base">
              <a:lnSpc>
                <a:spcPct val="150000"/>
              </a:lnSpc>
            </a:pPr>
            <a:r>
              <a:rPr lang="en-US" sz="2400" dirty="0"/>
              <a:t>Always the hottest temperature is recorded in Death Valley</a:t>
            </a:r>
            <a:r>
              <a:rPr lang="en-US" sz="2400" dirty="0" smtClean="0"/>
              <a:t>.</a:t>
            </a:r>
            <a:r>
              <a:rPr lang="en-US" dirty="0" smtClean="0"/>
              <a:t/>
            </a:r>
            <a:br>
              <a:rPr lang="en-US" dirty="0" smtClean="0"/>
            </a:br>
            <a:endParaRPr lang="en-US" dirty="0"/>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58000" y="2286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lnSpcReduction="10000"/>
          </a:bodyPr>
          <a:lstStyle/>
          <a:p>
            <a:pPr algn="just"/>
            <a:r>
              <a:rPr lang="en-US" sz="2800" b="1" dirty="0"/>
              <a:t>Common Sense Reasoning</a:t>
            </a:r>
            <a:r>
              <a:rPr lang="en-US" sz="2800" b="1" dirty="0" smtClean="0"/>
              <a:t>:</a:t>
            </a:r>
            <a:r>
              <a:rPr lang="en-US" sz="2800" dirty="0" smtClean="0"/>
              <a:t> </a:t>
            </a:r>
            <a:r>
              <a:rPr lang="en-US" sz="2400" dirty="0"/>
              <a:t>It is the type of reasoning which comes </a:t>
            </a:r>
            <a:r>
              <a:rPr lang="en-US" sz="2400" dirty="0" smtClean="0"/>
              <a:t>from experiences</a:t>
            </a:r>
            <a:r>
              <a:rPr lang="en-US" sz="2400" dirty="0"/>
              <a:t>. When a human face a different situation in life it gain some knowledge</a:t>
            </a:r>
            <a:r>
              <a:rPr lang="en-US" sz="2400" dirty="0" smtClean="0"/>
              <a:t>. So </a:t>
            </a:r>
            <a:r>
              <a:rPr lang="en-US" sz="2400" dirty="0"/>
              <a:t>whenever in the next point of time it faces a similar type of situation then it uses its previous experiences to draw a conclusion to do </a:t>
            </a:r>
            <a:r>
              <a:rPr lang="en-US" sz="2400" dirty="0" smtClean="0"/>
              <a:t>situation.</a:t>
            </a:r>
          </a:p>
          <a:p>
            <a:pPr algn="just" fontAlgn="base">
              <a:buNone/>
            </a:pPr>
            <a:r>
              <a:rPr lang="en-US" sz="2800" dirty="0" smtClean="0"/>
              <a:t>Some </a:t>
            </a:r>
            <a:r>
              <a:rPr lang="en-US" sz="2800" dirty="0"/>
              <a:t>of the examples are</a:t>
            </a:r>
            <a:r>
              <a:rPr lang="en-US" sz="2800" dirty="0" smtClean="0"/>
              <a:t>:</a:t>
            </a:r>
          </a:p>
          <a:p>
            <a:pPr algn="just" fontAlgn="base"/>
            <a:r>
              <a:rPr lang="en-US" sz="2800" dirty="0" smtClean="0"/>
              <a:t>when </a:t>
            </a:r>
            <a:r>
              <a:rPr lang="en-US" sz="2800" dirty="0"/>
              <a:t>a bike crosses the traffic signal when it is red then it learns from its mistakes and next time the bike is aware of the signal and actions.</a:t>
            </a:r>
          </a:p>
          <a:p>
            <a:pPr algn="just" fontAlgn="base"/>
            <a:r>
              <a:rPr lang="en-US" sz="2800" dirty="0"/>
              <a:t>While overtaking someone on the road what all ideas should be kept in mind.</a:t>
            </a:r>
          </a:p>
          <a:p>
            <a:pPr algn="just"/>
            <a:endParaRPr lang="en-US" dirty="0"/>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58000" y="2286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rmAutofit fontScale="92500"/>
          </a:bodyPr>
          <a:lstStyle/>
          <a:p>
            <a:pPr algn="just">
              <a:lnSpc>
                <a:spcPct val="150000"/>
              </a:lnSpc>
            </a:pPr>
            <a:r>
              <a:rPr lang="en-US" sz="2400" b="1" dirty="0"/>
              <a:t>Monotonic Reasoning: </a:t>
            </a:r>
            <a:r>
              <a:rPr lang="en-US" sz="2400" dirty="0"/>
              <a:t>it uses facts, information and knowledge to draw a conclusion about the problem but the major point is its conclusion remain fixed permanently once it is </a:t>
            </a:r>
            <a:r>
              <a:rPr lang="en-US" sz="2400" dirty="0" smtClean="0"/>
              <a:t>decided.</a:t>
            </a:r>
          </a:p>
          <a:p>
            <a:pPr algn="just">
              <a:lnSpc>
                <a:spcPct val="150000"/>
              </a:lnSpc>
            </a:pPr>
            <a:r>
              <a:rPr lang="en-US" sz="2400" dirty="0"/>
              <a:t>if we add new information or facts to the existing one the conclusion remains the same it doesn’t change</a:t>
            </a:r>
            <a:r>
              <a:rPr lang="en-US" dirty="0" smtClean="0"/>
              <a:t>.</a:t>
            </a:r>
          </a:p>
          <a:p>
            <a:pPr fontAlgn="base">
              <a:buNone/>
            </a:pPr>
            <a:r>
              <a:rPr lang="en-US" sz="2600" dirty="0"/>
              <a:t>Examples of monotonic are</a:t>
            </a:r>
            <a:r>
              <a:rPr lang="en-US" sz="2600" dirty="0" smtClean="0"/>
              <a:t>:</a:t>
            </a:r>
          </a:p>
          <a:p>
            <a:pPr fontAlgn="base"/>
            <a:r>
              <a:rPr lang="en-US" sz="2600" dirty="0" smtClean="0"/>
              <a:t>The </a:t>
            </a:r>
            <a:r>
              <a:rPr lang="en-US" sz="2600" dirty="0"/>
              <a:t>Sahara desert of the world is one of the most spectacular deserts.</a:t>
            </a:r>
          </a:p>
          <a:p>
            <a:pPr fontAlgn="base"/>
            <a:r>
              <a:rPr lang="en-US" sz="2600" dirty="0"/>
              <a:t>One of the longest rivers in the world is the Nile River.</a:t>
            </a:r>
          </a:p>
          <a:p>
            <a:pPr algn="just">
              <a:lnSpc>
                <a:spcPct val="150000"/>
              </a:lnSpc>
            </a:pPr>
            <a:endParaRPr lang="en-US" dirty="0"/>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58000" y="2286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705600" cy="1143000"/>
          </a:xfrm>
        </p:spPr>
        <p:txBody>
          <a:bodyPr/>
          <a:lstStyle/>
          <a:p>
            <a:r>
              <a:rPr lang="en-US" b="1" dirty="0" err="1"/>
              <a:t>Abductive</a:t>
            </a:r>
            <a:r>
              <a:rPr lang="en-US" b="1" dirty="0"/>
              <a:t> </a:t>
            </a:r>
            <a:r>
              <a:rPr lang="en-US" b="1" dirty="0" smtClean="0"/>
              <a:t>Reasoning</a:t>
            </a:r>
            <a:endParaRPr lang="en-US" dirty="0"/>
          </a:p>
        </p:txBody>
      </p:sp>
      <p:sp>
        <p:nvSpPr>
          <p:cNvPr id="3" name="Content Placeholder 2"/>
          <p:cNvSpPr>
            <a:spLocks noGrp="1"/>
          </p:cNvSpPr>
          <p:nvPr>
            <p:ph idx="1"/>
          </p:nvPr>
        </p:nvSpPr>
        <p:spPr/>
        <p:txBody>
          <a:bodyPr>
            <a:normAutofit fontScale="85000" lnSpcReduction="10000"/>
          </a:bodyPr>
          <a:lstStyle/>
          <a:p>
            <a:pPr algn="just">
              <a:lnSpc>
                <a:spcPct val="150000"/>
              </a:lnSpc>
            </a:pPr>
            <a:r>
              <a:rPr lang="en-US" sz="2800" dirty="0"/>
              <a:t>It begins with an incomplete set of facts, information and knowledge and then proceeds to find the most deserving explanation and conclusion. </a:t>
            </a:r>
            <a:endParaRPr lang="en-US" sz="2800" dirty="0" smtClean="0"/>
          </a:p>
          <a:p>
            <a:pPr algn="just" fontAlgn="base">
              <a:lnSpc>
                <a:spcPct val="150000"/>
              </a:lnSpc>
              <a:buNone/>
            </a:pPr>
            <a:r>
              <a:rPr lang="en-US" sz="2800" dirty="0"/>
              <a:t>Some of the examples are</a:t>
            </a:r>
            <a:r>
              <a:rPr lang="en-US" sz="2800" dirty="0" smtClean="0"/>
              <a:t>:</a:t>
            </a:r>
          </a:p>
          <a:p>
            <a:pPr algn="just" fontAlgn="base">
              <a:lnSpc>
                <a:spcPct val="150000"/>
              </a:lnSpc>
            </a:pPr>
            <a:r>
              <a:rPr lang="en-US" sz="2800" dirty="0" smtClean="0"/>
              <a:t>Doctor </a:t>
            </a:r>
            <a:r>
              <a:rPr lang="en-US" sz="2800" dirty="0"/>
              <a:t>drawing conclusions regarding your health based on test reports.</a:t>
            </a:r>
          </a:p>
          <a:p>
            <a:pPr algn="just" fontAlgn="base">
              <a:lnSpc>
                <a:spcPct val="150000"/>
              </a:lnSpc>
            </a:pPr>
            <a:r>
              <a:rPr lang="en-US" sz="2800" dirty="0"/>
              <a:t>A bowl of soup is kept and </a:t>
            </a:r>
            <a:r>
              <a:rPr lang="en-US" sz="2800" dirty="0" err="1"/>
              <a:t>vapour</a:t>
            </a:r>
            <a:r>
              <a:rPr lang="en-US" sz="2800" dirty="0"/>
              <a:t> evaporating from it which draws the conclusion that the bowl is hot in nature.</a:t>
            </a:r>
          </a:p>
          <a:p>
            <a:endParaRPr lang="en-US" dirty="0"/>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58000" y="2286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122</Words>
  <Application>Microsoft Office PowerPoint</Application>
  <PresentationFormat>On-screen Show (4:3)</PresentationFormat>
  <Paragraphs>44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   EXPERT SYSTEM BTCS-3613    </vt:lpstr>
      <vt:lpstr>Slide 2</vt:lpstr>
      <vt:lpstr>REASONING</vt:lpstr>
      <vt:lpstr>Methods of Reasoning</vt:lpstr>
      <vt:lpstr>Slide 5</vt:lpstr>
      <vt:lpstr>Slide 6</vt:lpstr>
      <vt:lpstr>Slide 7</vt:lpstr>
      <vt:lpstr>Abductive Reasoning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Subject Name with Code EXPERT SYSTEM BTCS-3613    </dc:title>
  <dc:creator>Intel</dc:creator>
  <cp:lastModifiedBy>Intel</cp:lastModifiedBy>
  <cp:revision>3</cp:revision>
  <dcterms:created xsi:type="dcterms:W3CDTF">2023-06-20T05:04:11Z</dcterms:created>
  <dcterms:modified xsi:type="dcterms:W3CDTF">2023-06-20T09:55:22Z</dcterms:modified>
</cp:coreProperties>
</file>