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82" r:id="rId3"/>
    <p:sldId id="385" r:id="rId4"/>
    <p:sldId id="427" r:id="rId5"/>
    <p:sldId id="428" r:id="rId6"/>
    <p:sldId id="429" r:id="rId7"/>
    <p:sldId id="430" r:id="rId8"/>
    <p:sldId id="431" r:id="rId9"/>
    <p:sldId id="432" r:id="rId10"/>
    <p:sldId id="433" r:id="rId11"/>
    <p:sldId id="434" r:id="rId12"/>
    <p:sldId id="435" r:id="rId13"/>
    <p:sldId id="437" r:id="rId14"/>
    <p:sldId id="438" r:id="rId15"/>
    <p:sldId id="439" r:id="rId16"/>
    <p:sldId id="440" r:id="rId17"/>
    <p:sldId id="441" r:id="rId18"/>
    <p:sldId id="442" r:id="rId19"/>
    <p:sldId id="443" r:id="rId20"/>
    <p:sldId id="444" r:id="rId21"/>
    <p:sldId id="445" r:id="rId22"/>
    <p:sldId id="34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66FF"/>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959" autoAdjust="0"/>
    <p:restoredTop sz="94729"/>
  </p:normalViewPr>
  <p:slideViewPr>
    <p:cSldViewPr>
      <p:cViewPr>
        <p:scale>
          <a:sx n="50" d="100"/>
          <a:sy n="50" d="100"/>
        </p:scale>
        <p:origin x="-1578" y="-324"/>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93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7/26/2023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7/26/2023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7/26/2023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7/26/2023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7/26/2023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7/26/2023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762000"/>
            <a:ext cx="12192000" cy="2286000"/>
          </a:xfrm>
        </p:spPr>
        <p:txBody>
          <a:bodyPr>
            <a:noAutofit/>
          </a:bodyPr>
          <a:lstStyle/>
          <a:p>
            <a:r>
              <a:rPr lang="en-IN" sz="8000" dirty="0" smtClean="0">
                <a:solidFill>
                  <a:srgbClr val="7030A0"/>
                </a:solidFill>
                <a:latin typeface="American Typewriter" panose="02090604020004020304" pitchFamily="18" charset="77"/>
              </a:rPr>
              <a:t/>
            </a:r>
            <a:br>
              <a:rPr lang="en-IN" sz="8000" dirty="0" smtClean="0">
                <a:solidFill>
                  <a:srgbClr val="7030A0"/>
                </a:solidFill>
                <a:latin typeface="American Typewriter" panose="02090604020004020304" pitchFamily="18" charset="77"/>
              </a:rPr>
            </a:br>
            <a:r>
              <a:rPr lang="en-IN" sz="8000" dirty="0">
                <a:solidFill>
                  <a:srgbClr val="7030A0"/>
                </a:solidFill>
                <a:latin typeface="American Typewriter" panose="02090604020004020304" pitchFamily="18" charset="77"/>
              </a:rPr>
              <a:t/>
            </a:r>
            <a:br>
              <a:rPr lang="en-IN" sz="8000" dirty="0">
                <a:solidFill>
                  <a:srgbClr val="7030A0"/>
                </a:solidFill>
                <a:latin typeface="American Typewriter" panose="02090604020004020304" pitchFamily="18" charset="77"/>
              </a:rPr>
            </a:br>
            <a:r>
              <a:rPr lang="en-IN" sz="8000" dirty="0" smtClean="0">
                <a:solidFill>
                  <a:srgbClr val="7030A0"/>
                </a:solidFill>
                <a:latin typeface="American Typewriter" panose="02090604020004020304" pitchFamily="18" charset="77"/>
              </a:rPr>
              <a:t/>
            </a:r>
            <a:br>
              <a:rPr lang="en-IN" sz="8000" dirty="0" smtClean="0">
                <a:solidFill>
                  <a:srgbClr val="7030A0"/>
                </a:solidFill>
                <a:latin typeface="American Typewriter" panose="02090604020004020304" pitchFamily="18" charset="77"/>
              </a:rPr>
            </a:br>
            <a:r>
              <a:rPr lang="en-IN" sz="8000" dirty="0" smtClean="0">
                <a:solidFill>
                  <a:srgbClr val="7030A0"/>
                </a:solidFill>
                <a:latin typeface="American Typewriter" panose="02090604020004020304" pitchFamily="18" charset="77"/>
              </a:rPr>
              <a:t>Numerical and Statistical Methods</a:t>
            </a:r>
            <a:br>
              <a:rPr lang="en-IN" sz="8000" dirty="0" smtClean="0">
                <a:solidFill>
                  <a:srgbClr val="7030A0"/>
                </a:solidFill>
                <a:latin typeface="American Typewriter" panose="02090604020004020304" pitchFamily="18" charset="77"/>
              </a:rPr>
            </a:br>
            <a:r>
              <a:rPr lang="en-IN" sz="8000" dirty="0" smtClean="0">
                <a:solidFill>
                  <a:srgbClr val="7030A0"/>
                </a:solidFill>
                <a:latin typeface="American Typewriter" panose="02090604020004020304" pitchFamily="18" charset="77"/>
              </a:rPr>
              <a:t>(BTEE-3604)</a:t>
            </a:r>
            <a:r>
              <a:rPr lang="en-US" sz="8800" dirty="0" smtClean="0"/>
              <a:t/>
            </a:r>
            <a:br>
              <a:rPr lang="en-US" sz="8800" dirty="0" smtClean="0"/>
            </a:br>
            <a:r>
              <a:rPr lang="en-US" sz="8800" dirty="0" smtClean="0"/>
              <a:t/>
            </a:r>
            <a:br>
              <a:rPr lang="en-US" sz="8800" dirty="0" smtClean="0"/>
            </a:br>
            <a:r>
              <a:rPr lang="en-US" sz="8800" dirty="0"/>
              <a:t/>
            </a:r>
            <a:br>
              <a:rPr lang="en-US" sz="8800" dirty="0"/>
            </a:br>
            <a:endParaRPr lang="en-US" sz="8800"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10" name="Title 3"/>
          <p:cNvSpPr txBox="1">
            <a:spLocks/>
          </p:cNvSpPr>
          <p:nvPr/>
        </p:nvSpPr>
        <p:spPr>
          <a:xfrm>
            <a:off x="6167438" y="4038600"/>
            <a:ext cx="5748516"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a:t>Prepared by</a:t>
            </a:r>
            <a:r>
              <a:rPr lang="en-IN" sz="3600" dirty="0" smtClean="0"/>
              <a:t>: Sachin Syan</a:t>
            </a:r>
            <a:r>
              <a:rPr lang="en-US" sz="3600" dirty="0" smtClean="0"/>
              <a:t/>
            </a:r>
            <a:br>
              <a:rPr lang="en-US" sz="3600" dirty="0" smtClean="0"/>
            </a:br>
            <a:r>
              <a:rPr lang="en-US" sz="3600" dirty="0" smtClean="0"/>
              <a:t/>
            </a:r>
            <a:br>
              <a:rPr lang="en-US" sz="3600" dirty="0" smtClean="0"/>
            </a:br>
            <a:endParaRPr lang="en-US" sz="3600" dirty="0"/>
          </a:p>
        </p:txBody>
      </p:sp>
      <p:sp>
        <p:nvSpPr>
          <p:cNvPr id="11" name="Title 3"/>
          <p:cNvSpPr txBox="1">
            <a:spLocks/>
          </p:cNvSpPr>
          <p:nvPr/>
        </p:nvSpPr>
        <p:spPr>
          <a:xfrm>
            <a:off x="380960" y="2590800"/>
            <a:ext cx="6357982"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1600" dirty="0" smtClean="0">
                <a:solidFill>
                  <a:srgbClr val="7030A0"/>
                </a:solidFill>
                <a:latin typeface="American Typewriter" panose="02090604020004020304" pitchFamily="18" charset="77"/>
              </a:rPr>
              <a:t/>
            </a:r>
            <a:br>
              <a:rPr lang="en-IN" sz="1600" dirty="0" smtClean="0">
                <a:solidFill>
                  <a:srgbClr val="7030A0"/>
                </a:solidFill>
                <a:latin typeface="American Typewriter" panose="02090604020004020304" pitchFamily="18" charset="77"/>
              </a:rPr>
            </a:br>
            <a:r>
              <a:rPr lang="en-IN" sz="4000" dirty="0" smtClean="0">
                <a:solidFill>
                  <a:srgbClr val="7030A0"/>
                </a:solidFill>
                <a:latin typeface="+mn-lt"/>
              </a:rPr>
              <a:t/>
            </a:r>
            <a:br>
              <a:rPr lang="en-IN" sz="4000" dirty="0" smtClean="0">
                <a:solidFill>
                  <a:srgbClr val="7030A0"/>
                </a:solidFill>
                <a:latin typeface="+mn-lt"/>
              </a:rPr>
            </a:br>
            <a:r>
              <a:rPr lang="en-US" sz="4000" dirty="0">
                <a:latin typeface="+mn-lt"/>
              </a:rPr>
              <a:t>Course Name</a:t>
            </a:r>
            <a:r>
              <a:rPr lang="en-US" sz="4000" dirty="0" smtClean="0">
                <a:latin typeface="+mn-lt"/>
              </a:rPr>
              <a:t>: B.Tech. (EE) </a:t>
            </a:r>
            <a:r>
              <a:rPr lang="en-US" sz="4000" dirty="0">
                <a:latin typeface="+mn-lt"/>
              </a:rPr>
              <a:t/>
            </a:r>
            <a:br>
              <a:rPr lang="en-US" sz="4000" dirty="0">
                <a:latin typeface="+mn-lt"/>
              </a:rPr>
            </a:br>
            <a:r>
              <a:rPr lang="en-US" sz="4000" dirty="0">
                <a:latin typeface="+mn-lt"/>
              </a:rPr>
              <a:t>Semester</a:t>
            </a:r>
            <a:r>
              <a:rPr lang="en-US" sz="4000" dirty="0" smtClean="0">
                <a:latin typeface="+mn-lt"/>
              </a:rPr>
              <a:t>: 6th</a:t>
            </a:r>
            <a:r>
              <a:rPr lang="en-US" sz="1800" dirty="0" smtClean="0"/>
              <a:t/>
            </a:r>
            <a:br>
              <a:rPr lang="en-US" sz="1800" dirty="0" smtClean="0"/>
            </a:br>
            <a:r>
              <a:rPr lang="en-US" sz="1800" dirty="0" smtClean="0"/>
              <a:t/>
            </a:r>
            <a:br>
              <a:rPr lang="en-US" sz="1800" dirty="0" smtClean="0"/>
            </a:b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1935759" y="-142900"/>
            <a:ext cx="7517827" cy="923330"/>
          </a:xfrm>
          <a:prstGeom prst="rect">
            <a:avLst/>
          </a:prstGeom>
        </p:spPr>
        <p:txBody>
          <a:bodyPr wrap="none">
            <a:spAutoFit/>
          </a:bodyPr>
          <a:lstStyle/>
          <a:p>
            <a:r>
              <a:rPr lang="en-IN" sz="5400" b="1" dirty="0" smtClean="0"/>
              <a:t>ACCURACY OF NUMBERS </a:t>
            </a:r>
            <a:endParaRPr lang="en-IN" sz="5400" b="1" dirty="0"/>
          </a:p>
        </p:txBody>
      </p:sp>
      <p:sp>
        <p:nvSpPr>
          <p:cNvPr id="10" name="Rectangle 9"/>
          <p:cNvSpPr/>
          <p:nvPr/>
        </p:nvSpPr>
        <p:spPr>
          <a:xfrm>
            <a:off x="-47668" y="1000108"/>
            <a:ext cx="12192000" cy="954107"/>
          </a:xfrm>
          <a:prstGeom prst="rect">
            <a:avLst/>
          </a:prstGeom>
        </p:spPr>
        <p:txBody>
          <a:bodyPr wrap="square">
            <a:spAutoFit/>
          </a:bodyPr>
          <a:lstStyle/>
          <a:p>
            <a:pPr marL="514350" indent="-514350"/>
            <a:r>
              <a:rPr lang="en-IN" sz="2800" dirty="0" smtClean="0"/>
              <a:t>The number thus rounded-off is said to be correct to </a:t>
            </a:r>
            <a:r>
              <a:rPr lang="en-IN" sz="2800" i="1" dirty="0" smtClean="0"/>
              <a:t>n </a:t>
            </a:r>
            <a:r>
              <a:rPr lang="en-IN" sz="2800" dirty="0" smtClean="0"/>
              <a:t>significant figures.</a:t>
            </a:r>
            <a:br>
              <a:rPr lang="en-IN" sz="2800" dirty="0" smtClean="0"/>
            </a:br>
            <a:r>
              <a:rPr lang="en-IN" sz="2800" dirty="0" smtClean="0"/>
              <a:t>A list is provided for explanatory proposes: </a:t>
            </a:r>
            <a:endParaRPr lang="en-IN" sz="2800" dirty="0"/>
          </a:p>
        </p:txBody>
      </p:sp>
      <p:pic>
        <p:nvPicPr>
          <p:cNvPr id="2050" name="Picture 2"/>
          <p:cNvPicPr>
            <a:picLocks noChangeAspect="1" noChangeArrowheads="1"/>
          </p:cNvPicPr>
          <p:nvPr/>
        </p:nvPicPr>
        <p:blipFill>
          <a:blip r:embed="rId3"/>
          <a:srcRect/>
          <a:stretch>
            <a:fillRect/>
          </a:stretch>
        </p:blipFill>
        <p:spPr bwMode="auto">
          <a:xfrm>
            <a:off x="380960" y="2300289"/>
            <a:ext cx="11273443" cy="3414727"/>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4954633" y="-142900"/>
            <a:ext cx="2630207" cy="923330"/>
          </a:xfrm>
          <a:prstGeom prst="rect">
            <a:avLst/>
          </a:prstGeom>
        </p:spPr>
        <p:txBody>
          <a:bodyPr wrap="none">
            <a:spAutoFit/>
          </a:bodyPr>
          <a:lstStyle/>
          <a:p>
            <a:r>
              <a:rPr lang="en-IN" sz="5400" b="1" dirty="0" smtClean="0"/>
              <a:t>ERRORS </a:t>
            </a:r>
            <a:endParaRPr lang="en-IN" sz="5400" b="1" dirty="0"/>
          </a:p>
        </p:txBody>
      </p:sp>
      <p:sp>
        <p:nvSpPr>
          <p:cNvPr id="10" name="Rectangle 9"/>
          <p:cNvSpPr/>
          <p:nvPr/>
        </p:nvSpPr>
        <p:spPr>
          <a:xfrm>
            <a:off x="238084" y="1389768"/>
            <a:ext cx="12192000" cy="3539430"/>
          </a:xfrm>
          <a:prstGeom prst="rect">
            <a:avLst/>
          </a:prstGeom>
        </p:spPr>
        <p:txBody>
          <a:bodyPr wrap="square">
            <a:spAutoFit/>
          </a:bodyPr>
          <a:lstStyle/>
          <a:p>
            <a:pPr marL="514350" indent="-514350"/>
            <a:r>
              <a:rPr lang="en-IN" sz="2800" b="1" dirty="0" smtClean="0"/>
              <a:t>Machine epsilon</a:t>
            </a:r>
            <a:br>
              <a:rPr lang="en-IN" sz="2800" b="1" dirty="0" smtClean="0"/>
            </a:br>
            <a:r>
              <a:rPr lang="en-IN" sz="2800" dirty="0" smtClean="0"/>
              <a:t>We know that a computer has a finite word length, so only a fixed number of</a:t>
            </a:r>
            <a:br>
              <a:rPr lang="en-IN" sz="2800" dirty="0" smtClean="0"/>
            </a:br>
            <a:r>
              <a:rPr lang="en-IN" sz="2800" dirty="0" smtClean="0"/>
              <a:t>digits is stored and used during computation. Hence, even in storing an exact</a:t>
            </a:r>
            <a:br>
              <a:rPr lang="en-IN" sz="2800" dirty="0" smtClean="0"/>
            </a:br>
            <a:r>
              <a:rPr lang="en-IN" sz="2800" dirty="0" smtClean="0"/>
              <a:t>decimal number in its converted form in the computer memory, an error is</a:t>
            </a:r>
            <a:br>
              <a:rPr lang="en-IN" sz="2800" dirty="0" smtClean="0"/>
            </a:br>
            <a:r>
              <a:rPr lang="en-IN" sz="2800" dirty="0" smtClean="0"/>
              <a:t>introduced. This error is machine dependant and is called machine epsilon.</a:t>
            </a:r>
            <a:br>
              <a:rPr lang="en-IN" sz="2800" dirty="0" smtClean="0"/>
            </a:br>
            <a:r>
              <a:rPr lang="en-IN" sz="2800" b="1" dirty="0" smtClean="0"/>
              <a:t>Error </a:t>
            </a:r>
            <a:r>
              <a:rPr lang="en-IN" sz="2800" dirty="0" smtClean="0"/>
              <a:t>= </a:t>
            </a:r>
            <a:r>
              <a:rPr lang="en-IN" sz="2800" b="1" dirty="0" smtClean="0"/>
              <a:t>True value </a:t>
            </a:r>
            <a:r>
              <a:rPr lang="en-IN" sz="2800" dirty="0" smtClean="0"/>
              <a:t>– </a:t>
            </a:r>
            <a:r>
              <a:rPr lang="en-IN" sz="2800" b="1" dirty="0" smtClean="0"/>
              <a:t>Approximate value</a:t>
            </a:r>
            <a:r>
              <a:rPr lang="en-IN" sz="2800" dirty="0" smtClean="0"/>
              <a:t/>
            </a:r>
            <a:br>
              <a:rPr lang="en-IN" sz="2800" dirty="0" smtClean="0"/>
            </a:br>
            <a:r>
              <a:rPr lang="en-IN" sz="2800" dirty="0" smtClean="0"/>
              <a:t/>
            </a:r>
            <a:br>
              <a:rPr lang="en-IN" sz="2800" dirty="0" smtClean="0"/>
            </a:b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3463064" cy="1538883"/>
          </a:xfrm>
          <a:prstGeom prst="rect">
            <a:avLst/>
          </a:prstGeom>
        </p:spPr>
        <p:txBody>
          <a:bodyPr wrap="none">
            <a:spAutoFit/>
          </a:bodyPr>
          <a:lstStyle/>
          <a:p>
            <a:r>
              <a:rPr lang="en-IN" sz="5400" b="1" dirty="0" smtClean="0"/>
              <a:t>   ERRORS</a:t>
            </a:r>
          </a:p>
          <a:p>
            <a:r>
              <a:rPr lang="en-IN" sz="4000" b="1" u="sng" dirty="0" smtClean="0"/>
              <a:t>Types of errors</a:t>
            </a:r>
            <a:r>
              <a:rPr lang="en-IN" sz="4000" b="1" dirty="0" smtClean="0"/>
              <a:t> </a:t>
            </a:r>
            <a:endParaRPr lang="en-IN" sz="5400" b="1" dirty="0"/>
          </a:p>
        </p:txBody>
      </p:sp>
      <p:sp>
        <p:nvSpPr>
          <p:cNvPr id="10" name="Rectangle 9"/>
          <p:cNvSpPr/>
          <p:nvPr/>
        </p:nvSpPr>
        <p:spPr>
          <a:xfrm>
            <a:off x="452398" y="1452169"/>
            <a:ext cx="11215766" cy="5262979"/>
          </a:xfrm>
          <a:prstGeom prst="rect">
            <a:avLst/>
          </a:prstGeom>
        </p:spPr>
        <p:txBody>
          <a:bodyPr wrap="square">
            <a:spAutoFit/>
          </a:bodyPr>
          <a:lstStyle/>
          <a:p>
            <a:pPr marL="514350" indent="-514350"/>
            <a:r>
              <a:rPr lang="en-IN" sz="2800" dirty="0" smtClean="0"/>
              <a:t>(1) </a:t>
            </a:r>
            <a:r>
              <a:rPr lang="en-IN" sz="2800" b="1" dirty="0" smtClean="0"/>
              <a:t>Inherent errors. </a:t>
            </a:r>
            <a:r>
              <a:rPr lang="en-IN" sz="2800" dirty="0" smtClean="0"/>
              <a:t>Errors which are already present in the statement of a problem before its solution are called inherent errors. Such errors arise either due to the fact that the given data is approximate or due to limitations of mathematical tables, calculators, or the digital computer. Inherent errors can be minimized by taking better data or by using high precision* computing aids. Accuracy refers to the number of significant digits in a value, for example, 53.965 is accurate to 5 significant digits. Precision refers to the number of decimal positions or order of magnitude of the last digit in the value. For example, in 53.965, precision is 10–3.</a:t>
            </a:r>
            <a:br>
              <a:rPr lang="en-IN" sz="2800" dirty="0" smtClean="0"/>
            </a:br>
            <a:r>
              <a:rPr lang="en-IN" sz="2800" dirty="0" smtClean="0"/>
              <a:t> </a:t>
            </a:r>
            <a:br>
              <a:rPr lang="en-IN" sz="2800" dirty="0" smtClean="0"/>
            </a:b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4612032" cy="1754326"/>
          </a:xfrm>
          <a:prstGeom prst="rect">
            <a:avLst/>
          </a:prstGeom>
        </p:spPr>
        <p:txBody>
          <a:bodyPr wrap="none">
            <a:spAutoFit/>
          </a:bodyPr>
          <a:lstStyle/>
          <a:p>
            <a:r>
              <a:rPr lang="en-IN" sz="5400" b="1" dirty="0" smtClean="0"/>
              <a:t>      ERRORS</a:t>
            </a:r>
          </a:p>
          <a:p>
            <a:r>
              <a:rPr lang="en-IN" sz="5400" b="1" u="sng" dirty="0" smtClean="0"/>
              <a:t>Types of errors</a:t>
            </a:r>
            <a:r>
              <a:rPr lang="en-IN" sz="5400" b="1" dirty="0" smtClean="0"/>
              <a:t> </a:t>
            </a:r>
            <a:endParaRPr lang="en-IN" sz="5400" b="1" dirty="0"/>
          </a:p>
        </p:txBody>
      </p:sp>
      <p:sp>
        <p:nvSpPr>
          <p:cNvPr id="10" name="Rectangle 9"/>
          <p:cNvSpPr/>
          <p:nvPr/>
        </p:nvSpPr>
        <p:spPr>
          <a:xfrm>
            <a:off x="238084" y="1735662"/>
            <a:ext cx="12192000" cy="4401205"/>
          </a:xfrm>
          <a:prstGeom prst="rect">
            <a:avLst/>
          </a:prstGeom>
        </p:spPr>
        <p:txBody>
          <a:bodyPr wrap="square">
            <a:spAutoFit/>
          </a:bodyPr>
          <a:lstStyle/>
          <a:p>
            <a:pPr marL="514350" indent="-514350"/>
            <a:r>
              <a:rPr lang="en-IN" sz="2800" dirty="0" smtClean="0"/>
              <a:t>(2) </a:t>
            </a:r>
            <a:r>
              <a:rPr lang="en-IN" sz="2800" b="1" dirty="0" smtClean="0"/>
              <a:t>Rounding errors. </a:t>
            </a:r>
            <a:r>
              <a:rPr lang="en-IN" sz="2800" dirty="0" smtClean="0"/>
              <a:t>Rounding errors arise from the process of rounding off numbers during the computation. They are also called procedual</a:t>
            </a:r>
            <a:br>
              <a:rPr lang="en-IN" sz="2800" dirty="0" smtClean="0"/>
            </a:br>
            <a:r>
              <a:rPr lang="en-IN" sz="2800" dirty="0" smtClean="0"/>
              <a:t>errors or numerical errors. Such errors are unavoidable in most of the</a:t>
            </a:r>
            <a:br>
              <a:rPr lang="en-IN" sz="2800" dirty="0" smtClean="0"/>
            </a:br>
            <a:r>
              <a:rPr lang="en-IN" sz="2800" dirty="0" smtClean="0"/>
              <a:t>calculations due to limitations of computing aids.</a:t>
            </a:r>
            <a:br>
              <a:rPr lang="en-IN" sz="2800" dirty="0" smtClean="0"/>
            </a:br>
            <a:r>
              <a:rPr lang="en-IN" sz="2800" dirty="0" smtClean="0"/>
              <a:t>These errors can be reduced, however, by</a:t>
            </a:r>
            <a:br>
              <a:rPr lang="en-IN" sz="2800" dirty="0" smtClean="0"/>
            </a:br>
            <a:r>
              <a:rPr lang="en-IN" sz="2800" dirty="0" smtClean="0"/>
              <a:t>(</a:t>
            </a:r>
            <a:r>
              <a:rPr lang="en-IN" sz="2800" i="1" dirty="0" smtClean="0"/>
              <a:t>i</a:t>
            </a:r>
            <a:r>
              <a:rPr lang="en-IN" sz="2800" dirty="0" smtClean="0"/>
              <a:t>) changing the calculation procedure so as to avoid subtraction of</a:t>
            </a:r>
            <a:br>
              <a:rPr lang="en-IN" sz="2800" dirty="0" smtClean="0"/>
            </a:br>
            <a:r>
              <a:rPr lang="en-IN" sz="2800" dirty="0" smtClean="0"/>
              <a:t>nearly equal numbers or division by a small number</a:t>
            </a:r>
            <a:br>
              <a:rPr lang="en-IN" sz="2800" dirty="0" smtClean="0"/>
            </a:br>
            <a:r>
              <a:rPr lang="en-IN" sz="2800" dirty="0" smtClean="0"/>
              <a:t>(</a:t>
            </a:r>
            <a:r>
              <a:rPr lang="en-IN" sz="2800" i="1" dirty="0" smtClean="0"/>
              <a:t>ii</a:t>
            </a:r>
            <a:r>
              <a:rPr lang="en-IN" sz="2800" dirty="0" smtClean="0"/>
              <a:t>) retaining at least one more significant digit at each step and</a:t>
            </a:r>
            <a:br>
              <a:rPr lang="en-IN" sz="2800" dirty="0" smtClean="0"/>
            </a:br>
            <a:r>
              <a:rPr lang="en-IN" sz="2800" dirty="0" smtClean="0"/>
              <a:t>rounding-off at the last step. </a:t>
            </a:r>
            <a:br>
              <a:rPr lang="en-IN" sz="2800" dirty="0" smtClean="0"/>
            </a:br>
            <a:r>
              <a:rPr lang="en-IN" sz="2800" dirty="0" smtClean="0"/>
              <a:t> </a:t>
            </a: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4612032" cy="1754326"/>
          </a:xfrm>
          <a:prstGeom prst="rect">
            <a:avLst/>
          </a:prstGeom>
        </p:spPr>
        <p:txBody>
          <a:bodyPr wrap="none">
            <a:spAutoFit/>
          </a:bodyPr>
          <a:lstStyle/>
          <a:p>
            <a:r>
              <a:rPr lang="en-IN" sz="5400" b="1" dirty="0" smtClean="0"/>
              <a:t>      ERRORS</a:t>
            </a:r>
          </a:p>
          <a:p>
            <a:r>
              <a:rPr lang="en-IN" sz="5400" b="1" u="sng" dirty="0" smtClean="0"/>
              <a:t>Types of errors</a:t>
            </a:r>
            <a:r>
              <a:rPr lang="en-IN" sz="5400" b="1" dirty="0" smtClean="0"/>
              <a:t> </a:t>
            </a:r>
            <a:endParaRPr lang="en-IN" sz="5400" b="1" dirty="0"/>
          </a:p>
        </p:txBody>
      </p:sp>
      <p:sp>
        <p:nvSpPr>
          <p:cNvPr id="10" name="Rectangle 9"/>
          <p:cNvSpPr/>
          <p:nvPr/>
        </p:nvSpPr>
        <p:spPr>
          <a:xfrm>
            <a:off x="238084" y="1571612"/>
            <a:ext cx="11715832" cy="5693866"/>
          </a:xfrm>
          <a:prstGeom prst="rect">
            <a:avLst/>
          </a:prstGeom>
        </p:spPr>
        <p:txBody>
          <a:bodyPr wrap="square">
            <a:spAutoFit/>
          </a:bodyPr>
          <a:lstStyle/>
          <a:p>
            <a:pPr marL="514350" indent="-514350"/>
            <a:r>
              <a:rPr lang="en-IN" sz="2800" dirty="0" smtClean="0"/>
              <a:t>Rounding-off may be executed in two ways:</a:t>
            </a:r>
          </a:p>
          <a:p>
            <a:pPr marL="514350" indent="-514350"/>
            <a:endParaRPr lang="en-IN" sz="2800" dirty="0" smtClean="0"/>
          </a:p>
          <a:p>
            <a:pPr marL="514350" indent="-514350"/>
            <a:r>
              <a:rPr lang="en-IN" sz="2800" dirty="0" smtClean="0"/>
              <a:t>(</a:t>
            </a:r>
            <a:r>
              <a:rPr lang="en-IN" sz="2800" i="1" dirty="0" smtClean="0"/>
              <a:t>a</a:t>
            </a:r>
            <a:r>
              <a:rPr lang="en-IN" sz="2800" dirty="0" smtClean="0"/>
              <a:t>) </a:t>
            </a:r>
            <a:r>
              <a:rPr lang="en-IN" sz="2800" b="1" dirty="0" smtClean="0"/>
              <a:t>Chopping. </a:t>
            </a:r>
            <a:r>
              <a:rPr lang="en-IN" sz="2800" dirty="0" smtClean="0"/>
              <a:t>In chopping, extra digits are dropped by truncation of number. Suppose we are using a computer with a fixed word length of four digits, then a number like 12.92364 will be stored as 12.92.</a:t>
            </a:r>
            <a:br>
              <a:rPr lang="en-IN" sz="2800" dirty="0" smtClean="0"/>
            </a:br>
            <a:r>
              <a:rPr lang="en-IN" sz="2800" dirty="0" smtClean="0"/>
              <a:t>We can express the number 12.92364 in the floating print form as</a:t>
            </a:r>
            <a:br>
              <a:rPr lang="en-IN" sz="2800" dirty="0" smtClean="0"/>
            </a:br>
            <a:r>
              <a:rPr lang="en-IN" sz="2800" dirty="0" smtClean="0"/>
              <a:t>True 		</a:t>
            </a:r>
            <a:r>
              <a:rPr lang="en-IN" sz="2800" i="1" dirty="0" smtClean="0"/>
              <a:t>x </a:t>
            </a:r>
            <a:r>
              <a:rPr lang="en-IN" sz="2800" dirty="0" smtClean="0"/>
              <a:t>= 12.92364</a:t>
            </a:r>
            <a:br>
              <a:rPr lang="en-IN" sz="2800" dirty="0" smtClean="0"/>
            </a:br>
            <a:r>
              <a:rPr lang="en-IN" sz="2800" dirty="0" smtClean="0"/>
              <a:t>			   = 0.1292364 × 102 = (0.1292 + 0.0000364) × 102</a:t>
            </a:r>
            <a:br>
              <a:rPr lang="en-IN" sz="2800" dirty="0" smtClean="0"/>
            </a:br>
            <a:r>
              <a:rPr lang="en-IN" sz="2800" dirty="0" smtClean="0"/>
              <a:t>			   = 0.1292 × 102 + 0.364 × 10–4 + 2</a:t>
            </a:r>
            <a:br>
              <a:rPr lang="en-IN" sz="2800" dirty="0" smtClean="0"/>
            </a:br>
            <a:r>
              <a:rPr lang="en-IN" sz="2800" dirty="0" smtClean="0"/>
              <a:t>			   = </a:t>
            </a:r>
            <a:r>
              <a:rPr lang="en-IN" sz="2800" i="1" dirty="0" err="1" smtClean="0"/>
              <a:t>f</a:t>
            </a:r>
            <a:r>
              <a:rPr lang="en-IN" sz="2800" i="1" baseline="-25000" dirty="0" err="1" smtClean="0"/>
              <a:t>x</a:t>
            </a:r>
            <a:r>
              <a:rPr lang="en-IN" sz="2800" i="1" dirty="0" smtClean="0"/>
              <a:t> </a:t>
            </a:r>
            <a:r>
              <a:rPr lang="en-IN" sz="2800" dirty="0" smtClean="0"/>
              <a:t>. 10</a:t>
            </a:r>
            <a:r>
              <a:rPr lang="en-IN" sz="2800" baseline="30000" dirty="0" smtClean="0"/>
              <a:t>E</a:t>
            </a:r>
            <a:r>
              <a:rPr lang="en-IN" sz="2800" dirty="0" smtClean="0"/>
              <a:t> + </a:t>
            </a:r>
            <a:r>
              <a:rPr lang="en-IN" sz="2800" i="1" dirty="0" smtClean="0"/>
              <a:t>g</a:t>
            </a:r>
            <a:r>
              <a:rPr lang="en-IN" sz="2800" i="1" baseline="-25000" dirty="0" smtClean="0"/>
              <a:t>x</a:t>
            </a:r>
            <a:r>
              <a:rPr lang="en-IN" sz="2800" i="1" dirty="0" smtClean="0"/>
              <a:t> </a:t>
            </a:r>
            <a:r>
              <a:rPr lang="en-IN" sz="2800" dirty="0" smtClean="0"/>
              <a:t>. 10</a:t>
            </a:r>
            <a:r>
              <a:rPr lang="en-IN" sz="2800" baseline="30000" dirty="0" smtClean="0"/>
              <a:t>E – </a:t>
            </a:r>
            <a:r>
              <a:rPr lang="en-IN" sz="2800" i="1" baseline="30000" dirty="0" smtClean="0"/>
              <a:t>d</a:t>
            </a:r>
            <a:r>
              <a:rPr lang="en-IN" sz="2800" i="1" dirty="0" smtClean="0"/>
              <a:t/>
            </a:r>
            <a:br>
              <a:rPr lang="en-IN" sz="2800" i="1" dirty="0" smtClean="0"/>
            </a:br>
            <a:r>
              <a:rPr lang="en-IN" sz="2800" i="1" dirty="0" smtClean="0"/>
              <a:t>			   </a:t>
            </a:r>
            <a:r>
              <a:rPr lang="en-IN" sz="2800" dirty="0" smtClean="0"/>
              <a:t>= Approximate </a:t>
            </a:r>
            <a:r>
              <a:rPr lang="en-IN" sz="2800" i="1" dirty="0" smtClean="0"/>
              <a:t>x </a:t>
            </a:r>
            <a:r>
              <a:rPr lang="en-IN" sz="2800" dirty="0" smtClean="0"/>
              <a:t>+ Error</a:t>
            </a:r>
            <a:br>
              <a:rPr lang="en-IN" sz="2800" dirty="0" smtClean="0"/>
            </a:br>
            <a:r>
              <a:rPr lang="en-IN" sz="2800" dirty="0" smtClean="0"/>
              <a:t/>
            </a:r>
            <a:br>
              <a:rPr lang="en-IN" sz="2800" dirty="0" smtClean="0"/>
            </a:br>
            <a:r>
              <a:rPr lang="en-IN" sz="2800" dirty="0" smtClean="0"/>
              <a:t> </a:t>
            </a: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4612032" cy="1754326"/>
          </a:xfrm>
          <a:prstGeom prst="rect">
            <a:avLst/>
          </a:prstGeom>
        </p:spPr>
        <p:txBody>
          <a:bodyPr wrap="none">
            <a:spAutoFit/>
          </a:bodyPr>
          <a:lstStyle/>
          <a:p>
            <a:r>
              <a:rPr lang="en-IN" sz="5400" b="1" dirty="0" smtClean="0"/>
              <a:t>      ERRORS</a:t>
            </a:r>
          </a:p>
          <a:p>
            <a:r>
              <a:rPr lang="en-IN" sz="5400" b="1" u="sng" dirty="0" smtClean="0"/>
              <a:t>Types of errors</a:t>
            </a:r>
            <a:r>
              <a:rPr lang="en-IN" sz="5400" b="1" dirty="0" smtClean="0"/>
              <a:t> </a:t>
            </a:r>
            <a:endParaRPr lang="en-IN" sz="5400" b="1" dirty="0"/>
          </a:p>
        </p:txBody>
      </p:sp>
      <p:sp>
        <p:nvSpPr>
          <p:cNvPr id="10" name="Rectangle 9"/>
          <p:cNvSpPr/>
          <p:nvPr/>
        </p:nvSpPr>
        <p:spPr>
          <a:xfrm>
            <a:off x="238084" y="1571612"/>
            <a:ext cx="11715832" cy="6124754"/>
          </a:xfrm>
          <a:prstGeom prst="rect">
            <a:avLst/>
          </a:prstGeom>
        </p:spPr>
        <p:txBody>
          <a:bodyPr wrap="square">
            <a:spAutoFit/>
          </a:bodyPr>
          <a:lstStyle/>
          <a:p>
            <a:pPr marL="514350" indent="-514350"/>
            <a:r>
              <a:rPr lang="en-IN" sz="2800" dirty="0" smtClean="0"/>
              <a:t>	∴ 		Error = </a:t>
            </a:r>
            <a:r>
              <a:rPr lang="en-IN" sz="2800" i="1" dirty="0" smtClean="0"/>
              <a:t>g</a:t>
            </a:r>
            <a:r>
              <a:rPr lang="en-IN" sz="2800" i="1" baseline="-25000" dirty="0" smtClean="0"/>
              <a:t>x</a:t>
            </a:r>
            <a:r>
              <a:rPr lang="en-IN" sz="2800" i="1" dirty="0" smtClean="0"/>
              <a:t> </a:t>
            </a:r>
            <a:r>
              <a:rPr lang="en-IN" sz="2800" dirty="0" smtClean="0"/>
              <a:t>. 10</a:t>
            </a:r>
            <a:r>
              <a:rPr lang="en-IN" sz="2800" baseline="30000" dirty="0" smtClean="0"/>
              <a:t>E – </a:t>
            </a:r>
            <a:r>
              <a:rPr lang="en-IN" sz="2800" i="1" baseline="30000" dirty="0" smtClean="0"/>
              <a:t>d</a:t>
            </a:r>
            <a:r>
              <a:rPr lang="en-IN" sz="2800" dirty="0" smtClean="0"/>
              <a:t>, 0 ≤ </a:t>
            </a:r>
            <a:r>
              <a:rPr lang="en-IN" sz="2800" i="1" dirty="0" smtClean="0"/>
              <a:t>g</a:t>
            </a:r>
            <a:r>
              <a:rPr lang="en-IN" sz="2800" i="1" baseline="-25000" dirty="0" smtClean="0"/>
              <a:t>x</a:t>
            </a:r>
            <a:r>
              <a:rPr lang="en-IN" sz="2800" i="1" dirty="0" smtClean="0"/>
              <a:t> </a:t>
            </a:r>
            <a:r>
              <a:rPr lang="en-IN" sz="2800" dirty="0" smtClean="0"/>
              <a:t>≤ </a:t>
            </a:r>
            <a:r>
              <a:rPr lang="en-IN" sz="2800" i="1" dirty="0" smtClean="0"/>
              <a:t>d</a:t>
            </a:r>
          </a:p>
          <a:p>
            <a:pPr marL="514350" indent="-514350"/>
            <a:r>
              <a:rPr lang="en-IN" sz="2800" dirty="0" smtClean="0"/>
              <a:t>	Here, </a:t>
            </a:r>
            <a:r>
              <a:rPr lang="en-IN" sz="2800" i="1" dirty="0" smtClean="0"/>
              <a:t>g</a:t>
            </a:r>
            <a:r>
              <a:rPr lang="en-IN" sz="2800" i="1" baseline="-25000" dirty="0" smtClean="0"/>
              <a:t>x</a:t>
            </a:r>
            <a:r>
              <a:rPr lang="en-IN" sz="2800" i="1" dirty="0" smtClean="0"/>
              <a:t> </a:t>
            </a:r>
            <a:r>
              <a:rPr lang="en-IN" sz="2800" dirty="0" smtClean="0"/>
              <a:t>is the mantissa, </a:t>
            </a:r>
            <a:r>
              <a:rPr lang="en-IN" sz="2800" i="1" dirty="0" smtClean="0"/>
              <a:t>d </a:t>
            </a:r>
            <a:r>
              <a:rPr lang="en-IN" sz="2800" dirty="0" smtClean="0"/>
              <a:t>is the length of mantissa and E </a:t>
            </a:r>
            <a:r>
              <a:rPr lang="en-IN" sz="2800" dirty="0" err="1" smtClean="0"/>
              <a:t>isexponent</a:t>
            </a:r>
            <a:r>
              <a:rPr lang="en-IN" sz="2800" dirty="0" smtClean="0"/>
              <a:t/>
            </a:r>
            <a:br>
              <a:rPr lang="en-IN" sz="2800" dirty="0" smtClean="0"/>
            </a:br>
            <a:r>
              <a:rPr lang="en-IN" sz="2800" dirty="0" smtClean="0"/>
              <a:t>Since		 0 ≤ </a:t>
            </a:r>
            <a:r>
              <a:rPr lang="en-IN" sz="2800" i="1" dirty="0" smtClean="0"/>
              <a:t>g</a:t>
            </a:r>
            <a:r>
              <a:rPr lang="en-IN" sz="2800" i="1" baseline="-25000" dirty="0" smtClean="0"/>
              <a:t>x</a:t>
            </a:r>
            <a:r>
              <a:rPr lang="en-IN" sz="2800" i="1" dirty="0" smtClean="0"/>
              <a:t> </a:t>
            </a:r>
            <a:r>
              <a:rPr lang="en-IN" sz="2800" dirty="0" smtClean="0"/>
              <a:t>&lt; 1</a:t>
            </a:r>
          </a:p>
          <a:p>
            <a:pPr marL="514350" indent="-514350"/>
            <a:r>
              <a:rPr lang="en-IN" sz="2800" dirty="0" smtClean="0"/>
              <a:t>	∴ 			Absolute error ≤ 10</a:t>
            </a:r>
            <a:r>
              <a:rPr lang="en-IN" sz="2800" baseline="30000" dirty="0" smtClean="0"/>
              <a:t>E – </a:t>
            </a:r>
            <a:r>
              <a:rPr lang="en-IN" sz="2800" i="1" baseline="30000" dirty="0" smtClean="0"/>
              <a:t>d</a:t>
            </a:r>
            <a:r>
              <a:rPr lang="en-IN" sz="2800" i="1" dirty="0" smtClean="0"/>
              <a:t/>
            </a:r>
            <a:br>
              <a:rPr lang="en-IN" sz="2800" i="1" dirty="0" smtClean="0"/>
            </a:br>
            <a:r>
              <a:rPr lang="en-IN" sz="2800" b="1" dirty="0" smtClean="0"/>
              <a:t>Case I. </a:t>
            </a:r>
            <a:r>
              <a:rPr lang="en-IN" sz="2800" dirty="0" smtClean="0"/>
              <a:t>If </a:t>
            </a:r>
            <a:r>
              <a:rPr lang="en-IN" sz="2800" i="1" dirty="0" smtClean="0"/>
              <a:t>g</a:t>
            </a:r>
            <a:r>
              <a:rPr lang="en-IN" sz="2800" i="1" baseline="-25000" dirty="0" smtClean="0"/>
              <a:t>x</a:t>
            </a:r>
            <a:r>
              <a:rPr lang="en-IN" sz="2800" i="1" dirty="0" smtClean="0"/>
              <a:t> </a:t>
            </a:r>
            <a:r>
              <a:rPr lang="en-IN" sz="2800" dirty="0" smtClean="0"/>
              <a:t>&lt; 0.5 , then approximate </a:t>
            </a:r>
            <a:r>
              <a:rPr lang="en-IN" sz="2800" i="1" dirty="0" smtClean="0"/>
              <a:t>x </a:t>
            </a:r>
            <a:r>
              <a:rPr lang="en-IN" sz="2800" dirty="0" smtClean="0"/>
              <a:t>= </a:t>
            </a:r>
            <a:r>
              <a:rPr lang="en-IN" sz="2800" i="1" dirty="0" err="1" smtClean="0"/>
              <a:t>f</a:t>
            </a:r>
            <a:r>
              <a:rPr lang="en-IN" sz="2800" i="1" baseline="-25000" dirty="0" err="1" smtClean="0"/>
              <a:t>x</a:t>
            </a:r>
            <a:r>
              <a:rPr lang="en-IN" sz="2800" i="1" dirty="0" smtClean="0"/>
              <a:t> </a:t>
            </a:r>
            <a:r>
              <a:rPr lang="en-IN" sz="2800" dirty="0" smtClean="0"/>
              <a:t>. 10</a:t>
            </a:r>
            <a:r>
              <a:rPr lang="en-IN" sz="2800" baseline="30000" dirty="0" smtClean="0"/>
              <a:t>E</a:t>
            </a:r>
            <a:r>
              <a:rPr lang="en-IN" sz="2800" dirty="0" smtClean="0"/>
              <a:t/>
            </a:r>
            <a:br>
              <a:rPr lang="en-IN" sz="2800" dirty="0" smtClean="0"/>
            </a:br>
            <a:endParaRPr lang="en-IN" sz="2800" dirty="0" smtClean="0"/>
          </a:p>
          <a:p>
            <a:pPr marL="514350" indent="-514350"/>
            <a:r>
              <a:rPr lang="en-IN" sz="2800" b="1" dirty="0" smtClean="0"/>
              <a:t>	Case II. </a:t>
            </a:r>
            <a:r>
              <a:rPr lang="en-IN" sz="2800" dirty="0" smtClean="0"/>
              <a:t>If </a:t>
            </a:r>
            <a:r>
              <a:rPr lang="en-IN" sz="2800" i="1" dirty="0" smtClean="0"/>
              <a:t>g</a:t>
            </a:r>
            <a:r>
              <a:rPr lang="en-IN" sz="2800" i="1" baseline="-25000" dirty="0" smtClean="0"/>
              <a:t>x</a:t>
            </a:r>
            <a:r>
              <a:rPr lang="en-IN" sz="2800" i="1" dirty="0" smtClean="0"/>
              <a:t> </a:t>
            </a:r>
            <a:r>
              <a:rPr lang="en-IN" sz="2800" dirty="0" smtClean="0"/>
              <a:t>≥ 0.5 , then approximate </a:t>
            </a:r>
            <a:r>
              <a:rPr lang="en-IN" sz="2800" i="1" dirty="0" smtClean="0"/>
              <a:t>x </a:t>
            </a:r>
            <a:r>
              <a:rPr lang="en-IN" sz="2800" dirty="0" smtClean="0"/>
              <a:t>= </a:t>
            </a:r>
            <a:r>
              <a:rPr lang="en-IN" sz="2800" i="1" dirty="0" err="1" smtClean="0"/>
              <a:t>f</a:t>
            </a:r>
            <a:r>
              <a:rPr lang="en-IN" sz="2800" i="1" baseline="-25000" dirty="0" err="1" smtClean="0"/>
              <a:t>x</a:t>
            </a:r>
            <a:r>
              <a:rPr lang="en-IN" sz="2800" i="1" dirty="0" smtClean="0"/>
              <a:t> </a:t>
            </a:r>
            <a:r>
              <a:rPr lang="en-IN" sz="2800" dirty="0" smtClean="0"/>
              <a:t>. 10</a:t>
            </a:r>
            <a:r>
              <a:rPr lang="en-IN" sz="2800" baseline="30000" dirty="0" smtClean="0"/>
              <a:t>E</a:t>
            </a:r>
            <a:r>
              <a:rPr lang="en-IN" sz="2800" dirty="0" smtClean="0"/>
              <a:t> + 10</a:t>
            </a:r>
            <a:r>
              <a:rPr lang="en-IN" sz="2800" baseline="30000" dirty="0" smtClean="0"/>
              <a:t>E – </a:t>
            </a:r>
            <a:r>
              <a:rPr lang="en-IN" sz="2800" i="1" baseline="30000" dirty="0" smtClean="0"/>
              <a:t>d</a:t>
            </a:r>
            <a:r>
              <a:rPr lang="en-IN" sz="2800" i="1" dirty="0" smtClean="0"/>
              <a:t/>
            </a:r>
            <a:br>
              <a:rPr lang="en-IN" sz="2800" i="1" dirty="0" smtClean="0"/>
            </a:br>
            <a:r>
              <a:rPr lang="en-IN" sz="2800" i="1" dirty="0" smtClean="0"/>
              <a:t>			</a:t>
            </a:r>
            <a:r>
              <a:rPr lang="en-IN" sz="2800" dirty="0" smtClean="0"/>
              <a:t>Error = True value – Approximate value</a:t>
            </a:r>
            <a:br>
              <a:rPr lang="en-IN" sz="2800" dirty="0" smtClean="0"/>
            </a:br>
            <a:r>
              <a:rPr lang="en-IN" sz="2800" dirty="0" smtClean="0"/>
              <a:t>			          = </a:t>
            </a:r>
            <a:r>
              <a:rPr lang="en-IN" sz="2800" i="1" dirty="0" err="1" smtClean="0"/>
              <a:t>f</a:t>
            </a:r>
            <a:r>
              <a:rPr lang="en-IN" sz="2800" i="1" baseline="-25000" dirty="0" err="1" smtClean="0"/>
              <a:t>x</a:t>
            </a:r>
            <a:r>
              <a:rPr lang="en-IN" sz="2800" i="1" dirty="0" smtClean="0"/>
              <a:t> </a:t>
            </a:r>
            <a:r>
              <a:rPr lang="en-IN" sz="2800" dirty="0" smtClean="0"/>
              <a:t>. 10</a:t>
            </a:r>
            <a:r>
              <a:rPr lang="en-IN" sz="2800" baseline="30000" dirty="0" smtClean="0"/>
              <a:t>E</a:t>
            </a:r>
            <a:r>
              <a:rPr lang="en-IN" sz="2800" dirty="0" smtClean="0"/>
              <a:t> + </a:t>
            </a:r>
            <a:r>
              <a:rPr lang="en-IN" sz="2800" i="1" dirty="0" smtClean="0"/>
              <a:t>g</a:t>
            </a:r>
            <a:r>
              <a:rPr lang="en-IN" sz="2800" i="1" baseline="-25000" dirty="0" smtClean="0"/>
              <a:t>x</a:t>
            </a:r>
            <a:r>
              <a:rPr lang="en-IN" sz="2800" i="1" dirty="0" smtClean="0"/>
              <a:t> </a:t>
            </a:r>
            <a:r>
              <a:rPr lang="en-IN" sz="2800" dirty="0" smtClean="0"/>
              <a:t>. 10</a:t>
            </a:r>
            <a:r>
              <a:rPr lang="en-IN" sz="2800" baseline="30000" dirty="0" smtClean="0"/>
              <a:t>E – </a:t>
            </a:r>
            <a:r>
              <a:rPr lang="en-IN" sz="2800" i="1" baseline="30000" dirty="0" smtClean="0"/>
              <a:t>d</a:t>
            </a:r>
            <a:r>
              <a:rPr lang="en-IN" sz="2800" i="1" dirty="0" smtClean="0"/>
              <a:t> </a:t>
            </a:r>
            <a:r>
              <a:rPr lang="en-IN" sz="2800" dirty="0" smtClean="0"/>
              <a:t>– </a:t>
            </a:r>
            <a:r>
              <a:rPr lang="en-IN" sz="2800" i="1" dirty="0" err="1" smtClean="0"/>
              <a:t>f</a:t>
            </a:r>
            <a:r>
              <a:rPr lang="en-IN" sz="2800" i="1" baseline="-25000" dirty="0" err="1" smtClean="0"/>
              <a:t>x</a:t>
            </a:r>
            <a:r>
              <a:rPr lang="en-IN" sz="2800" i="1" dirty="0" smtClean="0"/>
              <a:t> </a:t>
            </a:r>
            <a:r>
              <a:rPr lang="en-IN" sz="2800" dirty="0" smtClean="0"/>
              <a:t>.10</a:t>
            </a:r>
            <a:r>
              <a:rPr lang="en-IN" sz="2800" baseline="30000" dirty="0" smtClean="0"/>
              <a:t>E</a:t>
            </a:r>
            <a:r>
              <a:rPr lang="en-IN" sz="2800" dirty="0" smtClean="0"/>
              <a:t> – 10</a:t>
            </a:r>
            <a:r>
              <a:rPr lang="en-IN" sz="2800" baseline="30000" dirty="0" smtClean="0"/>
              <a:t>E – </a:t>
            </a:r>
            <a:r>
              <a:rPr lang="en-IN" sz="2800" i="1" baseline="30000" dirty="0" smtClean="0"/>
              <a:t>d</a:t>
            </a:r>
            <a:r>
              <a:rPr lang="en-IN" sz="2800" i="1" dirty="0" smtClean="0"/>
              <a:t/>
            </a:r>
            <a:br>
              <a:rPr lang="en-IN" sz="2800" i="1" dirty="0" smtClean="0"/>
            </a:br>
            <a:r>
              <a:rPr lang="en-IN" sz="2800" i="1" dirty="0" smtClean="0"/>
              <a:t>			          </a:t>
            </a:r>
            <a:r>
              <a:rPr lang="en-IN" sz="2800" dirty="0" smtClean="0"/>
              <a:t>= (</a:t>
            </a:r>
            <a:r>
              <a:rPr lang="en-IN" sz="2800" i="1" dirty="0" smtClean="0"/>
              <a:t>g</a:t>
            </a:r>
            <a:r>
              <a:rPr lang="en-IN" sz="2800" i="1" baseline="-25000" dirty="0" smtClean="0"/>
              <a:t>x</a:t>
            </a:r>
            <a:r>
              <a:rPr lang="en-IN" sz="2800" i="1" dirty="0" smtClean="0"/>
              <a:t> </a:t>
            </a:r>
            <a:r>
              <a:rPr lang="en-IN" sz="2800" dirty="0" smtClean="0"/>
              <a:t>– 1) . 10</a:t>
            </a:r>
            <a:r>
              <a:rPr lang="en-IN" sz="2800" baseline="30000" dirty="0" smtClean="0"/>
              <a:t>E – </a:t>
            </a:r>
            <a:r>
              <a:rPr lang="en-IN" sz="2800" i="1" baseline="30000" dirty="0" smtClean="0"/>
              <a:t>d</a:t>
            </a:r>
            <a:r>
              <a:rPr lang="en-IN" sz="2800" i="1" dirty="0" smtClean="0"/>
              <a:t/>
            </a:r>
            <a:br>
              <a:rPr lang="en-IN" sz="2800" i="1" dirty="0" smtClean="0"/>
            </a:br>
            <a:r>
              <a:rPr lang="en-IN" sz="2800" i="1" dirty="0" smtClean="0"/>
              <a:t>			</a:t>
            </a:r>
            <a:r>
              <a:rPr lang="en-IN" sz="2800" dirty="0" smtClean="0"/>
              <a:t>absolute error ≤ 0.5.(10)</a:t>
            </a:r>
            <a:r>
              <a:rPr lang="en-IN" sz="2800" baseline="30000" dirty="0" smtClean="0"/>
              <a:t>E – </a:t>
            </a:r>
            <a:r>
              <a:rPr lang="en-IN" sz="2800" i="1" baseline="30000" dirty="0" smtClean="0"/>
              <a:t>d</a:t>
            </a:r>
            <a:r>
              <a:rPr lang="en-IN" sz="2800" i="1" dirty="0" smtClean="0"/>
              <a:t>.</a:t>
            </a:r>
            <a:r>
              <a:rPr lang="en-IN" sz="2800" dirty="0" smtClean="0"/>
              <a:t> </a:t>
            </a:r>
            <a:br>
              <a:rPr lang="en-IN" sz="2800" dirty="0" smtClean="0"/>
            </a:br>
            <a:r>
              <a:rPr lang="en-IN" sz="2800" dirty="0" smtClean="0"/>
              <a:t/>
            </a:r>
            <a:br>
              <a:rPr lang="en-IN" sz="2800" dirty="0" smtClean="0"/>
            </a:br>
            <a:r>
              <a:rPr lang="en-IN" sz="2800" dirty="0" smtClean="0"/>
              <a:t/>
            </a:r>
            <a:br>
              <a:rPr lang="en-IN" sz="2800" dirty="0" smtClean="0"/>
            </a:br>
            <a:r>
              <a:rPr lang="en-IN" sz="2800" dirty="0" smtClean="0"/>
              <a:t> </a:t>
            </a: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4612032" cy="1754326"/>
          </a:xfrm>
          <a:prstGeom prst="rect">
            <a:avLst/>
          </a:prstGeom>
        </p:spPr>
        <p:txBody>
          <a:bodyPr wrap="none">
            <a:spAutoFit/>
          </a:bodyPr>
          <a:lstStyle/>
          <a:p>
            <a:r>
              <a:rPr lang="en-IN" sz="5400" b="1" dirty="0" smtClean="0"/>
              <a:t>      ERRORS</a:t>
            </a:r>
          </a:p>
          <a:p>
            <a:r>
              <a:rPr lang="en-IN" sz="5400" b="1" u="sng" dirty="0" smtClean="0"/>
              <a:t>Types of errors</a:t>
            </a:r>
            <a:r>
              <a:rPr lang="en-IN" sz="5400" b="1" dirty="0" smtClean="0"/>
              <a:t> </a:t>
            </a:r>
            <a:endParaRPr lang="en-IN" sz="5400" b="1" dirty="0"/>
          </a:p>
        </p:txBody>
      </p:sp>
      <p:sp>
        <p:nvSpPr>
          <p:cNvPr id="10" name="Rectangle 9"/>
          <p:cNvSpPr/>
          <p:nvPr/>
        </p:nvSpPr>
        <p:spPr>
          <a:xfrm>
            <a:off x="238084" y="1571612"/>
            <a:ext cx="11715832" cy="4832092"/>
          </a:xfrm>
          <a:prstGeom prst="rect">
            <a:avLst/>
          </a:prstGeom>
        </p:spPr>
        <p:txBody>
          <a:bodyPr wrap="square">
            <a:spAutoFit/>
          </a:bodyPr>
          <a:lstStyle/>
          <a:p>
            <a:pPr marL="514350" indent="-514350"/>
            <a:r>
              <a:rPr lang="en-IN" sz="2800" dirty="0" smtClean="0"/>
              <a:t>       (</a:t>
            </a:r>
            <a:r>
              <a:rPr lang="en-IN" sz="2800" i="1" dirty="0" smtClean="0"/>
              <a:t>b</a:t>
            </a:r>
            <a:r>
              <a:rPr lang="en-IN" sz="2800" dirty="0" smtClean="0"/>
              <a:t>) </a:t>
            </a:r>
            <a:r>
              <a:rPr lang="en-IN" sz="2800" b="1" dirty="0" smtClean="0"/>
              <a:t>Symmetric round-off. </a:t>
            </a:r>
            <a:r>
              <a:rPr lang="en-IN" sz="2800" dirty="0" smtClean="0"/>
              <a:t>In symmetric round-off, the last retained               significant digit is rounded up by unity if the first discarded digit is ≥ 5, otherwise the last retained digit is unchanged.</a:t>
            </a:r>
          </a:p>
          <a:p>
            <a:pPr marL="514350" indent="-514350"/>
            <a:endParaRPr lang="en-IN" sz="2800" dirty="0" smtClean="0"/>
          </a:p>
          <a:p>
            <a:pPr marL="514350" indent="-514350"/>
            <a:r>
              <a:rPr lang="en-IN" sz="2800" dirty="0" smtClean="0"/>
              <a:t>(3) </a:t>
            </a:r>
            <a:r>
              <a:rPr lang="en-IN" sz="2800" b="1" dirty="0" smtClean="0"/>
              <a:t>Truncation errors</a:t>
            </a:r>
            <a:br>
              <a:rPr lang="en-IN" sz="2800" b="1" dirty="0" smtClean="0"/>
            </a:br>
            <a:r>
              <a:rPr lang="en-IN" sz="2800" dirty="0" smtClean="0"/>
              <a:t>Truncation errors are caused by using approximate results or by</a:t>
            </a:r>
            <a:br>
              <a:rPr lang="en-IN" sz="2800" dirty="0" smtClean="0"/>
            </a:br>
            <a:r>
              <a:rPr lang="en-IN" sz="2800" dirty="0" smtClean="0"/>
              <a:t>replacing an infinite process with a finite one.</a:t>
            </a:r>
            <a:br>
              <a:rPr lang="en-IN" sz="2800" dirty="0" smtClean="0"/>
            </a:br>
            <a:r>
              <a:rPr lang="en-IN" sz="2800" dirty="0" smtClean="0"/>
              <a:t>If we are using a decimal computer having a fixed word length of 4</a:t>
            </a:r>
            <a:br>
              <a:rPr lang="en-IN" sz="2800" dirty="0" smtClean="0"/>
            </a:br>
            <a:r>
              <a:rPr lang="en-IN" sz="2800" dirty="0" smtClean="0"/>
              <a:t>digits, rounding-off of 13.658 gives 13.66, whereas truncation gives</a:t>
            </a:r>
            <a:br>
              <a:rPr lang="en-IN" sz="2800" dirty="0" smtClean="0"/>
            </a:br>
            <a:r>
              <a:rPr lang="en-IN" sz="2800" dirty="0" smtClean="0"/>
              <a:t>13.65. </a:t>
            </a:r>
            <a:br>
              <a:rPr lang="en-IN" sz="2800" dirty="0" smtClean="0"/>
            </a:b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4612032" cy="1754326"/>
          </a:xfrm>
          <a:prstGeom prst="rect">
            <a:avLst/>
          </a:prstGeom>
        </p:spPr>
        <p:txBody>
          <a:bodyPr wrap="none">
            <a:spAutoFit/>
          </a:bodyPr>
          <a:lstStyle/>
          <a:p>
            <a:r>
              <a:rPr lang="en-IN" sz="5400" b="1" dirty="0" smtClean="0"/>
              <a:t>      ERRORS</a:t>
            </a:r>
          </a:p>
          <a:p>
            <a:r>
              <a:rPr lang="en-IN" sz="5400" b="1" u="sng" dirty="0" smtClean="0"/>
              <a:t>Types of errors</a:t>
            </a:r>
            <a:r>
              <a:rPr lang="en-IN" sz="5400" b="1" dirty="0" smtClean="0"/>
              <a:t> </a:t>
            </a:r>
            <a:endParaRPr lang="en-IN" sz="5400" b="1" dirty="0"/>
          </a:p>
        </p:txBody>
      </p:sp>
      <p:sp>
        <p:nvSpPr>
          <p:cNvPr id="10" name="Rectangle 9"/>
          <p:cNvSpPr/>
          <p:nvPr/>
        </p:nvSpPr>
        <p:spPr>
          <a:xfrm>
            <a:off x="238084" y="1571612"/>
            <a:ext cx="11715832" cy="5693866"/>
          </a:xfrm>
          <a:prstGeom prst="rect">
            <a:avLst/>
          </a:prstGeom>
        </p:spPr>
        <p:txBody>
          <a:bodyPr wrap="square">
            <a:spAutoFit/>
          </a:bodyPr>
          <a:lstStyle/>
          <a:p>
            <a:pPr marL="514350" indent="-514350"/>
            <a:r>
              <a:rPr lang="en-IN" sz="2800" dirty="0" smtClean="0"/>
              <a:t>(4) </a:t>
            </a:r>
            <a:r>
              <a:rPr lang="en-IN" sz="2800" b="1" dirty="0" smtClean="0"/>
              <a:t>Absolute error. </a:t>
            </a:r>
            <a:r>
              <a:rPr lang="en-IN" sz="2800" dirty="0" smtClean="0"/>
              <a:t>Absolute error is the numerical difference between the true value of a quantity and its approximate value.</a:t>
            </a:r>
            <a:br>
              <a:rPr lang="en-IN" sz="2800" dirty="0" smtClean="0"/>
            </a:br>
            <a:r>
              <a:rPr lang="en-IN" sz="2800" dirty="0" smtClean="0"/>
              <a:t>Thus, if X is the true value of a quantity and X′ is its approximate value, then | X – X′ | is called the absolute error </a:t>
            </a:r>
            <a:r>
              <a:rPr lang="en-IN" sz="2800" i="1" dirty="0" smtClean="0"/>
              <a:t>e</a:t>
            </a:r>
            <a:r>
              <a:rPr lang="en-IN" sz="2800" i="1" baseline="-25000" dirty="0" smtClean="0"/>
              <a:t>a</a:t>
            </a:r>
            <a:r>
              <a:rPr lang="en-IN" sz="2800" dirty="0" smtClean="0"/>
              <a:t>.</a:t>
            </a:r>
            <a:br>
              <a:rPr lang="en-IN" sz="2800" dirty="0" smtClean="0"/>
            </a:br>
            <a:r>
              <a:rPr lang="en-IN" sz="2800" dirty="0" smtClean="0"/>
              <a:t>				</a:t>
            </a:r>
            <a:r>
              <a:rPr lang="en-IN" sz="2800" i="1" dirty="0" smtClean="0"/>
              <a:t>e</a:t>
            </a:r>
            <a:r>
              <a:rPr lang="en-IN" sz="2800" i="1" baseline="-25000" dirty="0" smtClean="0"/>
              <a:t>a</a:t>
            </a:r>
            <a:r>
              <a:rPr lang="en-IN" sz="2800" i="1" dirty="0" smtClean="0"/>
              <a:t> </a:t>
            </a:r>
            <a:r>
              <a:rPr lang="en-IN" sz="2800" dirty="0" smtClean="0"/>
              <a:t>= | X – X′ | = | Error | </a:t>
            </a:r>
          </a:p>
          <a:p>
            <a:pPr marL="514350" indent="-514350"/>
            <a:r>
              <a:rPr lang="en-IN" sz="2800" dirty="0" smtClean="0"/>
              <a:t>(5) </a:t>
            </a:r>
            <a:r>
              <a:rPr lang="en-IN" sz="2800" b="1" dirty="0" smtClean="0"/>
              <a:t>Relative error:  </a:t>
            </a:r>
            <a:r>
              <a:rPr lang="en-IN" sz="2800" dirty="0" smtClean="0"/>
              <a:t>The relative error </a:t>
            </a:r>
            <a:r>
              <a:rPr lang="en-IN" sz="2800" i="1" dirty="0" err="1" smtClean="0"/>
              <a:t>e</a:t>
            </a:r>
            <a:r>
              <a:rPr lang="en-IN" sz="2800" i="1" baseline="-25000" dirty="0" err="1" smtClean="0"/>
              <a:t>r</a:t>
            </a:r>
            <a:r>
              <a:rPr lang="en-IN" sz="2800" i="1" dirty="0" smtClean="0"/>
              <a:t> </a:t>
            </a:r>
            <a:r>
              <a:rPr lang="en-IN" sz="2800" dirty="0" smtClean="0"/>
              <a:t>is defined by </a:t>
            </a:r>
          </a:p>
          <a:p>
            <a:pPr marL="514350" indent="-514350"/>
            <a:endParaRPr lang="en-IN" sz="2800" dirty="0" smtClean="0"/>
          </a:p>
          <a:p>
            <a:pPr marL="514350" indent="-514350"/>
            <a:endParaRPr lang="en-IN" sz="2800" dirty="0" smtClean="0"/>
          </a:p>
          <a:p>
            <a:pPr marL="514350" indent="-514350"/>
            <a:endParaRPr lang="en-IN" sz="2800" dirty="0" smtClean="0"/>
          </a:p>
          <a:p>
            <a:pPr marL="514350" indent="-514350"/>
            <a:r>
              <a:rPr lang="en-IN" sz="2800" dirty="0" smtClean="0"/>
              <a:t>				where X is true value and X – X′ is error. </a:t>
            </a:r>
            <a:br>
              <a:rPr lang="en-IN" sz="2800" dirty="0" smtClean="0"/>
            </a:br>
            <a:r>
              <a:rPr lang="en-IN" sz="2800" dirty="0" smtClean="0"/>
              <a:t> </a:t>
            </a:r>
            <a:br>
              <a:rPr lang="en-IN" sz="2800" dirty="0" smtClean="0"/>
            </a:br>
            <a:r>
              <a:rPr lang="en-IN" sz="2800" dirty="0" smtClean="0"/>
              <a:t> </a:t>
            </a:r>
            <a:br>
              <a:rPr lang="en-IN" sz="2800" dirty="0" smtClean="0"/>
            </a:br>
            <a:endParaRPr lang="en-IN" sz="2800" dirty="0"/>
          </a:p>
        </p:txBody>
      </p:sp>
      <p:pic>
        <p:nvPicPr>
          <p:cNvPr id="3074" name="Picture 2"/>
          <p:cNvPicPr>
            <a:picLocks noChangeAspect="1" noChangeArrowheads="1"/>
          </p:cNvPicPr>
          <p:nvPr/>
        </p:nvPicPr>
        <p:blipFill>
          <a:blip r:embed="rId3"/>
          <a:srcRect/>
          <a:stretch>
            <a:fillRect/>
          </a:stretch>
        </p:blipFill>
        <p:spPr bwMode="auto">
          <a:xfrm>
            <a:off x="4167174" y="4210062"/>
            <a:ext cx="3701679" cy="1004888"/>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4612032" cy="1754326"/>
          </a:xfrm>
          <a:prstGeom prst="rect">
            <a:avLst/>
          </a:prstGeom>
        </p:spPr>
        <p:txBody>
          <a:bodyPr wrap="none">
            <a:spAutoFit/>
          </a:bodyPr>
          <a:lstStyle/>
          <a:p>
            <a:r>
              <a:rPr lang="en-IN" sz="5400" b="1" dirty="0" smtClean="0"/>
              <a:t>      ERRORS</a:t>
            </a:r>
          </a:p>
          <a:p>
            <a:r>
              <a:rPr lang="en-IN" sz="5400" b="1" u="sng" dirty="0" smtClean="0"/>
              <a:t>Types of errors</a:t>
            </a:r>
            <a:r>
              <a:rPr lang="en-IN" sz="5400" b="1" dirty="0" smtClean="0"/>
              <a:t> </a:t>
            </a:r>
            <a:endParaRPr lang="en-IN" sz="5400" b="1" dirty="0"/>
          </a:p>
        </p:txBody>
      </p:sp>
      <p:sp>
        <p:nvSpPr>
          <p:cNvPr id="10" name="Rectangle 9"/>
          <p:cNvSpPr/>
          <p:nvPr/>
        </p:nvSpPr>
        <p:spPr>
          <a:xfrm>
            <a:off x="238084" y="1571612"/>
            <a:ext cx="11715832" cy="523220"/>
          </a:xfrm>
          <a:prstGeom prst="rect">
            <a:avLst/>
          </a:prstGeom>
        </p:spPr>
        <p:txBody>
          <a:bodyPr wrap="square">
            <a:spAutoFit/>
          </a:bodyPr>
          <a:lstStyle/>
          <a:p>
            <a:pPr marL="514350" indent="-514350"/>
            <a:r>
              <a:rPr lang="en-IN" sz="2800" dirty="0" smtClean="0"/>
              <a:t>(6) </a:t>
            </a:r>
            <a:r>
              <a:rPr lang="en-IN" sz="2800" b="1" dirty="0" smtClean="0"/>
              <a:t>Percentage error. </a:t>
            </a:r>
            <a:r>
              <a:rPr lang="en-IN" sz="2800" dirty="0" smtClean="0"/>
              <a:t>Percentage error </a:t>
            </a:r>
            <a:r>
              <a:rPr lang="en-IN" sz="2800" i="1" dirty="0" err="1" smtClean="0"/>
              <a:t>e</a:t>
            </a:r>
            <a:r>
              <a:rPr lang="en-IN" sz="2800" i="1" baseline="-25000" dirty="0" err="1" smtClean="0"/>
              <a:t>p</a:t>
            </a:r>
            <a:r>
              <a:rPr lang="en-IN" sz="2800" i="1" dirty="0" smtClean="0"/>
              <a:t> </a:t>
            </a:r>
            <a:r>
              <a:rPr lang="en-IN" sz="2800" dirty="0" smtClean="0"/>
              <a:t>is defined as </a:t>
            </a:r>
          </a:p>
        </p:txBody>
      </p:sp>
      <p:pic>
        <p:nvPicPr>
          <p:cNvPr id="4098" name="Picture 2"/>
          <p:cNvPicPr>
            <a:picLocks noChangeAspect="1" noChangeArrowheads="1"/>
          </p:cNvPicPr>
          <p:nvPr/>
        </p:nvPicPr>
        <p:blipFill>
          <a:blip r:embed="rId3"/>
          <a:srcRect/>
          <a:stretch>
            <a:fillRect/>
          </a:stretch>
        </p:blipFill>
        <p:spPr bwMode="auto">
          <a:xfrm>
            <a:off x="4310050" y="2514601"/>
            <a:ext cx="3533775" cy="1057275"/>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3572773" cy="923330"/>
          </a:xfrm>
          <a:prstGeom prst="rect">
            <a:avLst/>
          </a:prstGeom>
        </p:spPr>
        <p:txBody>
          <a:bodyPr wrap="none">
            <a:spAutoFit/>
          </a:bodyPr>
          <a:lstStyle/>
          <a:p>
            <a:r>
              <a:rPr lang="en-IN" sz="5400" b="1" dirty="0" smtClean="0"/>
              <a:t>      ERRORS </a:t>
            </a:r>
            <a:endParaRPr lang="en-IN" sz="5400" b="1" dirty="0"/>
          </a:p>
        </p:txBody>
      </p:sp>
      <p:sp>
        <p:nvSpPr>
          <p:cNvPr id="10" name="Rectangle 9"/>
          <p:cNvSpPr/>
          <p:nvPr/>
        </p:nvSpPr>
        <p:spPr>
          <a:xfrm>
            <a:off x="238084" y="642918"/>
            <a:ext cx="11715832" cy="1384995"/>
          </a:xfrm>
          <a:prstGeom prst="rect">
            <a:avLst/>
          </a:prstGeom>
        </p:spPr>
        <p:txBody>
          <a:bodyPr wrap="square">
            <a:spAutoFit/>
          </a:bodyPr>
          <a:lstStyle/>
          <a:p>
            <a:pPr marL="514350" indent="-514350"/>
            <a:r>
              <a:rPr lang="en-IN" sz="2800" b="1" dirty="0" smtClean="0"/>
              <a:t>Example </a:t>
            </a:r>
            <a:r>
              <a:rPr lang="en-IN" sz="2800" dirty="0" smtClean="0"/>
              <a:t>Suppose 1.414 is used as an approximation to 2 . Find the absolute</a:t>
            </a:r>
            <a:br>
              <a:rPr lang="en-IN" sz="2800" dirty="0" smtClean="0"/>
            </a:br>
            <a:r>
              <a:rPr lang="en-IN" sz="2800" dirty="0" smtClean="0"/>
              <a:t>               and relative errors </a:t>
            </a:r>
            <a:br>
              <a:rPr lang="en-IN" sz="2800" dirty="0" smtClean="0"/>
            </a:br>
            <a:endParaRPr lang="en-IN" sz="2800" dirty="0" smtClean="0"/>
          </a:p>
        </p:txBody>
      </p:sp>
      <p:pic>
        <p:nvPicPr>
          <p:cNvPr id="5122" name="Picture 2"/>
          <p:cNvPicPr>
            <a:picLocks noChangeAspect="1" noChangeArrowheads="1"/>
          </p:cNvPicPr>
          <p:nvPr/>
        </p:nvPicPr>
        <p:blipFill>
          <a:blip r:embed="rId3">
            <a:clrChange>
              <a:clrFrom>
                <a:srgbClr val="FFFFFF"/>
              </a:clrFrom>
              <a:clrTo>
                <a:srgbClr val="FFFFFF">
                  <a:alpha val="0"/>
                </a:srgbClr>
              </a:clrTo>
            </a:clrChange>
            <a:lum bright="-29000" contrast="42000"/>
          </a:blip>
          <a:srcRect/>
          <a:stretch>
            <a:fillRect/>
          </a:stretch>
        </p:blipFill>
        <p:spPr bwMode="auto">
          <a:xfrm>
            <a:off x="595274" y="1500174"/>
            <a:ext cx="8286808" cy="4871914"/>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46"/>
          </a:xfrm>
        </p:spPr>
        <p:txBody>
          <a:bodyPr/>
          <a:lstStyle/>
          <a:p>
            <a:pPr algn="ctr"/>
            <a:r>
              <a:rPr lang="en-IN" b="1" dirty="0" smtClean="0"/>
              <a:t>Topic Discussed</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Content Placeholder 2"/>
          <p:cNvSpPr>
            <a:spLocks noGrp="1"/>
          </p:cNvSpPr>
          <p:nvPr>
            <p:ph idx="1"/>
          </p:nvPr>
        </p:nvSpPr>
        <p:spPr>
          <a:xfrm>
            <a:off x="609600" y="1285861"/>
            <a:ext cx="11344316" cy="4840306"/>
          </a:xfrm>
        </p:spPr>
        <p:txBody>
          <a:bodyPr>
            <a:normAutofit/>
          </a:bodyPr>
          <a:lstStyle/>
          <a:p>
            <a:pPr marR="895350">
              <a:lnSpc>
                <a:spcPct val="111500"/>
              </a:lnSpc>
              <a:spcBef>
                <a:spcPts val="15"/>
              </a:spcBef>
            </a:pPr>
            <a:r>
              <a:rPr lang="en-IN" sz="4000" dirty="0" smtClean="0"/>
              <a:t>Errors and their Analysis</a:t>
            </a:r>
            <a:r>
              <a:rPr lang="en-IN" sz="4000" dirty="0" smtClean="0"/>
              <a:t>: Sources of Errors</a:t>
            </a:r>
            <a:r>
              <a:rPr lang="en-IN" sz="4400" dirty="0" smtClean="0"/>
              <a:t> </a:t>
            </a:r>
            <a:endParaRPr lang="en-IN" sz="4000" dirty="0" smtClean="0"/>
          </a:p>
          <a:p>
            <a:pPr marR="895350">
              <a:lnSpc>
                <a:spcPct val="111500"/>
              </a:lnSpc>
              <a:spcBef>
                <a:spcPts val="15"/>
              </a:spcBef>
            </a:pPr>
            <a:r>
              <a:rPr lang="en-IN" sz="4400" dirty="0" smtClean="0"/>
              <a:t>Accuracy of Numbers</a:t>
            </a:r>
            <a:endParaRPr lang="en-IN" sz="4400" dirty="0" smtClean="0"/>
          </a:p>
          <a:p>
            <a:pPr marR="895350">
              <a:lnSpc>
                <a:spcPct val="111500"/>
              </a:lnSpc>
              <a:spcBef>
                <a:spcPts val="15"/>
              </a:spcBef>
            </a:pPr>
            <a:r>
              <a:rPr lang="en-IN" sz="4400" dirty="0" smtClean="0"/>
              <a:t>Types of Errors </a:t>
            </a:r>
          </a:p>
          <a:p>
            <a:pPr marR="895350">
              <a:lnSpc>
                <a:spcPct val="111500"/>
              </a:lnSpc>
              <a:spcBef>
                <a:spcPts val="15"/>
              </a:spcBef>
            </a:pPr>
            <a:endParaRPr lang="en-IN" sz="4400" dirty="0" smtClean="0"/>
          </a:p>
          <a:p>
            <a:pPr marR="895350">
              <a:lnSpc>
                <a:spcPct val="111500"/>
              </a:lnSpc>
              <a:spcBef>
                <a:spcPts val="15"/>
              </a:spcBef>
            </a:pPr>
            <a:endParaRPr lang="en-IN" sz="4400" dirty="0" smtClean="0"/>
          </a:p>
          <a:p>
            <a:pPr marR="895350">
              <a:lnSpc>
                <a:spcPct val="111500"/>
              </a:lnSpc>
              <a:spcBef>
                <a:spcPts val="15"/>
              </a:spcBef>
            </a:pPr>
            <a:endParaRPr lang="en-IN" sz="4400" dirty="0"/>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3572773" cy="923330"/>
          </a:xfrm>
          <a:prstGeom prst="rect">
            <a:avLst/>
          </a:prstGeom>
        </p:spPr>
        <p:txBody>
          <a:bodyPr wrap="none">
            <a:spAutoFit/>
          </a:bodyPr>
          <a:lstStyle/>
          <a:p>
            <a:r>
              <a:rPr lang="en-IN" sz="5400" b="1" dirty="0" smtClean="0"/>
              <a:t>      ERRORS </a:t>
            </a:r>
            <a:endParaRPr lang="en-IN" sz="5400" b="1" dirty="0"/>
          </a:p>
        </p:txBody>
      </p:sp>
      <p:sp>
        <p:nvSpPr>
          <p:cNvPr id="10" name="Rectangle 9"/>
          <p:cNvSpPr/>
          <p:nvPr/>
        </p:nvSpPr>
        <p:spPr>
          <a:xfrm>
            <a:off x="238084" y="642918"/>
            <a:ext cx="11715832" cy="954107"/>
          </a:xfrm>
          <a:prstGeom prst="rect">
            <a:avLst/>
          </a:prstGeom>
        </p:spPr>
        <p:txBody>
          <a:bodyPr wrap="square">
            <a:spAutoFit/>
          </a:bodyPr>
          <a:lstStyle/>
          <a:p>
            <a:pPr marL="514350" indent="-514350"/>
            <a:r>
              <a:rPr lang="en-IN" sz="2800" b="1" dirty="0" smtClean="0"/>
              <a:t>Example </a:t>
            </a:r>
            <a:r>
              <a:rPr lang="en-IN" sz="2800" dirty="0" smtClean="0"/>
              <a:t>If 0.333 is the approximate value of 1/3, find the absolute, relative,</a:t>
            </a:r>
            <a:br>
              <a:rPr lang="en-IN" sz="2800" dirty="0" smtClean="0"/>
            </a:br>
            <a:r>
              <a:rPr lang="en-IN" sz="2800" dirty="0" smtClean="0"/>
              <a:t>and percentage errors </a:t>
            </a:r>
          </a:p>
        </p:txBody>
      </p:sp>
      <p:pic>
        <p:nvPicPr>
          <p:cNvPr id="6146" name="Picture 2"/>
          <p:cNvPicPr>
            <a:picLocks noChangeAspect="1" noChangeArrowheads="1"/>
          </p:cNvPicPr>
          <p:nvPr/>
        </p:nvPicPr>
        <p:blipFill>
          <a:blip r:embed="rId3">
            <a:lum bright="-29000" contrast="42000"/>
            <a:clrChange>
              <a:clrFrom>
                <a:srgbClr val="FFFFFF"/>
              </a:clrFrom>
              <a:clrTo>
                <a:srgbClr val="FFFFFF">
                  <a:alpha val="0"/>
                </a:srgbClr>
              </a:clrTo>
            </a:clrChange>
          </a:blip>
          <a:srcRect t="20779"/>
          <a:stretch>
            <a:fillRect/>
          </a:stretch>
        </p:blipFill>
        <p:spPr bwMode="auto">
          <a:xfrm>
            <a:off x="583395" y="1643050"/>
            <a:ext cx="10870455" cy="4357718"/>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3238480" y="-142900"/>
            <a:ext cx="3572773" cy="923330"/>
          </a:xfrm>
          <a:prstGeom prst="rect">
            <a:avLst/>
          </a:prstGeom>
        </p:spPr>
        <p:txBody>
          <a:bodyPr wrap="none">
            <a:spAutoFit/>
          </a:bodyPr>
          <a:lstStyle/>
          <a:p>
            <a:r>
              <a:rPr lang="en-IN" sz="5400" b="1" dirty="0" smtClean="0"/>
              <a:t>      ERRORS </a:t>
            </a:r>
            <a:endParaRPr lang="en-IN" sz="5400" b="1" dirty="0"/>
          </a:p>
        </p:txBody>
      </p:sp>
      <p:sp>
        <p:nvSpPr>
          <p:cNvPr id="10" name="Rectangle 9"/>
          <p:cNvSpPr/>
          <p:nvPr/>
        </p:nvSpPr>
        <p:spPr>
          <a:xfrm>
            <a:off x="238084" y="642918"/>
            <a:ext cx="11715832" cy="954107"/>
          </a:xfrm>
          <a:prstGeom prst="rect">
            <a:avLst/>
          </a:prstGeom>
        </p:spPr>
        <p:txBody>
          <a:bodyPr wrap="square">
            <a:spAutoFit/>
          </a:bodyPr>
          <a:lstStyle/>
          <a:p>
            <a:pPr marL="514350" indent="-514350"/>
            <a:r>
              <a:rPr lang="en-IN" sz="2800" b="1" dirty="0" smtClean="0"/>
              <a:t>Example </a:t>
            </a:r>
            <a:r>
              <a:rPr lang="en-IN" sz="2800" dirty="0" smtClean="0"/>
              <a:t>If 0.333 is the approximate value of 1/3, find the absolute, relative,</a:t>
            </a:r>
            <a:br>
              <a:rPr lang="en-IN" sz="2800" dirty="0" smtClean="0"/>
            </a:br>
            <a:r>
              <a:rPr lang="en-IN" sz="2800" dirty="0" smtClean="0"/>
              <a:t>and percentage errors </a:t>
            </a:r>
          </a:p>
        </p:txBody>
      </p:sp>
      <p:pic>
        <p:nvPicPr>
          <p:cNvPr id="6146" name="Picture 2"/>
          <p:cNvPicPr>
            <a:picLocks noChangeAspect="1" noChangeArrowheads="1"/>
          </p:cNvPicPr>
          <p:nvPr/>
        </p:nvPicPr>
        <p:blipFill>
          <a:blip r:embed="rId3">
            <a:lum bright="-29000" contrast="42000"/>
            <a:clrChange>
              <a:clrFrom>
                <a:srgbClr val="FFFFFF"/>
              </a:clrFrom>
              <a:clrTo>
                <a:srgbClr val="FFFFFF">
                  <a:alpha val="0"/>
                </a:srgbClr>
              </a:clrTo>
            </a:clrChange>
          </a:blip>
          <a:srcRect t="20779"/>
          <a:stretch>
            <a:fillRect/>
          </a:stretch>
        </p:blipFill>
        <p:spPr bwMode="auto">
          <a:xfrm>
            <a:off x="583395" y="1643050"/>
            <a:ext cx="10870455" cy="4357718"/>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39784"/>
          </a:xfrm>
        </p:spPr>
        <p:txBody>
          <a:bodyPr/>
          <a:lstStyle/>
          <a:p>
            <a:pPr algn="ctr"/>
            <a:r>
              <a:rPr lang="en-IN" b="1" dirty="0" smtClean="0"/>
              <a:t>Topics Discussed in Next Lecture</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Content Placeholder 2"/>
          <p:cNvSpPr>
            <a:spLocks noGrp="1"/>
          </p:cNvSpPr>
          <p:nvPr>
            <p:ph idx="1"/>
          </p:nvPr>
        </p:nvSpPr>
        <p:spPr>
          <a:xfrm>
            <a:off x="609600" y="1285861"/>
            <a:ext cx="11344316" cy="4840306"/>
          </a:xfrm>
        </p:spPr>
        <p:txBody>
          <a:bodyPr>
            <a:normAutofit/>
          </a:bodyPr>
          <a:lstStyle/>
          <a:p>
            <a:pPr marL="12700" marR="895350">
              <a:lnSpc>
                <a:spcPct val="111500"/>
              </a:lnSpc>
              <a:spcBef>
                <a:spcPts val="15"/>
              </a:spcBef>
            </a:pPr>
            <a:r>
              <a:rPr lang="en-US" sz="4400" b="1" dirty="0" smtClean="0"/>
              <a:t>t-test </a:t>
            </a:r>
          </a:p>
          <a:p>
            <a:pPr marL="12700" marR="895350">
              <a:lnSpc>
                <a:spcPct val="111500"/>
              </a:lnSpc>
              <a:spcBef>
                <a:spcPts val="15"/>
              </a:spcBef>
            </a:pPr>
            <a:r>
              <a:rPr lang="en-US" sz="4400" b="1" dirty="0" smtClean="0"/>
              <a:t>F-test</a:t>
            </a:r>
          </a:p>
          <a:p>
            <a:pPr marL="12700" marR="895350">
              <a:lnSpc>
                <a:spcPct val="111500"/>
              </a:lnSpc>
              <a:spcBef>
                <a:spcPts val="15"/>
              </a:spcBef>
            </a:pPr>
            <a:r>
              <a:rPr lang="en-US" sz="4400" b="1" dirty="0" smtClean="0"/>
              <a:t>Chi-square test</a:t>
            </a:r>
            <a:endParaRPr lang="en-IN" sz="4400" dirty="0" smtClean="0"/>
          </a:p>
          <a:p>
            <a:pPr marL="12700" marR="895350">
              <a:lnSpc>
                <a:spcPct val="111500"/>
              </a:lnSpc>
              <a:spcBef>
                <a:spcPts val="15"/>
              </a:spcBef>
            </a:pPr>
            <a:endParaRPr lang="en-IN" sz="4400" dirty="0">
              <a:latin typeface="Andalus" pitchFamily="18" charset="-78"/>
              <a:cs typeface="Andalus" pitchFamily="18" charset="-78"/>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1166778" y="-142900"/>
            <a:ext cx="8823762" cy="923330"/>
          </a:xfrm>
          <a:prstGeom prst="rect">
            <a:avLst/>
          </a:prstGeom>
        </p:spPr>
        <p:txBody>
          <a:bodyPr wrap="none">
            <a:spAutoFit/>
          </a:bodyPr>
          <a:lstStyle/>
          <a:p>
            <a:r>
              <a:rPr lang="en-IN" sz="5400" b="1" dirty="0" smtClean="0"/>
              <a:t>ERRORS AND THEIR ANALYSIS </a:t>
            </a:r>
            <a:endParaRPr lang="en-IN" sz="5400" b="1" dirty="0"/>
          </a:p>
        </p:txBody>
      </p:sp>
      <p:sp>
        <p:nvSpPr>
          <p:cNvPr id="10" name="Rectangle 9"/>
          <p:cNvSpPr/>
          <p:nvPr/>
        </p:nvSpPr>
        <p:spPr>
          <a:xfrm>
            <a:off x="166646" y="681598"/>
            <a:ext cx="12025354" cy="6309420"/>
          </a:xfrm>
          <a:prstGeom prst="rect">
            <a:avLst/>
          </a:prstGeom>
        </p:spPr>
        <p:txBody>
          <a:bodyPr wrap="square">
            <a:spAutoFit/>
          </a:bodyPr>
          <a:lstStyle/>
          <a:p>
            <a:r>
              <a:rPr lang="en-IN" sz="4000" b="1" u="sng" dirty="0" smtClean="0"/>
              <a:t>Sources of Errors </a:t>
            </a:r>
          </a:p>
          <a:p>
            <a:pPr marL="514350" indent="-514350">
              <a:buAutoNum type="arabicParenBoth"/>
            </a:pPr>
            <a:r>
              <a:rPr lang="en-IN" sz="2800" b="1" dirty="0" smtClean="0"/>
              <a:t>Input errors. </a:t>
            </a:r>
            <a:r>
              <a:rPr lang="en-IN" sz="2800" dirty="0" smtClean="0"/>
              <a:t>The input information is rarely exact since it comes</a:t>
            </a:r>
            <a:br>
              <a:rPr lang="en-IN" sz="2800" dirty="0" smtClean="0"/>
            </a:br>
            <a:r>
              <a:rPr lang="en-IN" sz="2800" dirty="0" smtClean="0"/>
              <a:t>from the experiments and any experiment can give results of only</a:t>
            </a:r>
            <a:br>
              <a:rPr lang="en-IN" sz="2800" dirty="0" smtClean="0"/>
            </a:br>
            <a:r>
              <a:rPr lang="en-IN" sz="2800" dirty="0" smtClean="0"/>
              <a:t>limited accuracy. Moreover, the quantity used can be represented</a:t>
            </a:r>
            <a:br>
              <a:rPr lang="en-IN" sz="2800" dirty="0" smtClean="0"/>
            </a:br>
            <a:r>
              <a:rPr lang="en-IN" sz="2800" dirty="0" smtClean="0"/>
              <a:t>in a computer for only a limited number of digits. </a:t>
            </a:r>
          </a:p>
          <a:p>
            <a:pPr marL="514350" indent="-514350">
              <a:buAutoNum type="arabicParenBoth"/>
            </a:pPr>
            <a:endParaRPr lang="en-IN" sz="2800" dirty="0" smtClean="0"/>
          </a:p>
          <a:p>
            <a:pPr marL="514350" indent="-514350">
              <a:buAutoNum type="arabicParenBoth"/>
            </a:pPr>
            <a:r>
              <a:rPr lang="en-IN" sz="2800" b="1" dirty="0" smtClean="0"/>
              <a:t>Algorithmic errors. </a:t>
            </a:r>
            <a:r>
              <a:rPr lang="en-IN" sz="2800" dirty="0" smtClean="0"/>
              <a:t>If direct algorithms based on a finite sequence</a:t>
            </a:r>
            <a:br>
              <a:rPr lang="en-IN" sz="2800" dirty="0" smtClean="0"/>
            </a:br>
            <a:r>
              <a:rPr lang="en-IN" sz="2800" dirty="0" smtClean="0"/>
              <a:t>of operations are used, errors due to limited steps don’t amplify the</a:t>
            </a:r>
            <a:br>
              <a:rPr lang="en-IN" sz="2800" dirty="0" smtClean="0"/>
            </a:br>
            <a:r>
              <a:rPr lang="en-IN" sz="2800" dirty="0" smtClean="0"/>
              <a:t>existing errors, but if infinite algorithms are used, exact results</a:t>
            </a:r>
            <a:br>
              <a:rPr lang="en-IN" sz="2800" dirty="0" smtClean="0"/>
            </a:br>
            <a:r>
              <a:rPr lang="en-IN" sz="2800" dirty="0" smtClean="0"/>
              <a:t>are expected only after an infinite number of steps. As this cannot</a:t>
            </a:r>
            <a:br>
              <a:rPr lang="en-IN" sz="2800" dirty="0" smtClean="0"/>
            </a:br>
            <a:r>
              <a:rPr lang="en-IN" sz="2800" dirty="0" smtClean="0"/>
              <a:t>be done in practice, the algorithm has to be stopped after a finite</a:t>
            </a:r>
            <a:br>
              <a:rPr lang="en-IN" sz="2800" dirty="0" smtClean="0"/>
            </a:br>
            <a:r>
              <a:rPr lang="en-IN" sz="2800" dirty="0" smtClean="0"/>
              <a:t>number of steps and the results are not exact. </a:t>
            </a:r>
            <a:br>
              <a:rPr lang="en-IN" sz="2800" dirty="0" smtClean="0"/>
            </a:br>
            <a:r>
              <a:rPr lang="en-IN" sz="2800" dirty="0" smtClean="0"/>
              <a:t/>
            </a:r>
            <a:br>
              <a:rPr lang="en-IN" sz="2800" dirty="0" smtClean="0"/>
            </a:b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1166778" y="-142900"/>
            <a:ext cx="8823762" cy="923330"/>
          </a:xfrm>
          <a:prstGeom prst="rect">
            <a:avLst/>
          </a:prstGeom>
        </p:spPr>
        <p:txBody>
          <a:bodyPr wrap="none">
            <a:spAutoFit/>
          </a:bodyPr>
          <a:lstStyle/>
          <a:p>
            <a:r>
              <a:rPr lang="en-IN" sz="5400" b="1" dirty="0" smtClean="0"/>
              <a:t>ERRORS AND THEIR ANALYSIS </a:t>
            </a:r>
            <a:endParaRPr lang="en-IN" sz="5400" b="1" dirty="0"/>
          </a:p>
        </p:txBody>
      </p:sp>
      <p:sp>
        <p:nvSpPr>
          <p:cNvPr id="10" name="Rectangle 9"/>
          <p:cNvSpPr/>
          <p:nvPr/>
        </p:nvSpPr>
        <p:spPr>
          <a:xfrm>
            <a:off x="166646" y="681598"/>
            <a:ext cx="12025354" cy="5016758"/>
          </a:xfrm>
          <a:prstGeom prst="rect">
            <a:avLst/>
          </a:prstGeom>
        </p:spPr>
        <p:txBody>
          <a:bodyPr wrap="square">
            <a:spAutoFit/>
          </a:bodyPr>
          <a:lstStyle/>
          <a:p>
            <a:r>
              <a:rPr lang="en-IN" sz="4000" b="1" u="sng" dirty="0" smtClean="0"/>
              <a:t>Sources of Errors </a:t>
            </a:r>
          </a:p>
          <a:p>
            <a:pPr marL="514350" indent="-514350"/>
            <a:endParaRPr lang="en-IN" sz="2800" b="1" dirty="0" smtClean="0"/>
          </a:p>
          <a:p>
            <a:pPr marL="514350" indent="-514350"/>
            <a:r>
              <a:rPr lang="en-IN" sz="2800" b="1" dirty="0" smtClean="0"/>
              <a:t>(3) Computational errors. </a:t>
            </a:r>
            <a:r>
              <a:rPr lang="en-IN" sz="2800" dirty="0" smtClean="0"/>
              <a:t>Even when elementary operations such</a:t>
            </a:r>
            <a:br>
              <a:rPr lang="en-IN" sz="2800" dirty="0" smtClean="0"/>
            </a:br>
            <a:r>
              <a:rPr lang="en-IN" sz="2800" dirty="0" smtClean="0"/>
              <a:t>as multiplication and division are used, the number of digits</a:t>
            </a:r>
            <a:br>
              <a:rPr lang="en-IN" sz="2800" dirty="0" smtClean="0"/>
            </a:br>
            <a:r>
              <a:rPr lang="en-IN" sz="2800" dirty="0" smtClean="0"/>
              <a:t>increases greatly so that the results cannot be held fully in a register</a:t>
            </a:r>
            <a:br>
              <a:rPr lang="en-IN" sz="2800" dirty="0" smtClean="0"/>
            </a:br>
            <a:r>
              <a:rPr lang="en-IN" sz="2800" dirty="0" smtClean="0"/>
              <a:t>available in a given computer. In such cases, a certain number of</a:t>
            </a:r>
            <a:br>
              <a:rPr lang="en-IN" sz="2800" dirty="0" smtClean="0"/>
            </a:br>
            <a:r>
              <a:rPr lang="en-IN" sz="2800" dirty="0" smtClean="0"/>
              <a:t>digits must be discarded. Furthermore, the errors here accumulate one after another from operation to operation, changing during the</a:t>
            </a:r>
            <a:br>
              <a:rPr lang="en-IN" sz="2800" dirty="0" smtClean="0"/>
            </a:br>
            <a:r>
              <a:rPr lang="en-IN" sz="2800" dirty="0" smtClean="0"/>
              <a:t>process and producing new errors.</a:t>
            </a:r>
            <a:br>
              <a:rPr lang="en-IN" sz="2800" dirty="0" smtClean="0"/>
            </a:br>
            <a:r>
              <a:rPr lang="en-IN" sz="2800" dirty="0" smtClean="0"/>
              <a:t/>
            </a:r>
            <a:br>
              <a:rPr lang="en-IN" sz="2800" dirty="0" smtClean="0"/>
            </a:b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1935759" y="-142900"/>
            <a:ext cx="7517827" cy="923330"/>
          </a:xfrm>
          <a:prstGeom prst="rect">
            <a:avLst/>
          </a:prstGeom>
        </p:spPr>
        <p:txBody>
          <a:bodyPr wrap="none">
            <a:spAutoFit/>
          </a:bodyPr>
          <a:lstStyle/>
          <a:p>
            <a:r>
              <a:rPr lang="en-IN" sz="5400" b="1" dirty="0" smtClean="0"/>
              <a:t>ACCURACY OF NUMBERS </a:t>
            </a:r>
            <a:endParaRPr lang="en-IN" sz="5400" b="1" dirty="0"/>
          </a:p>
        </p:txBody>
      </p:sp>
      <p:sp>
        <p:nvSpPr>
          <p:cNvPr id="10" name="Rectangle 9"/>
          <p:cNvSpPr/>
          <p:nvPr/>
        </p:nvSpPr>
        <p:spPr>
          <a:xfrm>
            <a:off x="166646" y="681598"/>
            <a:ext cx="12025354" cy="5693866"/>
          </a:xfrm>
          <a:prstGeom prst="rect">
            <a:avLst/>
          </a:prstGeom>
        </p:spPr>
        <p:txBody>
          <a:bodyPr wrap="square">
            <a:spAutoFit/>
          </a:bodyPr>
          <a:lstStyle/>
          <a:p>
            <a:pPr marL="514350" indent="-514350"/>
            <a:endParaRPr lang="en-IN" sz="2800" b="1" dirty="0" smtClean="0"/>
          </a:p>
          <a:p>
            <a:pPr marL="514350" indent="-514350"/>
            <a:endParaRPr lang="en-IN" sz="2800" b="1" dirty="0" smtClean="0"/>
          </a:p>
          <a:p>
            <a:pPr marL="514350" indent="-514350">
              <a:buAutoNum type="arabicParenBoth"/>
            </a:pPr>
            <a:r>
              <a:rPr lang="en-IN" sz="2800" b="1" dirty="0" smtClean="0"/>
              <a:t>Approximate numbers. </a:t>
            </a:r>
            <a:r>
              <a:rPr lang="en-IN" sz="2800" dirty="0" smtClean="0"/>
              <a:t>There are two types of numbers: exact and</a:t>
            </a:r>
            <a:br>
              <a:rPr lang="en-IN" sz="2800" dirty="0" smtClean="0"/>
            </a:br>
            <a:r>
              <a:rPr lang="en-IN" sz="2800" dirty="0" smtClean="0"/>
              <a:t>approximate. Exact numbers are 2, 4, 9, 7 / 2 , 6.45, ...... etc. but there are  numbers such that</a:t>
            </a:r>
            <a:br>
              <a:rPr lang="en-IN" sz="2800" dirty="0" smtClean="0"/>
            </a:br>
            <a:r>
              <a:rPr lang="en-IN" sz="2800" dirty="0" smtClean="0"/>
              <a:t>4 /3  (= 1.333 ......), 2 (= 1.414213 ...) and π (= 3.141592......) which cannot</a:t>
            </a:r>
            <a:br>
              <a:rPr lang="en-IN" sz="2800" dirty="0" smtClean="0"/>
            </a:br>
            <a:r>
              <a:rPr lang="en-IN" sz="2800" dirty="0" smtClean="0"/>
              <a:t>be expressed by a finite number of digits. These may be approximated</a:t>
            </a:r>
            <a:br>
              <a:rPr lang="en-IN" sz="2800" dirty="0" smtClean="0"/>
            </a:br>
            <a:r>
              <a:rPr lang="en-IN" sz="2800" dirty="0" smtClean="0"/>
              <a:t>by numbers 1.3333, 1.4141, and 3.1416, respectively.</a:t>
            </a:r>
            <a:br>
              <a:rPr lang="en-IN" sz="2800" dirty="0" smtClean="0"/>
            </a:br>
            <a:r>
              <a:rPr lang="en-IN" sz="2800" dirty="0" smtClean="0"/>
              <a:t>Such numbers, which represent the given numbers to a certain degree</a:t>
            </a:r>
            <a:br>
              <a:rPr lang="en-IN" sz="2800" dirty="0" smtClean="0"/>
            </a:br>
            <a:r>
              <a:rPr lang="en-IN" sz="2800" dirty="0" smtClean="0"/>
              <a:t>of accuracy, are called approximate numbers. </a:t>
            </a:r>
            <a:br>
              <a:rPr lang="en-IN" sz="2800" dirty="0" smtClean="0"/>
            </a:br>
            <a:r>
              <a:rPr lang="en-IN" sz="2800" dirty="0" smtClean="0"/>
              <a:t/>
            </a:r>
            <a:br>
              <a:rPr lang="en-IN" sz="2800" dirty="0" smtClean="0"/>
            </a:br>
            <a:r>
              <a:rPr lang="en-IN" sz="2800" dirty="0" smtClean="0"/>
              <a:t/>
            </a:r>
            <a:br>
              <a:rPr lang="en-IN" sz="2800" dirty="0" smtClean="0"/>
            </a:b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1935759" y="-142900"/>
            <a:ext cx="7517827" cy="923330"/>
          </a:xfrm>
          <a:prstGeom prst="rect">
            <a:avLst/>
          </a:prstGeom>
        </p:spPr>
        <p:txBody>
          <a:bodyPr wrap="none">
            <a:spAutoFit/>
          </a:bodyPr>
          <a:lstStyle/>
          <a:p>
            <a:r>
              <a:rPr lang="en-IN" sz="5400" b="1" dirty="0" smtClean="0"/>
              <a:t>ACCURACY OF NUMBERS </a:t>
            </a:r>
            <a:endParaRPr lang="en-IN" sz="5400" b="1" dirty="0"/>
          </a:p>
        </p:txBody>
      </p:sp>
      <p:sp>
        <p:nvSpPr>
          <p:cNvPr id="10" name="Rectangle 9"/>
          <p:cNvSpPr/>
          <p:nvPr/>
        </p:nvSpPr>
        <p:spPr>
          <a:xfrm>
            <a:off x="166646" y="681598"/>
            <a:ext cx="12025354" cy="6124754"/>
          </a:xfrm>
          <a:prstGeom prst="rect">
            <a:avLst/>
          </a:prstGeom>
        </p:spPr>
        <p:txBody>
          <a:bodyPr wrap="square">
            <a:spAutoFit/>
          </a:bodyPr>
          <a:lstStyle/>
          <a:p>
            <a:pPr marL="514350" indent="-514350"/>
            <a:r>
              <a:rPr lang="en-IN" sz="2800" dirty="0" smtClean="0"/>
              <a:t>(2) </a:t>
            </a:r>
            <a:r>
              <a:rPr lang="en-IN" sz="2800" b="1" dirty="0" smtClean="0"/>
              <a:t>Significant digits. </a:t>
            </a:r>
            <a:r>
              <a:rPr lang="en-IN" sz="2800" dirty="0" smtClean="0"/>
              <a:t>The digits used to express a number are called</a:t>
            </a:r>
            <a:br>
              <a:rPr lang="en-IN" sz="2800" dirty="0" smtClean="0"/>
            </a:br>
            <a:r>
              <a:rPr lang="en-IN" sz="2800" dirty="0" smtClean="0"/>
              <a:t>significant digits. The digits 1, 2, 3, 4, 5, 6, 7, 8, 9 are significant digits. ‘0’ is also a significant digit except when it is used to fix the decimal point or to fill</a:t>
            </a:r>
            <a:br>
              <a:rPr lang="en-IN" sz="2800" dirty="0" smtClean="0"/>
            </a:br>
            <a:r>
              <a:rPr lang="en-IN" sz="2800" dirty="0" smtClean="0"/>
              <a:t>the places of unknown or discarded digits.</a:t>
            </a:r>
            <a:br>
              <a:rPr lang="en-IN" sz="2800" dirty="0" smtClean="0"/>
            </a:br>
            <a:r>
              <a:rPr lang="en-IN" sz="2800" dirty="0" smtClean="0"/>
              <a:t>For example, each of the numbers 7845, 3.589, and 0.4758 contains 4</a:t>
            </a:r>
            <a:br>
              <a:rPr lang="en-IN" sz="2800" dirty="0" smtClean="0"/>
            </a:br>
            <a:r>
              <a:rPr lang="en-IN" sz="2800" dirty="0" smtClean="0"/>
              <a:t>significant figures while the numbers 0.00386, 0.000587, 0.0000296</a:t>
            </a:r>
            <a:br>
              <a:rPr lang="en-IN" sz="2800" dirty="0" smtClean="0"/>
            </a:br>
            <a:r>
              <a:rPr lang="en-IN" sz="2800" dirty="0" smtClean="0"/>
              <a:t>contain only three significant figures (since zeros only help to fix the</a:t>
            </a:r>
            <a:br>
              <a:rPr lang="en-IN" sz="2800" dirty="0" smtClean="0"/>
            </a:br>
            <a:r>
              <a:rPr lang="en-IN" sz="2800" dirty="0" smtClean="0"/>
              <a:t>position of the decimal point).</a:t>
            </a:r>
            <a:br>
              <a:rPr lang="en-IN" sz="2800" dirty="0" smtClean="0"/>
            </a:br>
            <a:r>
              <a:rPr lang="en-IN" sz="2800" dirty="0" smtClean="0"/>
              <a:t>Similarly, in the number 0.0003090, the first four ‘0’ s’ are not</a:t>
            </a:r>
            <a:br>
              <a:rPr lang="en-IN" sz="2800" dirty="0" smtClean="0"/>
            </a:br>
            <a:r>
              <a:rPr lang="en-IN" sz="2800" dirty="0" smtClean="0"/>
              <a:t>significant digits since they serve only to fix the position of the decimal</a:t>
            </a:r>
            <a:br>
              <a:rPr lang="en-IN" sz="2800" dirty="0" smtClean="0"/>
            </a:br>
            <a:r>
              <a:rPr lang="en-IN" sz="2800" dirty="0" smtClean="0"/>
              <a:t>point and indicate the place values of the other digits. The other two</a:t>
            </a:r>
            <a:br>
              <a:rPr lang="en-IN" sz="2800" dirty="0" smtClean="0"/>
            </a:br>
            <a:r>
              <a:rPr lang="en-IN" sz="2800" dirty="0" smtClean="0"/>
              <a:t>‘0’ s’ are significant.</a:t>
            </a:r>
            <a:br>
              <a:rPr lang="en-IN" sz="2800" dirty="0" smtClean="0"/>
            </a:br>
            <a:r>
              <a:rPr lang="en-IN" sz="2800" dirty="0" smtClean="0"/>
              <a:t>To be more clear, the number 3.0686 contains five significant digits. </a:t>
            </a:r>
            <a:br>
              <a:rPr lang="en-IN" sz="2800" dirty="0" smtClean="0"/>
            </a:b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1935759" y="-142900"/>
            <a:ext cx="7517827" cy="923330"/>
          </a:xfrm>
          <a:prstGeom prst="rect">
            <a:avLst/>
          </a:prstGeom>
        </p:spPr>
        <p:txBody>
          <a:bodyPr wrap="none">
            <a:spAutoFit/>
          </a:bodyPr>
          <a:lstStyle/>
          <a:p>
            <a:r>
              <a:rPr lang="en-IN" sz="5400" b="1" dirty="0" smtClean="0"/>
              <a:t>ACCURACY OF NUMBERS </a:t>
            </a:r>
            <a:endParaRPr lang="en-IN" sz="5400" b="1" dirty="0"/>
          </a:p>
        </p:txBody>
      </p:sp>
      <p:sp>
        <p:nvSpPr>
          <p:cNvPr id="10" name="Rectangle 9"/>
          <p:cNvSpPr/>
          <p:nvPr/>
        </p:nvSpPr>
        <p:spPr>
          <a:xfrm>
            <a:off x="285752" y="1092720"/>
            <a:ext cx="12025354" cy="5693866"/>
          </a:xfrm>
          <a:prstGeom prst="rect">
            <a:avLst/>
          </a:prstGeom>
        </p:spPr>
        <p:txBody>
          <a:bodyPr wrap="square">
            <a:spAutoFit/>
          </a:bodyPr>
          <a:lstStyle/>
          <a:p>
            <a:pPr marL="514350" indent="-514350">
              <a:buAutoNum type="alphaUcPeriod"/>
            </a:pPr>
            <a:r>
              <a:rPr lang="en-IN" sz="2800" dirty="0" smtClean="0"/>
              <a:t>The significant figure in a number </a:t>
            </a:r>
            <a:r>
              <a:rPr lang="en-IN" sz="2800" b="1" dirty="0" smtClean="0"/>
              <a:t>in positional notation </a:t>
            </a:r>
            <a:r>
              <a:rPr lang="en-IN" sz="2800" dirty="0" smtClean="0"/>
              <a:t>consists</a:t>
            </a:r>
            <a:br>
              <a:rPr lang="en-IN" sz="2800" dirty="0" smtClean="0"/>
            </a:br>
            <a:r>
              <a:rPr lang="en-IN" sz="2800" dirty="0" smtClean="0"/>
              <a:t>of</a:t>
            </a:r>
            <a:br>
              <a:rPr lang="en-IN" sz="2800" dirty="0" smtClean="0"/>
            </a:br>
            <a:r>
              <a:rPr lang="en-IN" sz="2800" dirty="0" smtClean="0"/>
              <a:t>(i) All non-zero digits</a:t>
            </a:r>
            <a:br>
              <a:rPr lang="en-IN" sz="2800" dirty="0" smtClean="0"/>
            </a:br>
            <a:r>
              <a:rPr lang="en-IN" sz="2800" dirty="0" smtClean="0"/>
              <a:t>(ii) Zero digits which</a:t>
            </a:r>
            <a:br>
              <a:rPr lang="en-IN" sz="2800" dirty="0" smtClean="0"/>
            </a:br>
            <a:r>
              <a:rPr lang="en-IN" sz="2800" dirty="0" smtClean="0"/>
              <a:t>(a) lie between significant digits;</a:t>
            </a:r>
            <a:br>
              <a:rPr lang="en-IN" sz="2800" dirty="0" smtClean="0"/>
            </a:br>
            <a:r>
              <a:rPr lang="en-IN" sz="2800" dirty="0" smtClean="0"/>
              <a:t>(b) lie to the right of decimal point and at the same time to the</a:t>
            </a:r>
            <a:br>
              <a:rPr lang="en-IN" sz="2800" dirty="0" smtClean="0"/>
            </a:br>
            <a:r>
              <a:rPr lang="en-IN" sz="2800" dirty="0" smtClean="0"/>
              <a:t>right of a non-zero digit;</a:t>
            </a:r>
            <a:br>
              <a:rPr lang="en-IN" sz="2800" dirty="0" smtClean="0"/>
            </a:br>
            <a:r>
              <a:rPr lang="en-IN" sz="2800" dirty="0" smtClean="0"/>
              <a:t>(c) are specifically indicated to be significant.</a:t>
            </a:r>
            <a:br>
              <a:rPr lang="en-IN" sz="2800" dirty="0" smtClean="0"/>
            </a:br>
            <a:endParaRPr lang="en-IN" sz="2800" dirty="0" smtClean="0"/>
          </a:p>
          <a:p>
            <a:pPr marL="514350" indent="-514350"/>
            <a:r>
              <a:rPr lang="en-IN" sz="2800" b="1" dirty="0" smtClean="0"/>
              <a:t>B. </a:t>
            </a:r>
            <a:r>
              <a:rPr lang="en-IN" sz="2800" dirty="0" smtClean="0"/>
              <a:t>The significant figure in a number written </a:t>
            </a:r>
            <a:r>
              <a:rPr lang="en-IN" sz="2800" b="1" dirty="0" smtClean="0"/>
              <a:t>in scientific notation</a:t>
            </a:r>
            <a:br>
              <a:rPr lang="en-IN" sz="2800" b="1" dirty="0" smtClean="0"/>
            </a:br>
            <a:r>
              <a:rPr lang="en-IN" sz="2800" dirty="0" smtClean="0"/>
              <a:t>(e.g., M × 10k) consists of all the digits explicitly in M.</a:t>
            </a:r>
            <a:br>
              <a:rPr lang="en-IN" sz="2800" dirty="0" smtClean="0"/>
            </a:br>
            <a:r>
              <a:rPr lang="en-IN" sz="2800" dirty="0" smtClean="0"/>
              <a:t/>
            </a:r>
            <a:br>
              <a:rPr lang="en-IN" sz="2800" dirty="0" smtClean="0"/>
            </a:b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1935759" y="-142900"/>
            <a:ext cx="7517827" cy="923330"/>
          </a:xfrm>
          <a:prstGeom prst="rect">
            <a:avLst/>
          </a:prstGeom>
        </p:spPr>
        <p:txBody>
          <a:bodyPr wrap="none">
            <a:spAutoFit/>
          </a:bodyPr>
          <a:lstStyle/>
          <a:p>
            <a:r>
              <a:rPr lang="en-IN" sz="5400" b="1" dirty="0" smtClean="0"/>
              <a:t>ACCURACY OF NUMBERS </a:t>
            </a:r>
            <a:endParaRPr lang="en-IN" sz="5400" b="1" dirty="0"/>
          </a:p>
        </p:txBody>
      </p:sp>
      <p:sp>
        <p:nvSpPr>
          <p:cNvPr id="10" name="Rectangle 9"/>
          <p:cNvSpPr/>
          <p:nvPr/>
        </p:nvSpPr>
        <p:spPr>
          <a:xfrm>
            <a:off x="238084" y="785794"/>
            <a:ext cx="12025354" cy="954107"/>
          </a:xfrm>
          <a:prstGeom prst="rect">
            <a:avLst/>
          </a:prstGeom>
        </p:spPr>
        <p:txBody>
          <a:bodyPr wrap="square">
            <a:spAutoFit/>
          </a:bodyPr>
          <a:lstStyle/>
          <a:p>
            <a:pPr marL="514350" indent="-514350">
              <a:buAutoNum type="alphaUcPeriod"/>
            </a:pPr>
            <a:r>
              <a:rPr lang="en-IN" sz="2800" dirty="0" smtClean="0"/>
              <a:t>A list is provided to help students understand how to calculate</a:t>
            </a:r>
            <a:br>
              <a:rPr lang="en-IN" sz="2800" dirty="0" smtClean="0"/>
            </a:br>
            <a:r>
              <a:rPr lang="en-IN" sz="2800" dirty="0" smtClean="0"/>
              <a:t>significant digits in a given number: </a:t>
            </a:r>
            <a:endParaRPr lang="en-IN" sz="2800" dirty="0"/>
          </a:p>
        </p:txBody>
      </p:sp>
      <p:pic>
        <p:nvPicPr>
          <p:cNvPr id="1026" name="Picture 2"/>
          <p:cNvPicPr>
            <a:picLocks noChangeAspect="1" noChangeArrowheads="1"/>
          </p:cNvPicPr>
          <p:nvPr/>
        </p:nvPicPr>
        <p:blipFill>
          <a:blip r:embed="rId3">
            <a:clrChange>
              <a:clrFrom>
                <a:srgbClr val="FFFFFF"/>
              </a:clrFrom>
              <a:clrTo>
                <a:srgbClr val="FFFFFF">
                  <a:alpha val="0"/>
                </a:srgbClr>
              </a:clrTo>
            </a:clrChange>
            <a:lum bright="-25000" contrast="12000"/>
          </a:blip>
          <a:srcRect/>
          <a:stretch>
            <a:fillRect/>
          </a:stretch>
        </p:blipFill>
        <p:spPr bwMode="auto">
          <a:xfrm>
            <a:off x="1671638" y="1714488"/>
            <a:ext cx="7924823" cy="4611502"/>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1935759" y="-142900"/>
            <a:ext cx="7517827" cy="923330"/>
          </a:xfrm>
          <a:prstGeom prst="rect">
            <a:avLst/>
          </a:prstGeom>
        </p:spPr>
        <p:txBody>
          <a:bodyPr wrap="none">
            <a:spAutoFit/>
          </a:bodyPr>
          <a:lstStyle/>
          <a:p>
            <a:r>
              <a:rPr lang="en-IN" sz="5400" b="1" dirty="0" smtClean="0"/>
              <a:t>ACCURACY OF NUMBERS </a:t>
            </a:r>
            <a:endParaRPr lang="en-IN" sz="5400" b="1" dirty="0"/>
          </a:p>
        </p:txBody>
      </p:sp>
      <p:sp>
        <p:nvSpPr>
          <p:cNvPr id="10" name="Rectangle 9"/>
          <p:cNvSpPr/>
          <p:nvPr/>
        </p:nvSpPr>
        <p:spPr>
          <a:xfrm>
            <a:off x="-47668" y="1000108"/>
            <a:ext cx="12192000" cy="5693866"/>
          </a:xfrm>
          <a:prstGeom prst="rect">
            <a:avLst/>
          </a:prstGeom>
        </p:spPr>
        <p:txBody>
          <a:bodyPr wrap="square">
            <a:spAutoFit/>
          </a:bodyPr>
          <a:lstStyle/>
          <a:p>
            <a:pPr marL="514350" indent="-514350"/>
            <a:r>
              <a:rPr lang="en-IN" sz="2800" dirty="0" smtClean="0"/>
              <a:t>(3) </a:t>
            </a:r>
            <a:r>
              <a:rPr lang="en-IN" sz="2800" b="1" dirty="0" smtClean="0"/>
              <a:t>Rounding-off. </a:t>
            </a:r>
            <a:r>
              <a:rPr lang="en-IN" sz="2800" dirty="0" smtClean="0"/>
              <a:t>There are numbers with many digits, e.g., 22 / 7 =3.142857143. In practice, it is desirable to limit such numbers to a manageable number of digits, such as 3.14 or 3.143. This process of dropping unwanted digits is called rounding-off. Numbers are rounded-off according to the following rule:</a:t>
            </a:r>
            <a:br>
              <a:rPr lang="en-IN" sz="2800" dirty="0" smtClean="0"/>
            </a:br>
            <a:r>
              <a:rPr lang="en-IN" sz="2800" dirty="0" smtClean="0"/>
              <a:t>To round-off a number to n significant digits, discard all digits to the</a:t>
            </a:r>
            <a:br>
              <a:rPr lang="en-IN" sz="2800" dirty="0" smtClean="0"/>
            </a:br>
            <a:r>
              <a:rPr lang="en-IN" sz="2800" dirty="0" smtClean="0"/>
              <a:t>right of the nth digit and if this discarded number is</a:t>
            </a:r>
            <a:br>
              <a:rPr lang="en-IN" sz="2800" dirty="0" smtClean="0"/>
            </a:br>
            <a:r>
              <a:rPr lang="en-IN" sz="2800" dirty="0" smtClean="0"/>
              <a:t>(i) less than 5 in (n + 1)th place, leave the nth digit unaltered. e.g.,7.893 to 7.89.</a:t>
            </a:r>
            <a:br>
              <a:rPr lang="en-IN" sz="2800" dirty="0" smtClean="0"/>
            </a:br>
            <a:r>
              <a:rPr lang="en-IN" sz="2800" dirty="0" smtClean="0"/>
              <a:t>(ii) greater than 5 in (n + 1)th place, increase the nth digit by unity, e.g.,</a:t>
            </a:r>
            <a:br>
              <a:rPr lang="en-IN" sz="2800" dirty="0" smtClean="0"/>
            </a:br>
            <a:r>
              <a:rPr lang="en-IN" sz="2800" dirty="0" smtClean="0"/>
              <a:t>6.3456 to 6.346.</a:t>
            </a:r>
            <a:br>
              <a:rPr lang="en-IN" sz="2800" dirty="0" smtClean="0"/>
            </a:br>
            <a:r>
              <a:rPr lang="en-IN" sz="2800" dirty="0" smtClean="0"/>
              <a:t>(iii) exactly 5 in (n + 1)th place, increase the nth digit by unity if it is odd,</a:t>
            </a:r>
            <a:br>
              <a:rPr lang="en-IN" sz="2800" dirty="0" smtClean="0"/>
            </a:br>
            <a:r>
              <a:rPr lang="en-IN" sz="2800" dirty="0" smtClean="0"/>
              <a:t>otherwise leave it unchanged.</a:t>
            </a:r>
            <a:br>
              <a:rPr lang="en-IN" sz="2800" dirty="0" smtClean="0"/>
            </a:br>
            <a:r>
              <a:rPr lang="en-IN" sz="2800" dirty="0" smtClean="0"/>
              <a:t>e.g.,         12.675 ~ 12.68,           12.685 ~ 12.68 </a:t>
            </a:r>
            <a:br>
              <a:rPr lang="en-IN" sz="2800" dirty="0" smtClean="0"/>
            </a:b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996</TotalTime>
  <Words>753</Words>
  <Application>Microsoft Office PowerPoint</Application>
  <PresentationFormat>Custom</PresentationFormat>
  <Paragraphs>123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   Numerical and Statistical Methods (BTEE-3604)   </vt:lpstr>
      <vt:lpstr>Topic Discussed</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hp</cp:lastModifiedBy>
  <cp:revision>127</cp:revision>
  <dcterms:created xsi:type="dcterms:W3CDTF">2020-11-12T04:35:12Z</dcterms:created>
  <dcterms:modified xsi:type="dcterms:W3CDTF">2023-07-26T17:55:17Z</dcterms:modified>
</cp:coreProperties>
</file>