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3C06-65C3-49F9-9557-78C642363BB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B1A0-A29D-48DE-BBBA-165704990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EXPERT SYSTEM</a:t>
            </a:r>
            <a:b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BTCS-3613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2862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In production rules agent checks for the condition and if the condition exists then production rule fires and corresponding action is carried out. 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/>
              <a:t>The working memory contains the description of the current state of problems-solving and rule can write knowledge to the working </a:t>
            </a:r>
            <a:r>
              <a:rPr lang="en-US" dirty="0" smtClean="0"/>
              <a:t>memory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The condition part of the rule determines which rule may be applied to a problem. And the action part carries out the associated problem-solving steps.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Example</a:t>
            </a:r>
            <a:r>
              <a:rPr lang="en-US" b="1" dirty="0"/>
              <a:t>:</a:t>
            </a:r>
          </a:p>
          <a:p>
            <a:r>
              <a:rPr lang="en-US" dirty="0"/>
              <a:t>IF (at bus stop AND bus arrives) THEN action (get into the bus)</a:t>
            </a:r>
          </a:p>
          <a:p>
            <a:r>
              <a:rPr lang="en-US" dirty="0"/>
              <a:t>IF (on the bus AND paid AND empty seat) THEN action (sit down).</a:t>
            </a:r>
          </a:p>
          <a:p>
            <a:r>
              <a:rPr lang="en-US" dirty="0"/>
              <a:t>IF (on bus AND unpaid) THEN action (pay charges).</a:t>
            </a:r>
          </a:p>
          <a:p>
            <a:r>
              <a:rPr lang="en-US" dirty="0"/>
              <a:t>IF (bus arrives at destination) THEN action (get down from the bus).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Topic:-Techniques </a:t>
            </a:r>
            <a:r>
              <a:rPr lang="en-US" dirty="0"/>
              <a:t>of knowledge </a:t>
            </a:r>
            <a:r>
              <a:rPr lang="en-US" dirty="0" smtClean="0"/>
              <a:t>representation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I – Artificial Intelligence Tutorial - Tutorial Learning C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14400"/>
            <a:ext cx="6705600" cy="4800600"/>
          </a:xfrm>
          <a:prstGeom prst="rect">
            <a:avLst/>
          </a:prstGeom>
          <a:noFill/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Logical representation means drawing a conclusion based on various conditions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This representation lays down some important communication rules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It acts as a communication rule and it can be used when representing facts to a machine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17004" y="2209800"/>
          <a:ext cx="2912596" cy="2377779"/>
        </p:xfrm>
        <a:graphic>
          <a:graphicData uri="http://schemas.openxmlformats.org/drawingml/2006/table">
            <a:tbl>
              <a:tblPr/>
              <a:tblGrid>
                <a:gridCol w="1257500"/>
                <a:gridCol w="1257500"/>
                <a:gridCol w="198798"/>
                <a:gridCol w="198798"/>
              </a:tblGrid>
              <a:tr h="396470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Logical Representation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47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1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0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699" marR="86699" marT="43349" marB="43349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699" marR="86699" marT="43349" marB="43349"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429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YES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NOT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6699" marR="86699" marT="43349" marB="43349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6699" marR="86699" marT="43349" marB="43349"/>
                </a:tc>
              </a:tr>
              <a:tr h="39647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OR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NOR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699" marR="86699" marT="43349" marB="43349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6699" marR="86699" marT="43349" marB="43349"/>
                </a:tc>
              </a:tr>
              <a:tr h="39647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/>
                        <a:t>XOR</a:t>
                      </a:r>
                      <a:endParaRPr lang="en-US" sz="170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XNOR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699" marR="86699" marT="43349" marB="43349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699" marR="86699" marT="43349" marB="43349"/>
                </a:tc>
              </a:tr>
              <a:tr h="396470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/>
                        <a:t>AND</a:t>
                      </a:r>
                      <a:endParaRPr lang="en-US" sz="170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700" b="1" dirty="0"/>
                        <a:t>NAND</a:t>
                      </a:r>
                      <a:endParaRPr lang="en-US" sz="1700" dirty="0"/>
                    </a:p>
                  </a:txBody>
                  <a:tcPr marL="63218" marR="63218" marT="63218" marB="63218" anchor="ctr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699" marR="86699" marT="43349" marB="43349">
                    <a:lnL w="9525" cap="flat" cmpd="sng" algn="ctr">
                      <a:solidFill>
                        <a:srgbClr val="DE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6699" marR="86699" marT="43349" marB="43349"/>
                </a:tc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Semantic Network </a:t>
            </a:r>
            <a:r>
              <a:rPr lang="en-US" sz="3600" dirty="0" smtClean="0"/>
              <a:t>Representation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In Semantic networks, we can represent our knowledge in the form of graphical networks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This network consists of nodes representing objects and arcs which describe the relationship between those objects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This representation consist of mainly two types of relations: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IS-A relation (Inheritance)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Kind-of-relation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38100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STATEMENT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/>
              <a:t>Jerry </a:t>
            </a:r>
            <a:r>
              <a:rPr lang="en-US" sz="1800" dirty="0"/>
              <a:t>is a cat.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Jerry is a mammal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Jerry is owned by </a:t>
            </a:r>
            <a:r>
              <a:rPr lang="en-US" sz="1800" dirty="0" err="1"/>
              <a:t>Priya</a:t>
            </a:r>
            <a:r>
              <a:rPr lang="en-US" sz="1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Jerry is brown colored.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All Mammals are </a:t>
            </a:r>
            <a:r>
              <a:rPr lang="en-US" sz="1800" dirty="0" smtClean="0"/>
              <a:t>animal</a:t>
            </a:r>
            <a:endParaRPr lang="en-US" dirty="0"/>
          </a:p>
          <a:p>
            <a:endParaRPr lang="en-US" dirty="0"/>
          </a:p>
        </p:txBody>
      </p:sp>
      <p:pic>
        <p:nvPicPr>
          <p:cNvPr id="19458" name="Picture 2" descr="Techniques of knowledge representation - AI &amp; 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066800"/>
            <a:ext cx="5343525" cy="220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810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Drawbacks in Semantic representation: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Semantic networks take more computational time at runtime as we need to traverse the complete network tree to answer some questions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These networks are not intelligent and depend on the creator of the system.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Advantages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Semantic networks are a natural representation of knowledge.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Semantic networks convey meaning in a transparent manner.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These networks are simple and easily understandable.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Frame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4196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400" dirty="0"/>
              <a:t>A frame is a record like structure which consists of a collection of attributes and its values to describe an entity in the world. </a:t>
            </a:r>
            <a:endParaRPr lang="en-US" sz="1400" dirty="0" smtClean="0"/>
          </a:p>
          <a:p>
            <a:pPr>
              <a:lnSpc>
                <a:spcPct val="160000"/>
              </a:lnSpc>
            </a:pPr>
            <a:r>
              <a:rPr lang="en-US" sz="1400" dirty="0"/>
              <a:t>Frames are the AI data structure which divides knowledge into substructures by representing stereotypes situations</a:t>
            </a:r>
            <a:r>
              <a:rPr lang="en-US" sz="1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sz="1400" dirty="0"/>
              <a:t>It consists of a collection of slots and slot values. These slots may be of any type and sizes</a:t>
            </a:r>
            <a:r>
              <a:rPr lang="en-US" sz="1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sz="1400" dirty="0"/>
              <a:t>Slots have names and values which are called facets.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53000" y="1752600"/>
          <a:ext cx="3581400" cy="318318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</a:tblGrid>
              <a:tr h="43499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</a:rPr>
                        <a:t>Slots</a:t>
                      </a:r>
                    </a:p>
                  </a:txBody>
                  <a:tcPr marL="98862" marR="98862" marT="98862" marB="98862">
                    <a:lnL w="9525" cap="flat" cmpd="sng" algn="ctr">
                      <a:solidFill>
                        <a:srgbClr val="504E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4E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E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</a:rPr>
                        <a:t>Filters</a:t>
                      </a:r>
                    </a:p>
                  </a:txBody>
                  <a:tcPr marL="98862" marR="98862" marT="98862" marB="98862">
                    <a:lnL w="9525" cap="flat" cmpd="sng" algn="ctr">
                      <a:solidFill>
                        <a:srgbClr val="504E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4E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4E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>
                          <a:solidFill>
                            <a:srgbClr val="333333"/>
                          </a:solidFill>
                          <a:latin typeface="inter-bold"/>
                        </a:rPr>
                        <a:t>Title</a:t>
                      </a:r>
                      <a:endParaRPr lang="en-US" sz="16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rgbClr val="333333"/>
                          </a:solidFill>
                          <a:latin typeface="inter-regular"/>
                        </a:rPr>
                        <a:t>Artificial Intelligence</a:t>
                      </a: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>
                          <a:solidFill>
                            <a:srgbClr val="333333"/>
                          </a:solidFill>
                          <a:latin typeface="inter-bold"/>
                        </a:rPr>
                        <a:t>Genre</a:t>
                      </a:r>
                      <a:endParaRPr lang="en-US" sz="16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rgbClr val="333333"/>
                          </a:solidFill>
                          <a:latin typeface="inter-regular"/>
                        </a:rPr>
                        <a:t>Computer Science</a:t>
                      </a: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>
                          <a:solidFill>
                            <a:srgbClr val="333333"/>
                          </a:solidFill>
                          <a:latin typeface="inter-bold"/>
                        </a:rPr>
                        <a:t>Author</a:t>
                      </a:r>
                      <a:endParaRPr lang="en-US" sz="16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rgbClr val="333333"/>
                          </a:solidFill>
                          <a:latin typeface="inter-regular"/>
                        </a:rPr>
                        <a:t>Peter Norvig</a:t>
                      </a: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>
                          <a:solidFill>
                            <a:srgbClr val="333333"/>
                          </a:solidFill>
                          <a:latin typeface="inter-bold"/>
                        </a:rPr>
                        <a:t>Edition</a:t>
                      </a:r>
                      <a:endParaRPr lang="en-US" sz="16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rgbClr val="333333"/>
                          </a:solidFill>
                          <a:latin typeface="inter-regular"/>
                        </a:rPr>
                        <a:t>Third Edition</a:t>
                      </a: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>
                          <a:solidFill>
                            <a:srgbClr val="333333"/>
                          </a:solidFill>
                          <a:latin typeface="inter-bold"/>
                        </a:rPr>
                        <a:t>Year</a:t>
                      </a:r>
                      <a:endParaRPr lang="en-US" sz="16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>
                          <a:solidFill>
                            <a:srgbClr val="333333"/>
                          </a:solidFill>
                          <a:latin typeface="inter-regular"/>
                        </a:rPr>
                        <a:t>1996</a:t>
                      </a: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086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>
                          <a:solidFill>
                            <a:srgbClr val="333333"/>
                          </a:solidFill>
                          <a:latin typeface="inter-bold"/>
                        </a:rPr>
                        <a:t>Page</a:t>
                      </a:r>
                      <a:endParaRPr lang="en-US" sz="1600">
                        <a:solidFill>
                          <a:srgbClr val="333333"/>
                        </a:solidFill>
                        <a:latin typeface="inter-regular"/>
                      </a:endParaRP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dirty="0">
                          <a:solidFill>
                            <a:srgbClr val="333333"/>
                          </a:solidFill>
                          <a:latin typeface="inter-regular"/>
                        </a:rPr>
                        <a:t>1152</a:t>
                      </a:r>
                    </a:p>
                  </a:txBody>
                  <a:tcPr marL="65908" marR="65908" marT="65908" marB="65908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3657600" cy="54403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Advantages</a:t>
            </a:r>
          </a:p>
          <a:p>
            <a:pPr>
              <a:buNone/>
            </a:pPr>
            <a:endParaRPr lang="en-US" b="1" dirty="0"/>
          </a:p>
          <a:p>
            <a:pPr>
              <a:lnSpc>
                <a:spcPct val="170000"/>
              </a:lnSpc>
            </a:pPr>
            <a:r>
              <a:rPr lang="en-US" dirty="0"/>
              <a:t>The frame knowledge representation makes the programming easier by grouping the related data.</a:t>
            </a:r>
          </a:p>
          <a:p>
            <a:pPr>
              <a:lnSpc>
                <a:spcPct val="170000"/>
              </a:lnSpc>
            </a:pPr>
            <a:r>
              <a:rPr lang="en-US" dirty="0"/>
              <a:t>The frame representation is comparably flexible and used by many applications in AI.</a:t>
            </a:r>
          </a:p>
          <a:p>
            <a:pPr>
              <a:lnSpc>
                <a:spcPct val="170000"/>
              </a:lnSpc>
            </a:pPr>
            <a:r>
              <a:rPr lang="en-US" dirty="0"/>
              <a:t>It is very easy to add slots for new attribute and relations.</a:t>
            </a:r>
          </a:p>
          <a:p>
            <a:pPr>
              <a:lnSpc>
                <a:spcPct val="170000"/>
              </a:lnSpc>
            </a:pPr>
            <a:r>
              <a:rPr lang="en-US" dirty="0"/>
              <a:t>It is easy to include default data and to search for missing values.</a:t>
            </a:r>
          </a:p>
          <a:p>
            <a:pPr>
              <a:lnSpc>
                <a:spcPct val="170000"/>
              </a:lnSpc>
            </a:pPr>
            <a:r>
              <a:rPr lang="en-US" dirty="0"/>
              <a:t>Frame representation is easy to understand and visualize.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914400"/>
            <a:ext cx="38100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Disadvantages of frame representation: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In frame system inference mechanism is not be easily processed.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Inference mechanism cannot be smoothly proceeded by frame representation.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Frame representation has a much generalized approach.</a:t>
            </a:r>
          </a:p>
          <a:p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Production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Production rules system consist of (</a:t>
            </a:r>
            <a:r>
              <a:rPr lang="en-US" b="1" dirty="0"/>
              <a:t>condition, action</a:t>
            </a:r>
            <a:r>
              <a:rPr lang="en-US" dirty="0"/>
              <a:t>) pairs which mean, "If condition then action</a:t>
            </a:r>
            <a:r>
              <a:rPr lang="en-US" dirty="0" smtClean="0"/>
              <a:t>".</a:t>
            </a:r>
          </a:p>
          <a:p>
            <a:pPr algn="just">
              <a:buNone/>
            </a:pPr>
            <a:r>
              <a:rPr lang="en-US" dirty="0"/>
              <a:t>It has mainly three parts:</a:t>
            </a:r>
          </a:p>
          <a:p>
            <a:pPr algn="just"/>
            <a:r>
              <a:rPr lang="en-US" dirty="0"/>
              <a:t>The set of production rules</a:t>
            </a:r>
          </a:p>
          <a:p>
            <a:pPr algn="just"/>
            <a:r>
              <a:rPr lang="en-US" dirty="0"/>
              <a:t>Working Memory</a:t>
            </a:r>
          </a:p>
          <a:p>
            <a:pPr algn="just"/>
            <a:r>
              <a:rPr lang="en-US" dirty="0"/>
              <a:t>The recognize-act-cycle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525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EXPERT SYSTEM BTCS-3613    </vt:lpstr>
      <vt:lpstr>Topic:-Techniques of knowledge representation</vt:lpstr>
      <vt:lpstr>Slide 3</vt:lpstr>
      <vt:lpstr>Logical Representation</vt:lpstr>
      <vt:lpstr>Semantic Network Representation</vt:lpstr>
      <vt:lpstr>Slide 6</vt:lpstr>
      <vt:lpstr>Frame Representation</vt:lpstr>
      <vt:lpstr>Slide 8</vt:lpstr>
      <vt:lpstr>Production Rules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knowledge representation</dc:title>
  <dc:creator>Intel</dc:creator>
  <cp:lastModifiedBy>Intel</cp:lastModifiedBy>
  <cp:revision>9</cp:revision>
  <dcterms:created xsi:type="dcterms:W3CDTF">2023-02-16T05:01:03Z</dcterms:created>
  <dcterms:modified xsi:type="dcterms:W3CDTF">2023-06-20T09:54:32Z</dcterms:modified>
</cp:coreProperties>
</file>