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2" r:id="rId3"/>
    <p:sldId id="385" r:id="rId4"/>
    <p:sldId id="427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34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33" autoAdjust="0"/>
    <p:restoredTop sz="94729"/>
  </p:normalViewPr>
  <p:slideViewPr>
    <p:cSldViewPr>
      <p:cViewPr>
        <p:scale>
          <a:sx n="40" d="100"/>
          <a:sy n="40" d="100"/>
        </p:scale>
        <p:origin x="-78" y="-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061D4F-C8F1-49EA-BEED-F9DE950B9BF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1391F3-B20A-4888-B90D-C5228CE6982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1B71C9-C7FE-4AA8-93F7-C72FFED9208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853313-424B-4A8A-9A93-4C91FEC71A8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D898ED-E6E1-43C4-ABC4-F2266F8E5CC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Closely approximates many situations</a:t>
            </a:r>
          </a:p>
          <a:p>
            <a:pPr lvl="1" eaLnBrk="1" hangingPunct="1"/>
            <a:r>
              <a:rPr lang="en-US" dirty="0" smtClean="0"/>
              <a:t>Perfectly symmetrical around its mean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8AF216-A1FC-4079-9FBA-C74E805924A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Closely approximates many situations</a:t>
            </a:r>
          </a:p>
          <a:p>
            <a:pPr lvl="1" eaLnBrk="1" hangingPunct="1"/>
            <a:r>
              <a:rPr lang="en-US" dirty="0" smtClean="0"/>
              <a:t>Perfectly symmetrical around its mean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4DB287-804C-41E8-B17C-10F3A9FF3573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Closely approximates many situations</a:t>
            </a:r>
          </a:p>
          <a:p>
            <a:pPr lvl="1" eaLnBrk="1" hangingPunct="1"/>
            <a:r>
              <a:rPr lang="en-US" dirty="0" smtClean="0"/>
              <a:t>Perfectly symmetrical around its mean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4DB287-804C-41E8-B17C-10F3A9FF357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42485" y="96838"/>
            <a:ext cx="10238316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Fin500J  Topic 10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2010   Olin Business School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3CD0D-AC98-4675-98CD-7665C315F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40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Fin500J  Topic 10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2010   Olin Business School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A2B4-84D3-4CDA-A3AD-1CB12BFA2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2286000"/>
          </a:xfrm>
        </p:spPr>
        <p:txBody>
          <a:bodyPr>
            <a:noAutofit/>
          </a:bodyPr>
          <a:lstStyle/>
          <a:p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Numerical and Statistical Methods</a:t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(BTEE-3604)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6th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310" y="-142900"/>
            <a:ext cx="90424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Poisson </a:t>
            </a:r>
            <a:r>
              <a:rPr lang="en-US" b="1" dirty="0" smtClean="0">
                <a:latin typeface="Times New Roman" pitchFamily="18" charset="0"/>
              </a:rPr>
              <a:t>Distribution</a:t>
            </a:r>
          </a:p>
        </p:txBody>
      </p:sp>
      <p:sp>
        <p:nvSpPr>
          <p:cNvPr id="6149" name="Text Placeholder 6"/>
          <p:cNvSpPr>
            <a:spLocks noGrp="1"/>
          </p:cNvSpPr>
          <p:nvPr>
            <p:ph type="body" sz="half" idx="1"/>
          </p:nvPr>
        </p:nvSpPr>
        <p:spPr>
          <a:xfrm>
            <a:off x="380960" y="928670"/>
            <a:ext cx="5286412" cy="500066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600" dirty="0" smtClean="0">
                <a:latin typeface="Times New Roman" pitchFamily="18" charset="0"/>
              </a:rPr>
              <a:t>Probability distribution is </a:t>
            </a:r>
            <a:endParaRPr lang="en-US" sz="3600" dirty="0" smtClean="0">
              <a:latin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037013" y="1627188"/>
          <a:ext cx="3760787" cy="1119187"/>
        </p:xfrm>
        <a:graphic>
          <a:graphicData uri="http://schemas.openxmlformats.org/presentationml/2006/ole">
            <p:oleObj spid="_x0000_s5122" name="Equation" r:id="rId4" imgW="914400" imgH="431640" progId="Equation.3">
              <p:embed/>
            </p:oleObj>
          </a:graphicData>
        </a:graphic>
      </p:graphicFrame>
      <p:sp>
        <p:nvSpPr>
          <p:cNvPr id="8" name="Text Placeholder 5"/>
          <p:cNvSpPr txBox="1">
            <a:spLocks/>
          </p:cNvSpPr>
          <p:nvPr/>
        </p:nvSpPr>
        <p:spPr>
          <a:xfrm>
            <a:off x="523836" y="2786058"/>
            <a:ext cx="8858312" cy="12858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(i)  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= mean number of 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occurrences</a:t>
            </a:r>
            <a:endParaRPr lang="en-US" sz="32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(ii)  Mean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µ = </a:t>
            </a:r>
            <a:r>
              <a:rPr lang="en-US" sz="3200" b="1" dirty="0">
                <a:latin typeface="Times New Roman" pitchFamily="18" charset="0"/>
                <a:sym typeface="Euclid Symbol" pitchFamily="18" charset="2"/>
              </a:rPr>
              <a:t>, 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variance:</a:t>
            </a:r>
            <a:r>
              <a:rPr lang="en-US" sz="3200" b="1" dirty="0">
                <a:latin typeface="Times New Roman" pitchFamily="18" charset="0"/>
                <a:sym typeface="Euclid 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</a:t>
            </a:r>
            <a:r>
              <a:rPr lang="en-US" sz="3200" baseline="30000" dirty="0">
                <a:latin typeface="Times New Roman" pitchFamily="18" charset="0"/>
                <a:sym typeface="Euclid 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 = 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</a:t>
            </a:r>
            <a:endParaRPr lang="en-US" sz="40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80" charset="2"/>
              <a:buChar char=""/>
            </a:pPr>
            <a:endParaRPr lang="en-US" sz="40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sz="4000" dirty="0">
              <a:latin typeface="Times New Roman" pitchFamily="18" charset="0"/>
              <a:sym typeface="Euclid Symbol" pitchFamily="18" charset="2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80" charset="2"/>
              <a:buChar char=""/>
            </a:pP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907976" y="4000504"/>
          <a:ext cx="8331428" cy="2143140"/>
        </p:xfrm>
        <a:graphic>
          <a:graphicData uri="http://schemas.openxmlformats.org/presentationml/2006/ole">
            <p:oleObj spid="_x0000_s5123" name="Equation" r:id="rId5" imgW="2603160" imgH="91440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87327"/>
            <a:ext cx="90424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Poisson Distribution</a:t>
            </a:r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1" y="1352544"/>
            <a:ext cx="12192000" cy="16478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04988" indent="-1804988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b="1" dirty="0" smtClean="0">
                <a:latin typeface="Times New Roman" pitchFamily="18" charset="0"/>
                <a:sym typeface="Euclid Symbol" pitchFamily="18" charset="2"/>
              </a:rPr>
              <a:t>Example: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sym typeface="Euclid Symbol" pitchFamily="18" charset="2"/>
              </a:rPr>
              <a:t>Say in a given stream there are an average of 3 striped trout per 100 yards.  What is the probability of seeing 5 striped trout in the next 100 yards, assuming a Poisson distribution? 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043647" y="3816425"/>
          <a:ext cx="8624385" cy="1327087"/>
        </p:xfrm>
        <a:graphic>
          <a:graphicData uri="http://schemas.openxmlformats.org/presentationml/2006/ole">
            <p:oleObj spid="_x0000_s6146" name="Equation" r:id="rId4" imgW="2044440" imgH="4190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5257" y="3214686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Solution</a:t>
            </a:r>
            <a:endParaRPr lang="en-IN" sz="3600" dirty="0">
              <a:latin typeface="Times New Roman" pitchFamily="18" charset="0"/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6200"/>
            <a:ext cx="94488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Continuous Probability Distributions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12192000" cy="25908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</a:rPr>
              <a:t>continuous distribution can be characterized by its probability density function</a:t>
            </a:r>
            <a:r>
              <a:rPr lang="en-US" i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 2" pitchFamily="80" charset="2"/>
              <a:buNone/>
            </a:pP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For </a:t>
            </a:r>
            <a:r>
              <a:rPr lang="en-US" i="1" dirty="0" smtClean="0">
                <a:latin typeface="Times New Roman" pitchFamily="18" charset="0"/>
              </a:rPr>
              <a:t>example: for an interval (a, b],  </a:t>
            </a:r>
          </a:p>
          <a:p>
            <a:pPr eaLnBrk="1" hangingPunct="1">
              <a:buFont typeface="Wingdings 2" pitchFamily="80" charset="2"/>
              <a:buNone/>
            </a:pPr>
            <a:r>
              <a:rPr lang="en-US" sz="4400" i="1" dirty="0" smtClean="0">
                <a:latin typeface="Times New Roman" pitchFamily="18" charset="0"/>
              </a:rPr>
              <a:t>     </a:t>
            </a:r>
          </a:p>
          <a:p>
            <a:pPr lvl="1" eaLnBrk="1" hangingPunct="1"/>
            <a:endParaRPr lang="en-US" sz="4000" dirty="0" smtClean="0">
              <a:latin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709874" y="2643182"/>
          <a:ext cx="6743712" cy="1123952"/>
        </p:xfrm>
        <a:graphic>
          <a:graphicData uri="http://schemas.openxmlformats.org/presentationml/2006/ole">
            <p:oleObj spid="_x0000_s7170" name="Equation" r:id="rId3" imgW="1549080" imgH="482400" progId="Equation.3">
              <p:embed/>
            </p:oleObj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3857628"/>
            <a:ext cx="121920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120000"/>
            </a:pPr>
            <a:r>
              <a:rPr lang="en-US" sz="3200" dirty="0">
                <a:latin typeface="Times New Roman" pitchFamily="18" charset="0"/>
              </a:rPr>
              <a:t>The function f (x) is called the probability density function of  X. Every p.d.f.  </a:t>
            </a:r>
            <a:r>
              <a:rPr lang="en-US" sz="2800" dirty="0">
                <a:latin typeface="Times New Roman" pitchFamily="18" charset="0"/>
              </a:rPr>
              <a:t>f (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) </a:t>
            </a:r>
            <a:r>
              <a:rPr lang="en-US" sz="3200" dirty="0">
                <a:latin typeface="Times New Roman" pitchFamily="18" charset="0"/>
              </a:rPr>
              <a:t>must satisfy     </a:t>
            </a:r>
          </a:p>
          <a:p>
            <a:pPr marL="639763" lvl="1" indent="-246063">
              <a:spcBef>
                <a:spcPct val="20000"/>
              </a:spcBef>
              <a:buClr>
                <a:schemeClr val="accent1"/>
              </a:buClr>
              <a:buSzPct val="110000"/>
              <a:buFont typeface="Wingdings 2" pitchFamily="80" charset="2"/>
              <a:buChar char=""/>
            </a:pP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1100892" y="4857760"/>
          <a:ext cx="9926310" cy="1285884"/>
        </p:xfrm>
        <a:graphic>
          <a:graphicData uri="http://schemas.openxmlformats.org/presentationml/2006/ole">
            <p:oleObj spid="_x0000_s7171" name="Equation" r:id="rId4" imgW="2298600" imgH="46980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-47668" y="187327"/>
            <a:ext cx="11176000" cy="95567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Continuous Probability Distributions</a:t>
            </a:r>
          </a:p>
        </p:txBody>
      </p:sp>
      <p:sp>
        <p:nvSpPr>
          <p:cNvPr id="9220" name="Text Placeholder 6"/>
          <p:cNvSpPr>
            <a:spLocks noGrp="1"/>
          </p:cNvSpPr>
          <p:nvPr>
            <p:ph type="body" sz="half" idx="1"/>
          </p:nvPr>
        </p:nvSpPr>
        <p:spPr>
          <a:xfrm>
            <a:off x="406401" y="1219200"/>
            <a:ext cx="5458884" cy="263842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latin typeface="Times New Roman" pitchFamily="18" charset="0"/>
              </a:rPr>
              <a:t>There are an infinite number of possible outcomes </a:t>
            </a:r>
          </a:p>
          <a:p>
            <a:pPr lvl="1" eaLnBrk="1" hangingPunct="1">
              <a:buNone/>
            </a:pPr>
            <a:r>
              <a:rPr lang="en-US" sz="3200" dirty="0" smtClean="0">
                <a:latin typeface="Times New Roman" pitchFamily="18" charset="0"/>
              </a:rPr>
              <a:t>P(</a:t>
            </a:r>
            <a:r>
              <a:rPr lang="en-US" sz="3200" i="1" dirty="0" smtClean="0">
                <a:latin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</a:rPr>
              <a:t>) = 0</a:t>
            </a:r>
          </a:p>
          <a:p>
            <a:pPr marL="0" lvl="1" indent="0" eaLnBrk="1" hangingPunct="1">
              <a:buNone/>
            </a:pPr>
            <a:r>
              <a:rPr lang="en-US" sz="3200" dirty="0" smtClean="0">
                <a:latin typeface="Times New Roman" pitchFamily="18" charset="0"/>
              </a:rPr>
              <a:t>Instead, find </a:t>
            </a:r>
            <a:r>
              <a:rPr lang="en-US" sz="3200" dirty="0" smtClean="0">
                <a:latin typeface="Times New Roman" pitchFamily="18" charset="0"/>
              </a:rPr>
              <a:t>P(a &lt; </a:t>
            </a:r>
            <a:r>
              <a:rPr lang="en-US" sz="3200" i="1" dirty="0" smtClean="0">
                <a:latin typeface="Times New Roman" pitchFamily="18" charset="0"/>
              </a:rPr>
              <a:t>x </a:t>
            </a:r>
            <a:r>
              <a:rPr lang="en-US" sz="3200" dirty="0" smtClean="0">
                <a:latin typeface="Times New Roman" pitchFamily="18" charset="0"/>
              </a:rPr>
              <a:t>≤ b</a:t>
            </a:r>
            <a:r>
              <a:rPr lang="en-US" sz="3200" dirty="0" smtClean="0">
                <a:latin typeface="Times New Roman" pitchFamily="18" charset="0"/>
              </a:rPr>
              <a:t>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</a:rPr>
              <a:t>Table 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sym typeface="Wingdings" pitchFamily="2" charset="2"/>
              </a:rPr>
              <a:t>I</a:t>
            </a:r>
            <a:r>
              <a:rPr lang="en-US" dirty="0" smtClean="0">
                <a:latin typeface="Times New Roman" pitchFamily="18" charset="0"/>
              </a:rPr>
              <a:t>ntegral </a:t>
            </a:r>
            <a:r>
              <a:rPr lang="en-US" dirty="0" smtClean="0">
                <a:latin typeface="Times New Roman" pitchFamily="18" charset="0"/>
              </a:rPr>
              <a:t>calculus</a:t>
            </a:r>
          </a:p>
        </p:txBody>
      </p:sp>
      <p:pic>
        <p:nvPicPr>
          <p:cNvPr id="922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3D8"/>
              </a:clrFrom>
              <a:clrTo>
                <a:srgbClr val="FFF3D8">
                  <a:alpha val="0"/>
                </a:srgbClr>
              </a:clrTo>
            </a:clrChange>
            <a:lum bright="-35000" contrast="70000"/>
          </a:blip>
          <a:srcRect/>
          <a:stretch>
            <a:fillRect/>
          </a:stretch>
        </p:blipFill>
        <p:spPr bwMode="auto">
          <a:xfrm>
            <a:off x="6238876" y="1214422"/>
            <a:ext cx="47752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0" y="4286256"/>
            <a:ext cx="12191999" cy="8667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800" dirty="0">
                <a:latin typeface="Times New Roman" pitchFamily="18" charset="0"/>
              </a:rPr>
              <a:t>If a random variable X has a continuous distribution for which the p.d.f. is f(x), then </a:t>
            </a:r>
            <a:r>
              <a:rPr lang="en-US" sz="2800" dirty="0" smtClean="0">
                <a:latin typeface="Times New Roman" pitchFamily="18" charset="0"/>
              </a:rPr>
              <a:t>the expectation </a:t>
            </a:r>
            <a:r>
              <a:rPr lang="en-US" sz="2800" dirty="0">
                <a:latin typeface="Times New Roman" pitchFamily="18" charset="0"/>
              </a:rPr>
              <a:t>E(X) and variance </a:t>
            </a:r>
            <a:r>
              <a:rPr lang="en-US" sz="2800" dirty="0" smtClean="0">
                <a:latin typeface="Times New Roman" pitchFamily="18" charset="0"/>
              </a:rPr>
              <a:t>Var (</a:t>
            </a:r>
            <a:r>
              <a:rPr lang="en-US" sz="2800" dirty="0">
                <a:latin typeface="Times New Roman" pitchFamily="18" charset="0"/>
              </a:rPr>
              <a:t>X) are defined as follows: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80" charset="2"/>
              <a:buNone/>
            </a:pP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452530" y="5143512"/>
          <a:ext cx="8737600" cy="1214446"/>
        </p:xfrm>
        <a:graphic>
          <a:graphicData uri="http://schemas.openxmlformats.org/presentationml/2006/ole">
            <p:oleObj spid="_x0000_s8194" name="Equation" r:id="rId4" imgW="2971800" imgH="46980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08" y="152400"/>
            <a:ext cx="10261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latin typeface="Times New Roman" pitchFamily="18" charset="0"/>
              </a:rPr>
              <a:t>Normal </a:t>
            </a:r>
            <a:r>
              <a:rPr lang="en-US" sz="4800" b="1" dirty="0" smtClean="0">
                <a:latin typeface="Times New Roman" pitchFamily="18" charset="0"/>
              </a:rPr>
              <a:t>Distribution</a:t>
            </a:r>
          </a:p>
        </p:txBody>
      </p:sp>
      <p:sp>
        <p:nvSpPr>
          <p:cNvPr id="11269" name="Content Placeholder 10"/>
          <p:cNvSpPr>
            <a:spLocks noGrp="1"/>
          </p:cNvSpPr>
          <p:nvPr>
            <p:ph sz="half" idx="1"/>
          </p:nvPr>
        </p:nvSpPr>
        <p:spPr>
          <a:xfrm>
            <a:off x="0" y="1071546"/>
            <a:ext cx="12192000" cy="250033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600" dirty="0" smtClean="0">
                <a:latin typeface="Times New Roman" pitchFamily="18" charset="0"/>
              </a:rPr>
              <a:t>The probability density function </a:t>
            </a:r>
            <a:r>
              <a:rPr lang="en-US" sz="3600" i="1" dirty="0" smtClean="0">
                <a:latin typeface="Times New Roman" pitchFamily="18" charset="0"/>
              </a:rPr>
              <a:t>f(x):</a:t>
            </a:r>
          </a:p>
          <a:p>
            <a:pPr eaLnBrk="1" hangingPunct="1"/>
            <a:endParaRPr lang="en-US" sz="3200" i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i="1" dirty="0" smtClean="0">
              <a:latin typeface="Times New Roman" pitchFamily="18" charset="0"/>
            </a:endParaRPr>
          </a:p>
          <a:p>
            <a:pPr lvl="4" eaLnBrk="1" hangingPunct="1">
              <a:buFont typeface="Wingdings" pitchFamily="2" charset="2"/>
              <a:buNone/>
            </a:pPr>
            <a:endParaRPr lang="en-US" sz="3600" i="1" dirty="0" smtClean="0">
              <a:latin typeface="Times New Roman" pitchFamily="18" charset="0"/>
            </a:endParaRPr>
          </a:p>
          <a:p>
            <a:pPr lvl="4" eaLnBrk="1" hangingPunct="1">
              <a:buFont typeface="Wingdings" pitchFamily="2" charset="2"/>
              <a:buNone/>
            </a:pPr>
            <a:r>
              <a:rPr lang="en-US" sz="3600" i="1" dirty="0" smtClean="0">
                <a:latin typeface="Times New Roman" pitchFamily="18" charset="0"/>
              </a:rPr>
              <a:t>µ </a:t>
            </a:r>
            <a:r>
              <a:rPr lang="en-US" sz="3600" i="1" dirty="0" smtClean="0">
                <a:latin typeface="Times New Roman" pitchFamily="18" charset="0"/>
              </a:rPr>
              <a:t>= </a:t>
            </a:r>
            <a:r>
              <a:rPr lang="en-US" sz="3600" dirty="0" smtClean="0">
                <a:latin typeface="Times New Roman" pitchFamily="18" charset="0"/>
              </a:rPr>
              <a:t>the mean of </a:t>
            </a:r>
            <a:r>
              <a:rPr lang="en-US" sz="3600" i="1" dirty="0" smtClean="0">
                <a:latin typeface="Times New Roman" pitchFamily="18" charset="0"/>
              </a:rPr>
              <a:t>x, </a:t>
            </a:r>
            <a:r>
              <a:rPr lang="en-US" sz="3600" b="1" dirty="0" smtClean="0">
                <a:latin typeface="Times New Roman" pitchFamily="18" charset="0"/>
                <a:sym typeface="Euclid Symbol" pitchFamily="18" charset="2"/>
              </a:rPr>
              <a:t></a:t>
            </a:r>
            <a:r>
              <a:rPr lang="en-US" sz="3600" dirty="0" smtClean="0">
                <a:latin typeface="Times New Roman" pitchFamily="18" charset="0"/>
                <a:sym typeface="Euclid Symbol" pitchFamily="18" charset="2"/>
              </a:rPr>
              <a:t> = the standard deviation of </a:t>
            </a:r>
            <a:r>
              <a:rPr lang="en-US" sz="3600" i="1" dirty="0" smtClean="0">
                <a:latin typeface="Times New Roman" pitchFamily="18" charset="0"/>
                <a:sym typeface="Euclid Symbol" pitchFamily="18" charset="2"/>
              </a:rPr>
              <a:t>x</a:t>
            </a:r>
            <a:endParaRPr lang="en-US" sz="3600" dirty="0" smtClean="0">
              <a:latin typeface="Times New Roman" pitchFamily="18" charset="0"/>
              <a:sym typeface="Euclid Symbol" pitchFamily="18" charset="2"/>
            </a:endParaRPr>
          </a:p>
        </p:txBody>
      </p:sp>
      <p:graphicFrame>
        <p:nvGraphicFramePr>
          <p:cNvPr id="77825" name="Object 3"/>
          <p:cNvGraphicFramePr>
            <a:graphicFrameLocks noChangeAspect="1"/>
          </p:cNvGraphicFramePr>
          <p:nvPr/>
        </p:nvGraphicFramePr>
        <p:xfrm>
          <a:off x="3342132" y="1857364"/>
          <a:ext cx="4468380" cy="1500198"/>
        </p:xfrm>
        <a:graphic>
          <a:graphicData uri="http://schemas.openxmlformats.org/presentationml/2006/ole">
            <p:oleObj spid="_x0000_s9218" name="Equation" r:id="rId4" imgW="1358640" imgH="482400" progId="Equation.3">
              <p:embed/>
            </p:oleObj>
          </a:graphicData>
        </a:graphic>
      </p:graphicFrame>
      <p:graphicFrame>
        <p:nvGraphicFramePr>
          <p:cNvPr id="77826" name="Object 11"/>
          <p:cNvGraphicFramePr>
            <a:graphicFrameLocks noChangeAspect="1"/>
          </p:cNvGraphicFramePr>
          <p:nvPr/>
        </p:nvGraphicFramePr>
        <p:xfrm>
          <a:off x="609601" y="4233882"/>
          <a:ext cx="11161184" cy="1981200"/>
        </p:xfrm>
        <a:graphic>
          <a:graphicData uri="http://schemas.openxmlformats.org/presentationml/2006/ole">
            <p:oleObj spid="_x0000_s9219" name="Equation" r:id="rId5" imgW="3111480" imgH="736560" progId="Equation.3">
              <p:embed/>
            </p:oleObj>
          </a:graphicData>
        </a:graphic>
      </p:graphicFrame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46" y="-214338"/>
            <a:ext cx="10261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Normal Distribution</a:t>
            </a:r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12294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9652000" cy="1752600"/>
          </a:xfrm>
        </p:spPr>
        <p:txBody>
          <a:bodyPr/>
          <a:lstStyle/>
          <a:p>
            <a:pPr eaLnBrk="1" hangingPunct="1">
              <a:buFont typeface="Wingdings 2" pitchFamily="80" charset="2"/>
              <a:buNone/>
            </a:pPr>
            <a:endParaRPr lang="en-US" sz="2400" i="1" smtClean="0"/>
          </a:p>
          <a:p>
            <a:pPr eaLnBrk="1" hangingPunct="1">
              <a:buFont typeface="Wingdings" pitchFamily="2" charset="2"/>
              <a:buNone/>
            </a:pPr>
            <a:endParaRPr lang="en-US" sz="2400" i="1" smtClean="0"/>
          </a:p>
        </p:txBody>
      </p:sp>
      <p:sp>
        <p:nvSpPr>
          <p:cNvPr id="12299" name="Content Placeholder 12"/>
          <p:cNvSpPr>
            <a:spLocks noGrp="1"/>
          </p:cNvSpPr>
          <p:nvPr>
            <p:ph sz="half" idx="2"/>
          </p:nvPr>
        </p:nvSpPr>
        <p:spPr>
          <a:xfrm>
            <a:off x="23770" y="847716"/>
            <a:ext cx="12168230" cy="1295400"/>
          </a:xfrm>
        </p:spPr>
        <p:txBody>
          <a:bodyPr>
            <a:noAutofit/>
          </a:bodyPr>
          <a:lstStyle/>
          <a:p>
            <a:pPr marL="1804988" indent="-1804988" eaLnBrk="1" hangingPunct="1">
              <a:buNone/>
            </a:pPr>
            <a:r>
              <a:rPr lang="en-US" sz="3200" b="1" dirty="0" smtClean="0">
                <a:latin typeface="Times New Roman" pitchFamily="18" charset="0"/>
              </a:rPr>
              <a:t>Example: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Say a toy car goes an average of 3,000 yards between recharges, with a standard deviation of 50 yards (i.e., µ = 3,000 and </a:t>
            </a:r>
            <a:r>
              <a:rPr lang="en-US" sz="3200" dirty="0" smtClean="0">
                <a:latin typeface="Times New Roman" pitchFamily="18" charset="0"/>
                <a:sym typeface="Euclid Symbol" pitchFamily="18" charset="2"/>
              </a:rPr>
              <a:t> = 50)</a:t>
            </a:r>
            <a:r>
              <a:rPr lang="en-US" sz="3200" dirty="0" smtClean="0">
                <a:latin typeface="Times New Roman" pitchFamily="18" charset="0"/>
              </a:rPr>
              <a:t> . </a:t>
            </a:r>
            <a:r>
              <a:rPr lang="en-US" sz="3200" dirty="0" smtClean="0">
                <a:latin typeface="Times New Roman" pitchFamily="18" charset="0"/>
              </a:rPr>
              <a:t>What </a:t>
            </a:r>
            <a:r>
              <a:rPr lang="en-US" sz="3200" dirty="0" smtClean="0">
                <a:latin typeface="Times New Roman" pitchFamily="18" charset="0"/>
              </a:rPr>
              <a:t>is the probability that the car will go more than 3,100 yards without recharging?</a:t>
            </a:r>
          </a:p>
        </p:txBody>
      </p:sp>
      <p:pic>
        <p:nvPicPr>
          <p:cNvPr id="1229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1D6"/>
              </a:clrFrom>
              <a:clrTo>
                <a:srgbClr val="FFF1D6">
                  <a:alpha val="0"/>
                </a:srgbClr>
              </a:clrTo>
            </a:clrChange>
            <a:lum bright="-36000" contrast="58000"/>
          </a:blip>
          <a:srcRect/>
          <a:stretch>
            <a:fillRect/>
          </a:stretch>
        </p:blipFill>
        <p:spPr bwMode="auto">
          <a:xfrm>
            <a:off x="8123278" y="4249753"/>
            <a:ext cx="3759200" cy="239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8849" name="Object 5"/>
          <p:cNvGraphicFramePr>
            <a:graphicFrameLocks noChangeAspect="1"/>
          </p:cNvGraphicFramePr>
          <p:nvPr/>
        </p:nvGraphicFramePr>
        <p:xfrm>
          <a:off x="8239140" y="2992558"/>
          <a:ext cx="1785950" cy="865070"/>
        </p:xfrm>
        <a:graphic>
          <a:graphicData uri="http://schemas.openxmlformats.org/presentationml/2006/ole">
            <p:oleObj spid="_x0000_s10242" name="Equation" r:id="rId5" imgW="609480" imgH="393480" progId="Equation.3">
              <p:embed/>
            </p:oleObj>
          </a:graphicData>
        </a:graphic>
      </p:graphicFrame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782772" y="2955943"/>
          <a:ext cx="6099178" cy="3616329"/>
        </p:xfrm>
        <a:graphic>
          <a:graphicData uri="http://schemas.openxmlformats.org/presentationml/2006/ole">
            <p:oleObj spid="_x0000_s10243" name="Equation" r:id="rId6" imgW="2400120" imgH="1574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3770" y="3071810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</a:rPr>
              <a:t>Solution</a:t>
            </a:r>
            <a:endParaRPr lang="en-IN" sz="3200" dirty="0">
              <a:latin typeface="Times New Roman" pitchFamily="18" charset="0"/>
            </a:endParaRP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269" name="AutoShape 5" descr="Z-Score Table | Formula, Distribution Table, Chart &amp;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71" name="AutoShape 7" descr="Z-Score Table | Formula, Distribution Table, Chart &amp;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75" name="AutoShape 11" descr="Z-Score Table | Formula, Distribution Table, Chart &amp; Ex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276" name="Picture 12" descr="F:\GOLDY\Books pdf\Mathematics - III\ppts\word-image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68" y="71414"/>
            <a:ext cx="7858180" cy="6355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20000"/>
          </a:bodyPr>
          <a:lstStyle/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Population or Universe 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</a:t>
            </a:r>
            <a:r>
              <a:rPr lang="en-IN" sz="4400" dirty="0" smtClean="0"/>
              <a:t>arameter of 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Standard Errors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Test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Critical Region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Level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Errors in Sampling</a:t>
            </a:r>
          </a:p>
          <a:p>
            <a:r>
              <a:rPr lang="en-IN" sz="4400" dirty="0" smtClean="0"/>
              <a:t>Steps in testing of Statistical Hypothesis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Definition of a Random Variable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Discrete Random </a:t>
            </a:r>
            <a:r>
              <a:rPr lang="en-US" sz="4000" dirty="0" smtClean="0"/>
              <a:t>Variables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Expectations, </a:t>
            </a:r>
            <a:r>
              <a:rPr lang="en-US" sz="4000" dirty="0" smtClean="0"/>
              <a:t>Variances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Binomial Distribution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Poisson </a:t>
            </a:r>
            <a:r>
              <a:rPr lang="en-US" sz="4000" dirty="0" smtClean="0"/>
              <a:t>Distribution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>
              <a:lnSpc>
                <a:spcPct val="90000"/>
              </a:lnSpc>
            </a:pPr>
            <a:r>
              <a:rPr lang="en-US" sz="4000" dirty="0" smtClean="0"/>
              <a:t>Continuous Random </a:t>
            </a:r>
            <a:r>
              <a:rPr lang="en-US" sz="4000" dirty="0" smtClean="0"/>
              <a:t>Variables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Normal Distribution</a:t>
            </a:r>
            <a:endParaRPr lang="en-US" sz="40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836" y="148216"/>
            <a:ext cx="95878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Definition of a Random </a:t>
            </a:r>
            <a:r>
              <a:rPr lang="en-US" sz="5400" b="1" dirty="0" smtClean="0"/>
              <a:t>Variable`</a:t>
            </a:r>
            <a:endParaRPr lang="en-IN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95208" y="1208207"/>
            <a:ext cx="120253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u="sng" dirty="0" smtClean="0"/>
              <a:t>Random variable</a:t>
            </a:r>
            <a:r>
              <a:rPr lang="en-US" sz="3600" dirty="0" smtClean="0"/>
              <a:t> : It </a:t>
            </a:r>
            <a:r>
              <a:rPr lang="en-US" sz="3600" dirty="0" smtClean="0"/>
              <a:t>is a real valued function defined on a sample space  S. In a particular experiment, a  random variable X would be some function that assigns a real number X(s) for each possible  outcome   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       </a:t>
            </a:r>
          </a:p>
          <a:p>
            <a:pPr>
              <a:lnSpc>
                <a:spcPct val="90000"/>
              </a:lnSpc>
            </a:pPr>
            <a:r>
              <a:rPr lang="en-US" sz="3600" b="1" u="sng" dirty="0" smtClean="0"/>
              <a:t>Discrete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random variable</a:t>
            </a:r>
            <a:r>
              <a:rPr lang="en-US" sz="3600" dirty="0" smtClean="0"/>
              <a:t> </a:t>
            </a:r>
            <a:r>
              <a:rPr lang="en-US" sz="3600" dirty="0" smtClean="0"/>
              <a:t>: </a:t>
            </a:r>
            <a:r>
              <a:rPr lang="en-US" sz="3600" dirty="0" smtClean="0"/>
              <a:t>It can </a:t>
            </a:r>
            <a:r>
              <a:rPr lang="en-US" sz="3600" dirty="0" smtClean="0"/>
              <a:t>take a countable number of values.</a:t>
            </a:r>
          </a:p>
          <a:p>
            <a:pPr lvl="1"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b="1" u="sng" dirty="0" smtClean="0"/>
              <a:t>Continuous</a:t>
            </a:r>
            <a:r>
              <a:rPr lang="en-US" sz="3600" u="sng" dirty="0" smtClean="0"/>
              <a:t> </a:t>
            </a:r>
            <a:r>
              <a:rPr lang="en-US" sz="3600" b="1" u="sng" dirty="0" smtClean="0"/>
              <a:t>random variable</a:t>
            </a:r>
            <a:r>
              <a:rPr lang="en-US" sz="3600" b="1" dirty="0" smtClean="0"/>
              <a:t> </a:t>
            </a:r>
            <a:r>
              <a:rPr lang="en-US" sz="3600" b="1" dirty="0" smtClean="0"/>
              <a:t>: </a:t>
            </a:r>
            <a:r>
              <a:rPr lang="en-US" sz="3600" dirty="0" smtClean="0"/>
              <a:t>It</a:t>
            </a:r>
            <a:r>
              <a:rPr lang="en-US" sz="3600" b="1" dirty="0" smtClean="0"/>
              <a:t> </a:t>
            </a:r>
            <a:r>
              <a:rPr lang="en-US" sz="3600" dirty="0" smtClean="0"/>
              <a:t>can </a:t>
            </a:r>
            <a:r>
              <a:rPr lang="en-US" sz="3600" dirty="0" smtClean="0"/>
              <a:t>take any value along a given interval of a number line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9119" y="-24"/>
            <a:ext cx="81887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</a:rPr>
              <a:t>Probability Distributions, Mean and </a:t>
            </a:r>
            <a:r>
              <a:rPr lang="en-US" sz="3200" b="1" dirty="0" smtClean="0">
                <a:latin typeface="Times New Roman" pitchFamily="18" charset="0"/>
              </a:rPr>
              <a:t>Variance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for Discrete Random Variables</a:t>
            </a:r>
            <a:endParaRPr lang="en-IN" sz="3200" b="1" dirty="0"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3454" y="1214422"/>
            <a:ext cx="11998546" cy="41148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600" dirty="0" smtClean="0">
                <a:latin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</a:rPr>
              <a:t>probability distribution </a:t>
            </a:r>
            <a:r>
              <a:rPr lang="en-US" sz="2600" dirty="0" smtClean="0">
                <a:latin typeface="Times New Roman" pitchFamily="18" charset="0"/>
              </a:rPr>
              <a:t>of a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discrete random variable is defined as  a function that </a:t>
            </a:r>
            <a:r>
              <a:rPr lang="en-US" sz="2600" dirty="0" smtClean="0">
                <a:latin typeface="Times New Roman" pitchFamily="18" charset="0"/>
              </a:rPr>
              <a:t>specifies the </a:t>
            </a:r>
            <a:r>
              <a:rPr lang="en-US" sz="2600" dirty="0" smtClean="0">
                <a:latin typeface="Times New Roman" pitchFamily="18" charset="0"/>
              </a:rPr>
              <a:t>probability associated with each possible outcome the random variable can assume.</a:t>
            </a:r>
          </a:p>
          <a:p>
            <a:pPr marL="0" lvl="1" indent="0">
              <a:buNone/>
            </a:pP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(a)</a:t>
            </a:r>
            <a:r>
              <a:rPr lang="en-US" sz="2600" i="1" dirty="0" smtClean="0">
                <a:latin typeface="Times New Roman" pitchFamily="18" charset="0"/>
              </a:rPr>
              <a:t> 	p(x</a:t>
            </a:r>
            <a:r>
              <a:rPr lang="en-US" sz="2600" i="1" dirty="0" smtClean="0">
                <a:latin typeface="Times New Roman" pitchFamily="18" charset="0"/>
              </a:rPr>
              <a:t>)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Arial" charset="0"/>
              </a:rPr>
              <a:t>≥ 0 for all values of </a:t>
            </a:r>
            <a:r>
              <a:rPr lang="en-US" sz="2600" i="1" dirty="0" smtClean="0">
                <a:latin typeface="Times New Roman" pitchFamily="18" charset="0"/>
                <a:cs typeface="Arial" charset="0"/>
              </a:rPr>
              <a:t>x</a:t>
            </a:r>
            <a:endParaRPr lang="en-US" sz="2600" dirty="0" smtClean="0">
              <a:latin typeface="Times New Roman" pitchFamily="18" charset="0"/>
              <a:cs typeface="Arial" charset="0"/>
            </a:endParaRPr>
          </a:p>
          <a:p>
            <a:pPr marL="895350" lvl="1" indent="-895350" eaLnBrk="1" hangingPunct="1">
              <a:spcBef>
                <a:spcPts val="400"/>
              </a:spcBef>
              <a:buAutoNum type="alphaLcParenBoth" startAt="2"/>
            </a:pP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</a:t>
            </a:r>
            <a:r>
              <a:rPr lang="en-US" sz="2600" i="1" dirty="0" smtClean="0">
                <a:latin typeface="Times New Roman" pitchFamily="18" charset="0"/>
                <a:cs typeface="Arial" charset="0"/>
                <a:sym typeface="Symbol" pitchFamily="18" charset="2"/>
              </a:rPr>
              <a:t>p(x)</a:t>
            </a: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 = </a:t>
            </a: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1</a:t>
            </a:r>
          </a:p>
          <a:p>
            <a:pPr marL="514350" lvl="1" indent="-514350" eaLnBrk="1" hangingPunct="1">
              <a:spcBef>
                <a:spcPts val="400"/>
              </a:spcBef>
              <a:buNone/>
            </a:pPr>
            <a:endParaRPr lang="en-US" sz="26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>
              <a:spcBef>
                <a:spcPts val="400"/>
              </a:spcBef>
              <a:buNone/>
            </a:pPr>
            <a:r>
              <a:rPr lang="en-US" sz="2600" dirty="0" smtClean="0">
                <a:latin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</a:rPr>
              <a:t>mean</a:t>
            </a:r>
            <a:r>
              <a:rPr lang="en-US" sz="2600" dirty="0" smtClean="0">
                <a:latin typeface="Times New Roman" pitchFamily="18" charset="0"/>
              </a:rPr>
              <a:t>, or</a:t>
            </a:r>
            <a:r>
              <a:rPr lang="en-US" sz="2600" b="1" dirty="0" smtClean="0">
                <a:latin typeface="Times New Roman" pitchFamily="18" charset="0"/>
              </a:rPr>
              <a:t> expected value</a:t>
            </a:r>
            <a:r>
              <a:rPr lang="en-US" sz="2600" dirty="0" smtClean="0">
                <a:latin typeface="Times New Roman" pitchFamily="18" charset="0"/>
              </a:rPr>
              <a:t>,</a:t>
            </a:r>
            <a:r>
              <a:rPr lang="en-US" sz="2600" b="1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of a</a:t>
            </a:r>
            <a:r>
              <a:rPr lang="en-US" sz="2600" b="1" dirty="0" smtClean="0">
                <a:latin typeface="Times New Roman" pitchFamily="18" charset="0"/>
              </a:rPr>
              <a:t> discrete random variable</a:t>
            </a:r>
            <a:r>
              <a:rPr lang="en-US" sz="2600" dirty="0" smtClean="0">
                <a:latin typeface="Times New Roman" pitchFamily="18" charset="0"/>
              </a:rPr>
              <a:t> is</a:t>
            </a:r>
            <a:endParaRPr lang="en-US" sz="2600" i="1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 eaLnBrk="1" hangingPunct="1">
              <a:spcBef>
                <a:spcPts val="300"/>
              </a:spcBef>
            </a:pPr>
            <a:endParaRPr lang="en-US" sz="26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 eaLnBrk="1" hangingPunct="1">
              <a:spcBef>
                <a:spcPts val="300"/>
              </a:spcBef>
            </a:pPr>
            <a:endParaRPr lang="en-US" sz="26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indent="-742950">
              <a:spcBef>
                <a:spcPts val="3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The </a:t>
            </a:r>
            <a:r>
              <a:rPr lang="en-US" sz="2600" b="1" dirty="0" smtClean="0">
                <a:latin typeface="Times New Roman" pitchFamily="18" charset="0"/>
                <a:cs typeface="Arial" charset="0"/>
                <a:sym typeface="Symbol" pitchFamily="18" charset="2"/>
              </a:rPr>
              <a:t>variance</a:t>
            </a:r>
            <a:r>
              <a:rPr lang="en-US" sz="2600" dirty="0" smtClean="0">
                <a:latin typeface="Times New Roman" pitchFamily="18" charset="0"/>
                <a:cs typeface="Arial" charset="0"/>
                <a:sym typeface="Symbol" pitchFamily="18" charset="2"/>
              </a:rPr>
              <a:t> of a discrete random variable  x is</a:t>
            </a:r>
          </a:p>
          <a:p>
            <a:pPr lvl="1" eaLnBrk="1" hangingPunct="1"/>
            <a:endParaRPr lang="en-US" sz="2400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  <a:p>
            <a:pPr lvl="1" eaLnBrk="1" hangingPunct="1">
              <a:buFont typeface="Wingdings 2" pitchFamily="80" charset="2"/>
              <a:buNone/>
            </a:pPr>
            <a:endParaRPr lang="en-US" sz="2400" i="1" dirty="0" smtClean="0">
              <a:latin typeface="Times New Roman" pitchFamily="18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381223" y="4500570"/>
          <a:ext cx="4064007" cy="571501"/>
        </p:xfrm>
        <a:graphic>
          <a:graphicData uri="http://schemas.openxmlformats.org/presentationml/2006/ole">
            <p:oleObj spid="_x0000_s1027" name="Equation" r:id="rId4" imgW="1295280" imgH="253800" progId="Equation.DSMT4">
              <p:embed/>
            </p:oleObj>
          </a:graphicData>
        </a:graphic>
      </p:graphicFrame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2095472" y="5762644"/>
          <a:ext cx="5997915" cy="523876"/>
        </p:xfrm>
        <a:graphic>
          <a:graphicData uri="http://schemas.openxmlformats.org/presentationml/2006/ole">
            <p:oleObj spid="_x0000_s1028" name="Equation" r:id="rId5" imgW="2184120" imgH="2538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522" y="228600"/>
            <a:ext cx="5952270" cy="830997"/>
          </a:xfr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ea typeface="+mn-ea"/>
                <a:cs typeface="+mn-cs"/>
              </a:rPr>
              <a:t>Binomial Distribution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0066" y="1371600"/>
            <a:ext cx="11739602" cy="5057796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4400" dirty="0" smtClean="0">
                <a:latin typeface="Times New Roman" pitchFamily="18" charset="0"/>
              </a:rPr>
              <a:t>A Binomial Random Variable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n identical trials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Two outcomes: Success or Failure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P(S) = p; P(F) = q = 1 – p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Trials are independent</a:t>
            </a:r>
          </a:p>
          <a:p>
            <a:pPr marL="1771650" lvl="2" indent="-857250">
              <a:buFont typeface="+mj-lt"/>
              <a:buAutoNum type="romanLcPeriod"/>
            </a:pPr>
            <a:r>
              <a:rPr lang="en-IN" sz="3600" i="1" dirty="0" smtClean="0">
                <a:latin typeface="Times New Roman" pitchFamily="18" charset="0"/>
              </a:rPr>
              <a:t>x is the number of S’s in n trials </a:t>
            </a:r>
            <a:r>
              <a:rPr lang="en-US" sz="3600" i="1" dirty="0" smtClean="0">
                <a:latin typeface="Times New Roman" pitchFamily="18" charset="0"/>
              </a:rPr>
              <a:t>	</a:t>
            </a:r>
          </a:p>
          <a:p>
            <a:pPr marL="1771650" lvl="2" indent="-857250">
              <a:buFont typeface="+mj-lt"/>
              <a:buAutoNum type="romanLcPeriod"/>
            </a:pPr>
            <a:endParaRPr lang="en-US" sz="3400" i="1" dirty="0" smtClean="0">
              <a:latin typeface="Times New Roman" pitchFamily="18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6764-0636-4AE1-B3E1-D49FD84E58EF}" type="slidenum">
              <a:rPr lang="en-US"/>
              <a:pPr/>
              <a:t>5</a:t>
            </a:fld>
            <a:endParaRPr lang="en-US"/>
          </a:p>
        </p:txBody>
      </p:sp>
      <p:pic>
        <p:nvPicPr>
          <p:cNvPr id="1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76" name="Group 108"/>
          <p:cNvGraphicFramePr>
            <a:graphicFrameLocks noGrp="1"/>
          </p:cNvGraphicFramePr>
          <p:nvPr>
            <p:ph/>
          </p:nvPr>
        </p:nvGraphicFramePr>
        <p:xfrm>
          <a:off x="738151" y="1214422"/>
          <a:ext cx="10296001" cy="5212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66962"/>
                <a:gridCol w="2374088"/>
                <a:gridCol w="2374088"/>
                <a:gridCol w="2280863"/>
              </a:tblGrid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Results of 3 flips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Probability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Combined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Summary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HHH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(p)(p)(p)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(1)p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HHT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(p)(p)(q)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HTH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(p)(q)(p)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(3)p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THH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(q)(p)(p)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HTT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(p)(q)(q)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THT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(q)(p)(q)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(3)p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TTH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(q)(q)(p)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pq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0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  <a:tr h="515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TTT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(q)(q)(q)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(1)p</a:t>
                      </a:r>
                      <a:r>
                        <a:rPr kumimoji="0" lang="en-US" sz="3200" b="0" i="1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3200" b="0" i="1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95470" y="-142900"/>
            <a:ext cx="9144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latin typeface="Times New Roman" pitchFamily="18" charset="0"/>
              </a:rPr>
              <a:t>Binomial Distribution</a:t>
            </a:r>
            <a:endParaRPr lang="en-US" sz="4800" b="1" dirty="0" smtClean="0">
              <a:latin typeface="Times New Roman" pitchFamily="18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9522" y="500042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Example</a:t>
            </a:r>
            <a:endParaRPr lang="en-IN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376206" y="2286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</a:rPr>
              <a:t>Binomial </a:t>
            </a:r>
            <a:r>
              <a:rPr lang="en-US" sz="4000" b="1" dirty="0" smtClean="0">
                <a:latin typeface="Times New Roman" pitchFamily="18" charset="0"/>
              </a:rPr>
              <a:t>Distribution Probability Distribution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114816" y="4714884"/>
          <a:ext cx="4267200" cy="1323975"/>
        </p:xfrm>
        <a:graphic>
          <a:graphicData uri="http://schemas.openxmlformats.org/presentationml/2006/ole">
            <p:oleObj spid="_x0000_s2050" name="Equation" r:id="rId4" imgW="1104840" imgH="457200" progId="Equation.3">
              <p:embed/>
            </p:oleObj>
          </a:graphicData>
        </a:graphic>
      </p:graphicFrame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B5FC-F538-41C4-AB74-88CDABDE14A0}" type="slidenum">
              <a:rPr lang="en-US"/>
              <a:pPr/>
              <a:t>7</a:t>
            </a:fld>
            <a:endParaRPr lang="en-US"/>
          </a:p>
        </p:txBody>
      </p:sp>
      <p:sp>
        <p:nvSpPr>
          <p:cNvPr id="8" name="Oval Callout 7"/>
          <p:cNvSpPr/>
          <p:nvPr/>
        </p:nvSpPr>
        <p:spPr bwMode="auto">
          <a:xfrm>
            <a:off x="0" y="1714489"/>
            <a:ext cx="4167174" cy="2571768"/>
          </a:xfrm>
          <a:prstGeom prst="wedgeEllipseCallout">
            <a:avLst>
              <a:gd name="adj1" fmla="val 87746"/>
              <a:gd name="adj2" fmla="val 85906"/>
            </a:avLst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The number of ways of getting the desired results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4167174" y="1357298"/>
            <a:ext cx="3781428" cy="2286016"/>
          </a:xfrm>
          <a:prstGeom prst="wedgeEllipseCallout">
            <a:avLst>
              <a:gd name="adj1" fmla="val 23839"/>
              <a:gd name="adj2" fmla="val 115056"/>
            </a:avLst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</a:rPr>
              <a:t>The probability of  getting the required number of successes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7953388" y="1357298"/>
            <a:ext cx="4167174" cy="2357454"/>
          </a:xfrm>
          <a:prstGeom prst="wedgeEllipseCallout">
            <a:avLst>
              <a:gd name="adj1" fmla="val -59543"/>
              <a:gd name="adj2" fmla="val 109530"/>
            </a:avLst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</a:rPr>
              <a:t>The probability of  getting the required number of failures</a:t>
            </a: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-93634" y="187327"/>
            <a:ext cx="10261600" cy="8794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</a:rPr>
              <a:t>Mean and Variance of Binomial Distribution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08000" y="2451100"/>
          <a:ext cx="11277600" cy="3692544"/>
        </p:xfrm>
        <a:graphic>
          <a:graphicData uri="http://schemas.openxmlformats.org/presentationml/2006/ole">
            <p:oleObj spid="_x0000_s3074" name="Equation" r:id="rId4" imgW="5041800" imgH="165096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14867" y="1447800"/>
          <a:ext cx="8070545" cy="695316"/>
        </p:xfrm>
        <a:graphic>
          <a:graphicData uri="http://schemas.openxmlformats.org/presentationml/2006/ole">
            <p:oleObj spid="_x0000_s3075" name="Equation" r:id="rId5" imgW="2145960" imgH="228600" progId="Equation.3">
              <p:embed/>
            </p:oleObj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-404858" y="-47644"/>
            <a:ext cx="109728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Binomial </a:t>
            </a:r>
            <a:r>
              <a:rPr lang="en-US" b="1" dirty="0" smtClean="0">
                <a:latin typeface="Times New Roman" pitchFamily="18" charset="0"/>
              </a:rPr>
              <a:t>Distribution Probability Distribution</a:t>
            </a:r>
          </a:p>
        </p:txBody>
      </p:sp>
      <p:sp>
        <p:nvSpPr>
          <p:cNvPr id="5127" name="Text Placeholder 2"/>
          <p:cNvSpPr>
            <a:spLocks noGrp="1"/>
          </p:cNvSpPr>
          <p:nvPr>
            <p:ph type="body" sz="half" idx="1"/>
          </p:nvPr>
        </p:nvSpPr>
        <p:spPr>
          <a:xfrm>
            <a:off x="-23770" y="1009648"/>
            <a:ext cx="12192000" cy="106203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600" b="1" dirty="0" smtClean="0">
                <a:latin typeface="Times New Roman" pitchFamily="18" charset="0"/>
              </a:rPr>
              <a:t>Example: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Say 40% of the class is </a:t>
            </a:r>
            <a:r>
              <a:rPr lang="en-US" sz="3600" dirty="0" smtClean="0">
                <a:latin typeface="Times New Roman" pitchFamily="18" charset="0"/>
              </a:rPr>
              <a:t>female. What </a:t>
            </a:r>
            <a:r>
              <a:rPr lang="en-US" sz="3600" dirty="0" smtClean="0">
                <a:latin typeface="Times New Roman" pitchFamily="18" charset="0"/>
              </a:rPr>
              <a:t>is the probability </a:t>
            </a:r>
            <a:r>
              <a:rPr lang="en-US" sz="3600" dirty="0" smtClean="0">
                <a:latin typeface="Times New Roman" pitchFamily="18" charset="0"/>
              </a:rPr>
              <a:t>      		that </a:t>
            </a:r>
            <a:r>
              <a:rPr lang="en-US" sz="3600" dirty="0" smtClean="0">
                <a:latin typeface="Times New Roman" pitchFamily="18" charset="0"/>
              </a:rPr>
              <a:t>6 of the first 10 students walking in will be </a:t>
            </a:r>
            <a:r>
              <a:rPr lang="en-US" sz="3600" dirty="0" smtClean="0">
                <a:latin typeface="Times New Roman" pitchFamily="18" charset="0"/>
              </a:rPr>
              <a:t>				female</a:t>
            </a:r>
            <a:r>
              <a:rPr lang="en-US" sz="3600" dirty="0" smtClean="0"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894396" y="2917825"/>
          <a:ext cx="9559454" cy="3368695"/>
        </p:xfrm>
        <a:graphic>
          <a:graphicData uri="http://schemas.openxmlformats.org/presentationml/2006/ole">
            <p:oleObj spid="_x0000_s4098" name="Equation" r:id="rId4" imgW="1930320" imgH="121896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5257" y="2571744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Solution</a:t>
            </a:r>
            <a:endParaRPr lang="en-IN" sz="3600" dirty="0">
              <a:latin typeface="Times New Roman" pitchFamily="18" charset="0"/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033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23770" y="6492899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10314" y="64928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793</Words>
  <Application>Microsoft Office PowerPoint</Application>
  <PresentationFormat>Custom</PresentationFormat>
  <Paragraphs>167</Paragraphs>
  <Slides>17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MathType 6.0 Equation</vt:lpstr>
      <vt:lpstr>Equation</vt:lpstr>
      <vt:lpstr>Microsoft Equation 3.0</vt:lpstr>
      <vt:lpstr>   Numerical and Statistical Methods (BTEE-3604)   </vt:lpstr>
      <vt:lpstr>Topic Discussed</vt:lpstr>
      <vt:lpstr>Slide 3</vt:lpstr>
      <vt:lpstr>Slide 4</vt:lpstr>
      <vt:lpstr>Binomial Distribution</vt:lpstr>
      <vt:lpstr>Binomial Distribution</vt:lpstr>
      <vt:lpstr>Binomial Distribution Probability Distribution</vt:lpstr>
      <vt:lpstr>Mean and Variance of Binomial Distribution </vt:lpstr>
      <vt:lpstr>Binomial Distribution Probability Distribution</vt:lpstr>
      <vt:lpstr>Poisson Distribution</vt:lpstr>
      <vt:lpstr>Poisson Distribution</vt:lpstr>
      <vt:lpstr>Continuous Probability Distributions</vt:lpstr>
      <vt:lpstr>Continuous Probability Distributions</vt:lpstr>
      <vt:lpstr>Normal Distribution</vt:lpstr>
      <vt:lpstr>Normal Distribution</vt:lpstr>
      <vt:lpstr>Slide 16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152</cp:revision>
  <dcterms:created xsi:type="dcterms:W3CDTF">2020-11-12T04:35:12Z</dcterms:created>
  <dcterms:modified xsi:type="dcterms:W3CDTF">2023-07-30T21:07:53Z</dcterms:modified>
</cp:coreProperties>
</file>