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3"/>
  </p:notesMasterIdLst>
  <p:sldIdLst>
    <p:sldId id="371" r:id="rId2"/>
    <p:sldId id="282" r:id="rId3"/>
    <p:sldId id="354" r:id="rId4"/>
    <p:sldId id="355" r:id="rId5"/>
    <p:sldId id="356" r:id="rId6"/>
    <p:sldId id="357" r:id="rId7"/>
    <p:sldId id="346" r:id="rId8"/>
    <p:sldId id="358" r:id="rId9"/>
    <p:sldId id="359" r:id="rId10"/>
    <p:sldId id="360" r:id="rId11"/>
    <p:sldId id="361" r:id="rId12"/>
    <p:sldId id="362" r:id="rId13"/>
    <p:sldId id="363" r:id="rId14"/>
    <p:sldId id="364" r:id="rId15"/>
    <p:sldId id="344" r:id="rId16"/>
    <p:sldId id="365" r:id="rId17"/>
    <p:sldId id="366" r:id="rId18"/>
    <p:sldId id="367" r:id="rId19"/>
    <p:sldId id="368" r:id="rId20"/>
    <p:sldId id="369" r:id="rId21"/>
    <p:sldId id="345" r:id="rId2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FF66FF"/>
    <a:srgbClr val="00000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0959" autoAdjust="0"/>
    <p:restoredTop sz="94729"/>
  </p:normalViewPr>
  <p:slideViewPr>
    <p:cSldViewPr>
      <p:cViewPr>
        <p:scale>
          <a:sx n="70" d="100"/>
          <a:sy n="70" d="100"/>
        </p:scale>
        <p:origin x="-252" y="102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0" d="100"/>
          <a:sy n="50" d="100"/>
        </p:scale>
        <p:origin x="-2934" y="-96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75E0460-E654-42CE-A030-2BB41F913000}" type="datetimeFigureOut">
              <a:rPr lang="en-US" smtClean="0"/>
              <a:pPr/>
              <a:t>26/07/2023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4093022-06E1-473B-909F-B1570F97129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4035623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8"/>
            <a:ext cx="103632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26/07/2023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26/07/2023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41"/>
            <a:ext cx="27432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41"/>
            <a:ext cx="80264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26/07/2023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26/07/2023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3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26/07/2023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3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3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26/07/2023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9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9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26/07/2023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26/07/2023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26/07/2023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2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2" y="1435103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26/07/2023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26/07/2023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3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DB4388-F365-43A6-8496-C4CC9C5DDCA0}" type="datetimeFigureOut">
              <a:rPr lang="en-US" smtClean="0"/>
              <a:pPr/>
              <a:t>26/07/2023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3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Relationship Id="rId4" Type="http://schemas.openxmlformats.org/officeDocument/2006/relationships/image" Target="../media/image14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838200" y="762000"/>
            <a:ext cx="10513168" cy="2024058"/>
          </a:xfrm>
        </p:spPr>
        <p:txBody>
          <a:bodyPr>
            <a:noAutofit/>
          </a:bodyPr>
          <a:lstStyle/>
          <a:p>
            <a:r>
              <a:rPr lang="en-IN" sz="48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8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800" dirty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800" dirty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8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8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8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>Engineering Mathematics-III</a:t>
            </a:r>
            <a:br>
              <a:rPr lang="en-IN" sz="48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8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>(BTEC-2301)</a:t>
            </a:r>
            <a:r>
              <a:rPr lang="en-US" sz="5400" dirty="0" smtClean="0"/>
              <a:t/>
            </a:r>
            <a:br>
              <a:rPr lang="en-US" sz="5400" dirty="0" smtClean="0"/>
            </a:br>
            <a:r>
              <a:rPr lang="en-US" sz="5400" dirty="0" smtClean="0"/>
              <a:t/>
            </a:r>
            <a:br>
              <a:rPr lang="en-US" sz="5400" dirty="0" smtClean="0"/>
            </a:br>
            <a:r>
              <a:rPr lang="en-US" sz="5400" dirty="0"/>
              <a:t/>
            </a:r>
            <a:br>
              <a:rPr lang="en-US" sz="5400" dirty="0"/>
            </a:br>
            <a:endParaRPr lang="en-US" sz="5400" dirty="0"/>
          </a:p>
        </p:txBody>
      </p:sp>
      <p:sp>
        <p:nvSpPr>
          <p:cNvPr id="14" name="Footer Placeholder 4">
            <a:extLst>
              <a:ext uri="{FF2B5EF4-FFF2-40B4-BE49-F238E27FC236}">
                <a16:creationId xmlns="" xmlns:a16="http://schemas.microsoft.com/office/drawing/2014/main" id="{9DF95F34-A162-CA4C-889B-0891699B6A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75000" y="6365229"/>
            <a:ext cx="4114800" cy="365125"/>
          </a:xfrm>
        </p:spPr>
        <p:txBody>
          <a:bodyPr/>
          <a:lstStyle/>
          <a:p>
            <a:r>
              <a:rPr lang="en-US" b="1" dirty="0" err="1">
                <a:solidFill>
                  <a:schemeClr val="bg1"/>
                </a:solidFill>
              </a:rPr>
              <a:t>Dr.Nitin</a:t>
            </a:r>
            <a:r>
              <a:rPr lang="en-US" b="1">
                <a:solidFill>
                  <a:schemeClr val="bg1"/>
                </a:solidFill>
              </a:rPr>
              <a:t> Thapar_SOMC_ITFM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13" name="Slide Number Placeholder 5">
            <a:extLst>
              <a:ext uri="{FF2B5EF4-FFF2-40B4-BE49-F238E27FC236}">
                <a16:creationId xmlns="" xmlns:a16="http://schemas.microsoft.com/office/drawing/2014/main" id="{C3EF51EB-3DA5-4842-B82C-4F75593C59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4074E40B-79F9-F74D-8D9E-1BC4B8F861E8}" type="slidenum">
              <a:rPr lang="en-US" smtClean="0"/>
              <a:pPr/>
              <a:t>1</a:t>
            </a:fld>
            <a:endParaRPr lang="en-US" dirty="0"/>
          </a:p>
        </p:txBody>
      </p:sp>
      <p:pic>
        <p:nvPicPr>
          <p:cNvPr id="12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Rectangle 14">
            <a:extLst>
              <a:ext uri="{FF2B5EF4-FFF2-40B4-BE49-F238E27FC236}">
                <a16:creationId xmlns="" xmlns:a16="http://schemas.microsoft.com/office/drawing/2014/main" id="{10D8ABEA-F2E3-8B43-9C07-09D62BFBF7A6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="" xmlns:a16="http://schemas.microsoft.com/office/drawing/2014/main" id="{64FE491C-50AE-C347-9BEA-9FF9A5452B72}"/>
              </a:ext>
            </a:extLst>
          </p:cNvPr>
          <p:cNvSpPr/>
          <p:nvPr/>
        </p:nvSpPr>
        <p:spPr>
          <a:xfrm>
            <a:off x="-1295400" y="6330244"/>
            <a:ext cx="8585200" cy="4001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GB" sz="2000" b="1" cap="none" spc="0" dirty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</a:t>
            </a:r>
            <a:r>
              <a:rPr lang="en-GB" b="1" cap="none" spc="0" dirty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www.rimt.ac.in</a:t>
            </a:r>
            <a:endParaRPr lang="en-GB" sz="2400" b="1" cap="none" spc="0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17" name="Footer Placeholder 4">
            <a:extLst>
              <a:ext uri="{FF2B5EF4-FFF2-40B4-BE49-F238E27FC236}">
                <a16:creationId xmlns="" xmlns:a16="http://schemas.microsoft.com/office/drawing/2014/main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Electronics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10" name="Title 3"/>
          <p:cNvSpPr txBox="1">
            <a:spLocks/>
          </p:cNvSpPr>
          <p:nvPr/>
        </p:nvSpPr>
        <p:spPr>
          <a:xfrm>
            <a:off x="6167438" y="4038600"/>
            <a:ext cx="5748516" cy="14478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IN" sz="36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36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36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36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3600" dirty="0"/>
              <a:t>Prepared by</a:t>
            </a:r>
            <a:r>
              <a:rPr lang="en-IN" sz="3600" dirty="0" smtClean="0"/>
              <a:t>: Sachin Syan</a:t>
            </a:r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en-US" sz="3600" dirty="0" smtClean="0"/>
              <a:t/>
            </a:r>
            <a:br>
              <a:rPr lang="en-US" sz="3600" dirty="0" smtClean="0"/>
            </a:br>
            <a:endParaRPr lang="en-US" sz="3600" dirty="0"/>
          </a:p>
        </p:txBody>
      </p:sp>
      <p:sp>
        <p:nvSpPr>
          <p:cNvPr id="11" name="Title 3"/>
          <p:cNvSpPr txBox="1">
            <a:spLocks/>
          </p:cNvSpPr>
          <p:nvPr/>
        </p:nvSpPr>
        <p:spPr>
          <a:xfrm>
            <a:off x="380960" y="2590800"/>
            <a:ext cx="6357982" cy="14478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70000"/>
              </a:lnSpc>
            </a:pPr>
            <a:r>
              <a:rPr lang="en-IN" sz="16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16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 smtClean="0">
                <a:solidFill>
                  <a:srgbClr val="7030A0"/>
                </a:solidFill>
                <a:latin typeface="+mn-lt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+mn-lt"/>
              </a:rPr>
            </a:br>
            <a:r>
              <a:rPr lang="en-US" sz="4000" dirty="0">
                <a:latin typeface="+mn-lt"/>
              </a:rPr>
              <a:t>Course Name</a:t>
            </a:r>
            <a:r>
              <a:rPr lang="en-US" sz="4000" dirty="0" smtClean="0">
                <a:latin typeface="+mn-lt"/>
              </a:rPr>
              <a:t>: B.Tech. (ECE) </a:t>
            </a:r>
            <a:r>
              <a:rPr lang="en-US" sz="4000" dirty="0">
                <a:latin typeface="+mn-lt"/>
              </a:rPr>
              <a:t/>
            </a:r>
            <a:br>
              <a:rPr lang="en-US" sz="4000" dirty="0">
                <a:latin typeface="+mn-lt"/>
              </a:rPr>
            </a:br>
            <a:r>
              <a:rPr lang="en-US" sz="4000" dirty="0">
                <a:latin typeface="+mn-lt"/>
              </a:rPr>
              <a:t>Semester</a:t>
            </a:r>
            <a:r>
              <a:rPr lang="en-US" sz="4000" dirty="0" smtClean="0">
                <a:latin typeface="+mn-lt"/>
              </a:rPr>
              <a:t>: 3rd</a:t>
            </a:r>
            <a:r>
              <a:rPr lang="en-US" sz="1800" dirty="0" smtClean="0"/>
              <a:t/>
            </a:r>
            <a:br>
              <a:rPr lang="en-US" sz="1800" dirty="0" smtClean="0"/>
            </a:br>
            <a:r>
              <a:rPr lang="en-US" sz="1800" dirty="0" smtClean="0"/>
              <a:t/>
            </a:r>
            <a:br>
              <a:rPr lang="en-US" sz="1800" dirty="0" smtClean="0"/>
            </a:br>
            <a:endParaRPr lang="en-US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="" xmlns:a16="http://schemas.microsoft.com/office/drawing/2014/main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Electronics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5" name="object 3"/>
          <p:cNvSpPr txBox="1">
            <a:spLocks noGrp="1"/>
          </p:cNvSpPr>
          <p:nvPr>
            <p:ph type="title"/>
          </p:nvPr>
        </p:nvSpPr>
        <p:spPr>
          <a:xfrm>
            <a:off x="714380" y="725074"/>
            <a:ext cx="10310842" cy="632224"/>
          </a:xfrm>
          <a:prstGeom prst="rect">
            <a:avLst/>
          </a:prstGeom>
        </p:spPr>
        <p:txBody>
          <a:bodyPr vert="horz" wrap="square" lIns="0" tIns="80010" rIns="0" bIns="0" rtlCol="0">
            <a:spAutoFit/>
          </a:bodyPr>
          <a:lstStyle/>
          <a:p>
            <a:pPr marL="463550" marR="5080" indent="-451484">
              <a:lnSpc>
                <a:spcPts val="4330"/>
              </a:lnSpc>
              <a:spcBef>
                <a:spcPts val="630"/>
              </a:spcBef>
              <a:tabLst>
                <a:tab pos="4956810" algn="l"/>
              </a:tabLst>
            </a:pPr>
            <a:r>
              <a:rPr sz="4000" b="1" spc="-35" smtClean="0"/>
              <a:t>LAPLACE</a:t>
            </a:r>
            <a:r>
              <a:rPr sz="4000" b="1" spc="-155" smtClean="0"/>
              <a:t> </a:t>
            </a:r>
            <a:r>
              <a:rPr sz="4000" b="1" spc="-55" dirty="0"/>
              <a:t>TRANSFORM</a:t>
            </a:r>
            <a:r>
              <a:rPr sz="4000" b="1" spc="-170" dirty="0"/>
              <a:t> </a:t>
            </a:r>
            <a:r>
              <a:rPr sz="4000" b="1" spc="-25" dirty="0"/>
              <a:t>OF </a:t>
            </a:r>
            <a:r>
              <a:rPr sz="4000" b="1" dirty="0"/>
              <a:t>THE</a:t>
            </a:r>
            <a:r>
              <a:rPr sz="4000" b="1" spc="-175" dirty="0"/>
              <a:t> </a:t>
            </a:r>
            <a:r>
              <a:rPr sz="4000" b="1" spc="-100" dirty="0"/>
              <a:t>DERIVATIVE</a:t>
            </a:r>
            <a:r>
              <a:rPr sz="4000" b="1" spc="-130" dirty="0"/>
              <a:t> </a:t>
            </a:r>
            <a:r>
              <a:rPr sz="4000" b="1"/>
              <a:t>OF</a:t>
            </a:r>
            <a:r>
              <a:rPr sz="4000" b="1" spc="-114"/>
              <a:t> </a:t>
            </a:r>
            <a:r>
              <a:rPr sz="4000" b="1" spc="-50" smtClean="0">
                <a:latin typeface="Cambria Math"/>
                <a:cs typeface="Cambria Math"/>
              </a:rPr>
              <a:t>𝒇</a:t>
            </a:r>
            <a:r>
              <a:rPr lang="en-IN" sz="4000" b="1" spc="-50" dirty="0" smtClean="0">
                <a:latin typeface="Cambria Math"/>
                <a:cs typeface="Cambria Math"/>
              </a:rPr>
              <a:t>(</a:t>
            </a:r>
            <a:r>
              <a:rPr sz="4000" b="1" spc="-50" smtClean="0">
                <a:latin typeface="Cambria Math"/>
                <a:cs typeface="Cambria Math"/>
              </a:rPr>
              <a:t>𝒕</a:t>
            </a:r>
            <a:r>
              <a:rPr lang="en-IN" sz="4000" b="1" spc="-50" dirty="0" smtClean="0">
                <a:latin typeface="Cambria Math"/>
                <a:cs typeface="Cambria Math"/>
              </a:rPr>
              <a:t>)</a:t>
            </a:r>
            <a:endParaRPr sz="4000" b="1">
              <a:latin typeface="Cambria Math"/>
              <a:cs typeface="Cambria Math"/>
            </a:endParaRP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prstClr val="black"/>
              <a:schemeClr val="tx1">
                <a:lumMod val="95000"/>
                <a:lumOff val="5000"/>
                <a:tint val="45000"/>
                <a:satMod val="400000"/>
              </a:schemeClr>
            </a:duotone>
            <a:lum bright="-28000" contrast="64000"/>
          </a:blip>
          <a:srcRect/>
          <a:stretch>
            <a:fillRect/>
          </a:stretch>
        </p:blipFill>
        <p:spPr bwMode="auto">
          <a:xfrm>
            <a:off x="523836" y="1500174"/>
            <a:ext cx="10429948" cy="46815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xmlns="" val="1949115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="" xmlns:a16="http://schemas.microsoft.com/office/drawing/2014/main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Electronics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5" name="object 2"/>
          <p:cNvSpPr txBox="1">
            <a:spLocks noGrp="1"/>
          </p:cNvSpPr>
          <p:nvPr>
            <p:ph type="title"/>
          </p:nvPr>
        </p:nvSpPr>
        <p:spPr>
          <a:xfrm>
            <a:off x="916938" y="308228"/>
            <a:ext cx="9036713" cy="136704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lang="en-IN" b="1" spc="-20" dirty="0" smtClean="0"/>
              <a:t>LAPLACE</a:t>
            </a:r>
            <a:r>
              <a:rPr lang="en-IN" b="1" spc="-165" dirty="0" smtClean="0"/>
              <a:t> </a:t>
            </a:r>
            <a:r>
              <a:rPr lang="en-IN" b="1" spc="-40" dirty="0" smtClean="0"/>
              <a:t>TRANSFORM</a:t>
            </a:r>
            <a:r>
              <a:rPr lang="en-IN" b="1" spc="-175" dirty="0" smtClean="0"/>
              <a:t> </a:t>
            </a:r>
            <a:r>
              <a:rPr lang="en-IN" b="1" spc="-25" dirty="0" smtClean="0"/>
              <a:t>OF THE DERIVATIVE	OF ORDER n</a:t>
            </a:r>
            <a:endParaRPr b="1" spc="-25" dirty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3">
            <a:duotone>
              <a:prstClr val="black"/>
              <a:schemeClr val="tx1">
                <a:lumMod val="95000"/>
                <a:lumOff val="5000"/>
                <a:tint val="45000"/>
                <a:satMod val="400000"/>
              </a:schemeClr>
            </a:duotone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28000" contrast="64000"/>
          </a:blip>
          <a:srcRect/>
          <a:stretch>
            <a:fillRect/>
          </a:stretch>
        </p:blipFill>
        <p:spPr bwMode="auto">
          <a:xfrm>
            <a:off x="738150" y="1785927"/>
            <a:ext cx="10787138" cy="44291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xmlns="" val="1949115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="" xmlns:a16="http://schemas.microsoft.com/office/drawing/2014/main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Electronics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881026" y="928670"/>
            <a:ext cx="9269717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sz="3600" b="1" spc="-20" dirty="0" smtClean="0"/>
              <a:t>LAPLACE</a:t>
            </a:r>
            <a:r>
              <a:rPr lang="en-IN" sz="3600" b="1" spc="-180" dirty="0" smtClean="0"/>
              <a:t> </a:t>
            </a:r>
            <a:r>
              <a:rPr lang="en-IN" sz="3600" b="1" spc="-40" dirty="0" smtClean="0"/>
              <a:t>TRANSFORM</a:t>
            </a:r>
            <a:r>
              <a:rPr lang="en-IN" sz="3600" b="1" spc="-195" dirty="0" smtClean="0"/>
              <a:t> </a:t>
            </a:r>
            <a:r>
              <a:rPr lang="en-IN" sz="3600" b="1" spc="-25" dirty="0" smtClean="0"/>
              <a:t>OF </a:t>
            </a:r>
            <a:r>
              <a:rPr lang="en-IN" sz="3600" b="1" dirty="0" smtClean="0"/>
              <a:t>THE</a:t>
            </a:r>
            <a:r>
              <a:rPr lang="en-IN" sz="3600" b="1" spc="-170" dirty="0" smtClean="0"/>
              <a:t> </a:t>
            </a:r>
            <a:r>
              <a:rPr lang="en-IN" sz="3600" b="1" spc="-10" dirty="0" smtClean="0"/>
              <a:t>INTEGRAL </a:t>
            </a:r>
            <a:r>
              <a:rPr lang="en-IN" sz="3600" b="1" dirty="0" smtClean="0"/>
              <a:t>OF</a:t>
            </a:r>
            <a:r>
              <a:rPr lang="en-IN" sz="3600" b="1" spc="-125" dirty="0" smtClean="0"/>
              <a:t> </a:t>
            </a:r>
            <a:r>
              <a:rPr lang="en-IN" sz="3600" b="1" spc="-50" dirty="0" smtClean="0">
                <a:latin typeface="Cambria Math"/>
                <a:cs typeface="Cambria Math"/>
              </a:rPr>
              <a:t>𝒇(𝒕)</a:t>
            </a:r>
            <a:endParaRPr lang="en-IN" sz="3600" b="1" dirty="0"/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prstClr val="black"/>
              <a:schemeClr val="tx1">
                <a:lumMod val="95000"/>
                <a:lumOff val="5000"/>
                <a:tint val="45000"/>
                <a:satMod val="400000"/>
              </a:schemeClr>
            </a:duotone>
            <a:lum bright="-35000" contrast="22000"/>
          </a:blip>
          <a:srcRect/>
          <a:stretch>
            <a:fillRect/>
          </a:stretch>
        </p:blipFill>
        <p:spPr bwMode="auto">
          <a:xfrm>
            <a:off x="944526" y="1714488"/>
            <a:ext cx="9652068" cy="45720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xmlns="" val="1949115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="" xmlns:a16="http://schemas.microsoft.com/office/drawing/2014/main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Electronics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5" name="object 2"/>
          <p:cNvSpPr txBox="1">
            <a:spLocks noGrp="1"/>
          </p:cNvSpPr>
          <p:nvPr>
            <p:ph type="title"/>
          </p:nvPr>
        </p:nvSpPr>
        <p:spPr>
          <a:xfrm>
            <a:off x="523836" y="98967"/>
            <a:ext cx="9858444" cy="204414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b="1" spc="-30" smtClean="0"/>
              <a:t>LAPLACE</a:t>
            </a:r>
            <a:r>
              <a:rPr b="1" spc="-150" smtClean="0"/>
              <a:t> </a:t>
            </a:r>
            <a:r>
              <a:rPr b="1" spc="-40"/>
              <a:t>TRANSFORM</a:t>
            </a:r>
            <a:r>
              <a:rPr b="1" spc="-170"/>
              <a:t> </a:t>
            </a:r>
            <a:r>
              <a:rPr b="1" spc="-25" smtClean="0"/>
              <a:t>OF</a:t>
            </a:r>
            <a:r>
              <a:rPr lang="en-IN" b="1" spc="-25" dirty="0" smtClean="0"/>
              <a:t> </a:t>
            </a:r>
            <a:r>
              <a:rPr lang="en-IN" b="1" spc="-30" dirty="0" smtClean="0"/>
              <a:t>SOME IMPORTANT FUNCTIONS</a:t>
            </a:r>
            <a:r>
              <a:rPr lang="en-IN" b="1" dirty="0" smtClean="0">
                <a:latin typeface="Calibri Light"/>
                <a:cs typeface="Calibri Light"/>
              </a:rPr>
              <a:t/>
            </a:r>
            <a:br>
              <a:rPr lang="en-IN" b="1" dirty="0" smtClean="0">
                <a:latin typeface="Calibri Light"/>
                <a:cs typeface="Calibri Light"/>
              </a:rPr>
            </a:br>
            <a:endParaRPr b="1" spc="-25" dirty="0"/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3">
            <a:duotone>
              <a:prstClr val="black"/>
              <a:schemeClr val="tx1">
                <a:lumMod val="95000"/>
                <a:lumOff val="5000"/>
                <a:tint val="45000"/>
                <a:satMod val="400000"/>
              </a:schemeClr>
            </a:duotone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28000" contrast="64000"/>
          </a:blip>
          <a:srcRect/>
          <a:stretch>
            <a:fillRect/>
          </a:stretch>
        </p:blipFill>
        <p:spPr bwMode="auto">
          <a:xfrm>
            <a:off x="452398" y="1500174"/>
            <a:ext cx="11072889" cy="48577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xmlns="" val="1949115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="" xmlns:a16="http://schemas.microsoft.com/office/drawing/2014/main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Electronics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pic>
        <p:nvPicPr>
          <p:cNvPr id="10243" name="Picture 3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prstClr val="black"/>
              <a:schemeClr val="tx1">
                <a:lumMod val="95000"/>
                <a:lumOff val="5000"/>
                <a:tint val="45000"/>
                <a:satMod val="400000"/>
              </a:schemeClr>
            </a:duotone>
            <a:lum bright="-38000" contrast="82000"/>
          </a:blip>
          <a:srcRect/>
          <a:stretch>
            <a:fillRect/>
          </a:stretch>
        </p:blipFill>
        <p:spPr bwMode="auto">
          <a:xfrm>
            <a:off x="1238217" y="208537"/>
            <a:ext cx="8929750" cy="62208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xmlns="" val="1949115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="" xmlns:a16="http://schemas.microsoft.com/office/drawing/2014/main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Electronics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3">
            <a:duotone>
              <a:prstClr val="black"/>
              <a:schemeClr val="tx1">
                <a:lumMod val="95000"/>
                <a:lumOff val="5000"/>
                <a:tint val="45000"/>
                <a:satMod val="400000"/>
              </a:schemeClr>
            </a:duotone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28000" contrast="64000"/>
          </a:blip>
          <a:srcRect/>
          <a:stretch>
            <a:fillRect/>
          </a:stretch>
        </p:blipFill>
        <p:spPr bwMode="auto">
          <a:xfrm>
            <a:off x="1952596" y="418242"/>
            <a:ext cx="8075922" cy="58682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xmlns="" val="1949115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="" xmlns:a16="http://schemas.microsoft.com/office/drawing/2014/main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Electronics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prstClr val="black"/>
              <a:schemeClr val="tx1">
                <a:lumMod val="95000"/>
                <a:lumOff val="5000"/>
                <a:tint val="45000"/>
                <a:satMod val="400000"/>
              </a:schemeClr>
            </a:duotone>
            <a:lum bright="-27000" contrast="64000"/>
          </a:blip>
          <a:srcRect/>
          <a:stretch>
            <a:fillRect/>
          </a:stretch>
        </p:blipFill>
        <p:spPr bwMode="auto">
          <a:xfrm>
            <a:off x="1099569" y="714356"/>
            <a:ext cx="9598401" cy="52149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xmlns="" val="1949115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="" xmlns:a16="http://schemas.microsoft.com/office/drawing/2014/main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Electronics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pic>
        <p:nvPicPr>
          <p:cNvPr id="13314" name="Picture 2"/>
          <p:cNvPicPr>
            <a:picLocks noChangeAspect="1" noChangeArrowheads="1"/>
          </p:cNvPicPr>
          <p:nvPr/>
        </p:nvPicPr>
        <p:blipFill>
          <a:blip r:embed="rId4">
            <a:duotone>
              <a:prstClr val="black"/>
              <a:schemeClr val="tx1">
                <a:lumMod val="95000"/>
                <a:lumOff val="5000"/>
                <a:tint val="45000"/>
                <a:satMod val="400000"/>
              </a:schemeClr>
            </a:duotone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28000" contrast="64000"/>
          </a:blip>
          <a:srcRect/>
          <a:stretch>
            <a:fillRect/>
          </a:stretch>
        </p:blipFill>
        <p:spPr bwMode="auto">
          <a:xfrm>
            <a:off x="738150" y="579019"/>
            <a:ext cx="9119588" cy="53503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xmlns="" val="194911512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="" xmlns:a16="http://schemas.microsoft.com/office/drawing/2014/main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Electronics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pic>
        <p:nvPicPr>
          <p:cNvPr id="14338" name="Picture 2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prstClr val="black"/>
              <a:schemeClr val="tx1">
                <a:lumMod val="95000"/>
                <a:lumOff val="5000"/>
                <a:tint val="45000"/>
                <a:satMod val="400000"/>
              </a:schemeClr>
            </a:duotone>
            <a:lum bright="-19000" contrast="64000"/>
          </a:blip>
          <a:srcRect/>
          <a:stretch>
            <a:fillRect/>
          </a:stretch>
        </p:blipFill>
        <p:spPr bwMode="auto">
          <a:xfrm>
            <a:off x="460384" y="976309"/>
            <a:ext cx="10136210" cy="46672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xmlns="" val="1949115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="" xmlns:a16="http://schemas.microsoft.com/office/drawing/2014/main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Electronics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pic>
        <p:nvPicPr>
          <p:cNvPr id="15362" name="Picture 2"/>
          <p:cNvPicPr>
            <a:picLocks noChangeAspect="1" noChangeArrowheads="1"/>
          </p:cNvPicPr>
          <p:nvPr/>
        </p:nvPicPr>
        <p:blipFill>
          <a:blip r:embed="rId3">
            <a:duotone>
              <a:prstClr val="black"/>
              <a:schemeClr val="tx1">
                <a:lumMod val="95000"/>
                <a:lumOff val="5000"/>
                <a:tint val="45000"/>
                <a:satMod val="400000"/>
              </a:schemeClr>
            </a:duotone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28000" contrast="64000"/>
          </a:blip>
          <a:srcRect/>
          <a:stretch>
            <a:fillRect/>
          </a:stretch>
        </p:blipFill>
        <p:spPr bwMode="auto">
          <a:xfrm>
            <a:off x="380960" y="428604"/>
            <a:ext cx="9648863" cy="5697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xmlns="" val="1949115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868346"/>
          </a:xfrm>
        </p:spPr>
        <p:txBody>
          <a:bodyPr/>
          <a:lstStyle/>
          <a:p>
            <a:pPr algn="ctr"/>
            <a:r>
              <a:rPr lang="en-IN" b="1" dirty="0" smtClean="0"/>
              <a:t>Topic Discussed</a:t>
            </a:r>
            <a:endParaRPr lang="en-IN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928670"/>
            <a:ext cx="11344316" cy="5500726"/>
          </a:xfrm>
        </p:spPr>
        <p:txBody>
          <a:bodyPr>
            <a:normAutofit fontScale="77500" lnSpcReduction="20000"/>
          </a:bodyPr>
          <a:lstStyle/>
          <a:p>
            <a:pPr marL="12700" marR="3963035">
              <a:lnSpc>
                <a:spcPct val="111700"/>
              </a:lnSpc>
              <a:spcBef>
                <a:spcPts val="95"/>
              </a:spcBef>
            </a:pPr>
            <a:r>
              <a:rPr lang="en-IN" sz="4300" spc="-10" dirty="0" smtClean="0">
                <a:latin typeface="Andalus" pitchFamily="18" charset="-78"/>
                <a:cs typeface="Andalus" pitchFamily="18" charset="-78"/>
              </a:rPr>
              <a:t>Introduction</a:t>
            </a:r>
          </a:p>
          <a:p>
            <a:pPr marL="12700" marR="3963035">
              <a:lnSpc>
                <a:spcPct val="111700"/>
              </a:lnSpc>
              <a:spcBef>
                <a:spcPts val="95"/>
              </a:spcBef>
            </a:pPr>
            <a:r>
              <a:rPr lang="en-IN" sz="4300" spc="-10" dirty="0" smtClean="0">
                <a:latin typeface="Andalus" pitchFamily="18" charset="-78"/>
                <a:cs typeface="Andalus" pitchFamily="18" charset="-78"/>
              </a:rPr>
              <a:t>Objectives</a:t>
            </a:r>
            <a:r>
              <a:rPr lang="en-IN" sz="4300" spc="500" dirty="0" smtClean="0">
                <a:latin typeface="Andalus" pitchFamily="18" charset="-78"/>
                <a:cs typeface="Andalus" pitchFamily="18" charset="-78"/>
              </a:rPr>
              <a:t> </a:t>
            </a:r>
          </a:p>
          <a:p>
            <a:pPr marL="12700" marR="3963035">
              <a:lnSpc>
                <a:spcPct val="111700"/>
              </a:lnSpc>
              <a:spcBef>
                <a:spcPts val="95"/>
              </a:spcBef>
            </a:pPr>
            <a:r>
              <a:rPr lang="en-IN" sz="4300" dirty="0" smtClean="0">
                <a:latin typeface="Andalus" pitchFamily="18" charset="-78"/>
                <a:cs typeface="Andalus" pitchFamily="18" charset="-78"/>
              </a:rPr>
              <a:t>Laplace</a:t>
            </a:r>
            <a:r>
              <a:rPr lang="en-IN" sz="4300" spc="-5" dirty="0" smtClean="0">
                <a:latin typeface="Andalus" pitchFamily="18" charset="-78"/>
                <a:cs typeface="Andalus" pitchFamily="18" charset="-78"/>
              </a:rPr>
              <a:t> </a:t>
            </a:r>
            <a:r>
              <a:rPr lang="en-IN" sz="4300" spc="-30" dirty="0" smtClean="0">
                <a:latin typeface="Andalus" pitchFamily="18" charset="-78"/>
                <a:cs typeface="Andalus" pitchFamily="18" charset="-78"/>
              </a:rPr>
              <a:t>Transform</a:t>
            </a:r>
            <a:endParaRPr lang="en-IN" sz="4300" dirty="0" smtClean="0">
              <a:latin typeface="Andalus" pitchFamily="18" charset="-78"/>
              <a:cs typeface="Andalus" pitchFamily="18" charset="-78"/>
            </a:endParaRPr>
          </a:p>
          <a:p>
            <a:pPr marR="2339340">
              <a:lnSpc>
                <a:spcPct val="111500"/>
              </a:lnSpc>
            </a:pPr>
            <a:r>
              <a:rPr lang="en-IN" sz="4300" dirty="0" smtClean="0">
                <a:latin typeface="Andalus" pitchFamily="18" charset="-78"/>
                <a:cs typeface="Andalus" pitchFamily="18" charset="-78"/>
              </a:rPr>
              <a:t>Linearity</a:t>
            </a:r>
            <a:r>
              <a:rPr lang="en-IN" sz="4300" spc="-5" dirty="0" smtClean="0">
                <a:latin typeface="Andalus" pitchFamily="18" charset="-78"/>
                <a:cs typeface="Andalus" pitchFamily="18" charset="-78"/>
              </a:rPr>
              <a:t> </a:t>
            </a:r>
            <a:r>
              <a:rPr lang="en-IN" sz="4300" dirty="0" smtClean="0">
                <a:latin typeface="Andalus" pitchFamily="18" charset="-78"/>
                <a:cs typeface="Andalus" pitchFamily="18" charset="-78"/>
              </a:rPr>
              <a:t>of</a:t>
            </a:r>
            <a:r>
              <a:rPr lang="en-IN" sz="4300" spc="-10" dirty="0" smtClean="0">
                <a:latin typeface="Andalus" pitchFamily="18" charset="-78"/>
                <a:cs typeface="Andalus" pitchFamily="18" charset="-78"/>
              </a:rPr>
              <a:t> </a:t>
            </a:r>
            <a:r>
              <a:rPr lang="en-IN" sz="4300" dirty="0" smtClean="0">
                <a:latin typeface="Andalus" pitchFamily="18" charset="-78"/>
                <a:cs typeface="Andalus" pitchFamily="18" charset="-78"/>
              </a:rPr>
              <a:t>the</a:t>
            </a:r>
            <a:r>
              <a:rPr lang="en-IN" sz="4300" spc="-5" dirty="0" smtClean="0">
                <a:latin typeface="Andalus" pitchFamily="18" charset="-78"/>
                <a:cs typeface="Andalus" pitchFamily="18" charset="-78"/>
              </a:rPr>
              <a:t> </a:t>
            </a:r>
            <a:r>
              <a:rPr lang="en-IN" sz="4300" dirty="0" smtClean="0">
                <a:latin typeface="Andalus" pitchFamily="18" charset="-78"/>
                <a:cs typeface="Andalus" pitchFamily="18" charset="-78"/>
              </a:rPr>
              <a:t>Laplace</a:t>
            </a:r>
            <a:r>
              <a:rPr lang="en-IN" sz="4300" spc="-5" dirty="0" smtClean="0">
                <a:latin typeface="Andalus" pitchFamily="18" charset="-78"/>
                <a:cs typeface="Andalus" pitchFamily="18" charset="-78"/>
              </a:rPr>
              <a:t> </a:t>
            </a:r>
            <a:r>
              <a:rPr lang="en-IN" sz="4300" spc="-25" dirty="0" smtClean="0">
                <a:latin typeface="Andalus" pitchFamily="18" charset="-78"/>
                <a:cs typeface="Andalus" pitchFamily="18" charset="-78"/>
              </a:rPr>
              <a:t>Transform </a:t>
            </a:r>
            <a:r>
              <a:rPr lang="en-IN" sz="4300" dirty="0" smtClean="0">
                <a:latin typeface="Andalus" pitchFamily="18" charset="-78"/>
                <a:cs typeface="Andalus" pitchFamily="18" charset="-78"/>
              </a:rPr>
              <a:t>Change</a:t>
            </a:r>
            <a:r>
              <a:rPr lang="en-IN" sz="4300" spc="-50" dirty="0" smtClean="0">
                <a:latin typeface="Andalus" pitchFamily="18" charset="-78"/>
                <a:cs typeface="Andalus" pitchFamily="18" charset="-78"/>
              </a:rPr>
              <a:t> </a:t>
            </a:r>
            <a:r>
              <a:rPr lang="en-IN" sz="4300" dirty="0" smtClean="0">
                <a:latin typeface="Andalus" pitchFamily="18" charset="-78"/>
                <a:cs typeface="Andalus" pitchFamily="18" charset="-78"/>
              </a:rPr>
              <a:t>of</a:t>
            </a:r>
            <a:r>
              <a:rPr lang="en-IN" sz="4300" spc="-20" dirty="0" smtClean="0">
                <a:latin typeface="Andalus" pitchFamily="18" charset="-78"/>
                <a:cs typeface="Andalus" pitchFamily="18" charset="-78"/>
              </a:rPr>
              <a:t>    </a:t>
            </a:r>
            <a:r>
              <a:rPr lang="en-IN" sz="4300" dirty="0" smtClean="0">
                <a:latin typeface="Andalus" pitchFamily="18" charset="-78"/>
                <a:cs typeface="Andalus" pitchFamily="18" charset="-78"/>
              </a:rPr>
              <a:t>Scale </a:t>
            </a:r>
            <a:r>
              <a:rPr lang="en-IN" sz="4300" spc="-10" dirty="0" smtClean="0">
                <a:latin typeface="Andalus" pitchFamily="18" charset="-78"/>
                <a:cs typeface="Andalus" pitchFamily="18" charset="-78"/>
              </a:rPr>
              <a:t>Property</a:t>
            </a:r>
            <a:endParaRPr lang="en-IN" sz="4300" dirty="0" smtClean="0">
              <a:latin typeface="Andalus" pitchFamily="18" charset="-78"/>
              <a:cs typeface="Andalus" pitchFamily="18" charset="-78"/>
            </a:endParaRPr>
          </a:p>
          <a:p>
            <a:pPr marL="12700">
              <a:lnSpc>
                <a:spcPct val="100000"/>
              </a:lnSpc>
              <a:spcBef>
                <a:spcPts val="290"/>
              </a:spcBef>
            </a:pPr>
            <a:r>
              <a:rPr lang="en-IN" sz="4300" dirty="0" smtClean="0">
                <a:latin typeface="Andalus" pitchFamily="18" charset="-78"/>
                <a:cs typeface="Andalus" pitchFamily="18" charset="-78"/>
              </a:rPr>
              <a:t>First</a:t>
            </a:r>
            <a:r>
              <a:rPr lang="en-IN" sz="4300" spc="-20" dirty="0" smtClean="0">
                <a:latin typeface="Andalus" pitchFamily="18" charset="-78"/>
                <a:cs typeface="Andalus" pitchFamily="18" charset="-78"/>
              </a:rPr>
              <a:t> </a:t>
            </a:r>
            <a:r>
              <a:rPr lang="en-IN" sz="4300" dirty="0" smtClean="0">
                <a:latin typeface="Andalus" pitchFamily="18" charset="-78"/>
                <a:cs typeface="Andalus" pitchFamily="18" charset="-78"/>
              </a:rPr>
              <a:t>Shifting</a:t>
            </a:r>
            <a:r>
              <a:rPr lang="en-IN" sz="4300" spc="-40" dirty="0" smtClean="0">
                <a:latin typeface="Andalus" pitchFamily="18" charset="-78"/>
                <a:cs typeface="Andalus" pitchFamily="18" charset="-78"/>
              </a:rPr>
              <a:t> </a:t>
            </a:r>
            <a:r>
              <a:rPr lang="en-IN" sz="4300" spc="-10" dirty="0" smtClean="0">
                <a:latin typeface="Andalus" pitchFamily="18" charset="-78"/>
                <a:cs typeface="Andalus" pitchFamily="18" charset="-78"/>
              </a:rPr>
              <a:t>Theorem</a:t>
            </a:r>
            <a:endParaRPr lang="en-IN" sz="4300" dirty="0" smtClean="0">
              <a:latin typeface="Andalus" pitchFamily="18" charset="-78"/>
              <a:cs typeface="Andalus" pitchFamily="18" charset="-78"/>
            </a:endParaRPr>
          </a:p>
          <a:p>
            <a:pPr marL="12700">
              <a:lnSpc>
                <a:spcPct val="100000"/>
              </a:lnSpc>
              <a:spcBef>
                <a:spcPts val="275"/>
              </a:spcBef>
            </a:pPr>
            <a:r>
              <a:rPr lang="en-IN" sz="4300" dirty="0" smtClean="0">
                <a:latin typeface="Andalus" pitchFamily="18" charset="-78"/>
                <a:cs typeface="Andalus" pitchFamily="18" charset="-78"/>
              </a:rPr>
              <a:t>Second</a:t>
            </a:r>
            <a:r>
              <a:rPr lang="en-IN" sz="4300" spc="-55" dirty="0" smtClean="0">
                <a:latin typeface="Andalus" pitchFamily="18" charset="-78"/>
                <a:cs typeface="Andalus" pitchFamily="18" charset="-78"/>
              </a:rPr>
              <a:t> </a:t>
            </a:r>
            <a:r>
              <a:rPr lang="en-IN" sz="4300" dirty="0" smtClean="0">
                <a:latin typeface="Andalus" pitchFamily="18" charset="-78"/>
                <a:cs typeface="Andalus" pitchFamily="18" charset="-78"/>
              </a:rPr>
              <a:t>Shifting</a:t>
            </a:r>
            <a:r>
              <a:rPr lang="en-IN" sz="4300" spc="-30" dirty="0" smtClean="0">
                <a:latin typeface="Andalus" pitchFamily="18" charset="-78"/>
                <a:cs typeface="Andalus" pitchFamily="18" charset="-78"/>
              </a:rPr>
              <a:t> </a:t>
            </a:r>
            <a:r>
              <a:rPr lang="en-IN" sz="4300" dirty="0" smtClean="0">
                <a:latin typeface="Andalus" pitchFamily="18" charset="-78"/>
                <a:cs typeface="Andalus" pitchFamily="18" charset="-78"/>
              </a:rPr>
              <a:t>Theorem</a:t>
            </a:r>
            <a:r>
              <a:rPr lang="en-IN" sz="4300" spc="-35" dirty="0" smtClean="0">
                <a:latin typeface="Andalus" pitchFamily="18" charset="-78"/>
                <a:cs typeface="Andalus" pitchFamily="18" charset="-78"/>
              </a:rPr>
              <a:t> </a:t>
            </a:r>
            <a:r>
              <a:rPr lang="en-IN" sz="4300" spc="-10" dirty="0" smtClean="0">
                <a:latin typeface="Andalus" pitchFamily="18" charset="-78"/>
                <a:cs typeface="Andalus" pitchFamily="18" charset="-78"/>
              </a:rPr>
              <a:t>(Heaviside’s </a:t>
            </a:r>
            <a:r>
              <a:rPr lang="en-IN" sz="4300" dirty="0" smtClean="0">
                <a:latin typeface="Andalus" pitchFamily="18" charset="-78"/>
                <a:cs typeface="Andalus" pitchFamily="18" charset="-78"/>
              </a:rPr>
              <a:t>Shifting</a:t>
            </a:r>
            <a:r>
              <a:rPr lang="en-IN" sz="4300" spc="-25" dirty="0" smtClean="0">
                <a:latin typeface="Andalus" pitchFamily="18" charset="-78"/>
                <a:cs typeface="Andalus" pitchFamily="18" charset="-78"/>
              </a:rPr>
              <a:t> </a:t>
            </a:r>
            <a:r>
              <a:rPr lang="en-IN" sz="4300" spc="-10" dirty="0" smtClean="0">
                <a:latin typeface="Andalus" pitchFamily="18" charset="-78"/>
                <a:cs typeface="Andalus" pitchFamily="18" charset="-78"/>
              </a:rPr>
              <a:t>Theorem):</a:t>
            </a:r>
            <a:endParaRPr lang="en-IN" sz="4300" dirty="0" smtClean="0">
              <a:latin typeface="Andalus" pitchFamily="18" charset="-78"/>
              <a:cs typeface="Andalus" pitchFamily="18" charset="-78"/>
            </a:endParaRPr>
          </a:p>
          <a:p>
            <a:pPr marL="12700">
              <a:lnSpc>
                <a:spcPct val="100000"/>
              </a:lnSpc>
              <a:spcBef>
                <a:spcPts val="275"/>
              </a:spcBef>
            </a:pPr>
            <a:r>
              <a:rPr lang="en-IN" sz="4300" dirty="0" smtClean="0">
                <a:latin typeface="Andalus" pitchFamily="18" charset="-78"/>
                <a:cs typeface="Andalus" pitchFamily="18" charset="-78"/>
              </a:rPr>
              <a:t>Laplace</a:t>
            </a:r>
            <a:r>
              <a:rPr lang="en-IN" sz="4300" spc="-20" dirty="0" smtClean="0">
                <a:latin typeface="Andalus" pitchFamily="18" charset="-78"/>
                <a:cs typeface="Andalus" pitchFamily="18" charset="-78"/>
              </a:rPr>
              <a:t> </a:t>
            </a:r>
            <a:r>
              <a:rPr lang="en-IN" sz="4300" spc="-25" dirty="0" smtClean="0">
                <a:latin typeface="Andalus" pitchFamily="18" charset="-78"/>
                <a:cs typeface="Andalus" pitchFamily="18" charset="-78"/>
              </a:rPr>
              <a:t>Transform</a:t>
            </a:r>
            <a:r>
              <a:rPr lang="en-IN" sz="4300" spc="-30" dirty="0" smtClean="0">
                <a:latin typeface="Andalus" pitchFamily="18" charset="-78"/>
                <a:cs typeface="Andalus" pitchFamily="18" charset="-78"/>
              </a:rPr>
              <a:t> </a:t>
            </a:r>
            <a:r>
              <a:rPr lang="en-IN" sz="4300" dirty="0" smtClean="0">
                <a:latin typeface="Andalus" pitchFamily="18" charset="-78"/>
                <a:cs typeface="Andalus" pitchFamily="18" charset="-78"/>
              </a:rPr>
              <a:t>of</a:t>
            </a:r>
            <a:r>
              <a:rPr lang="en-IN" sz="4300" spc="-25" dirty="0" smtClean="0">
                <a:latin typeface="Andalus" pitchFamily="18" charset="-78"/>
                <a:cs typeface="Andalus" pitchFamily="18" charset="-78"/>
              </a:rPr>
              <a:t> </a:t>
            </a:r>
            <a:r>
              <a:rPr lang="en-IN" sz="4300" dirty="0" smtClean="0">
                <a:latin typeface="Andalus" pitchFamily="18" charset="-78"/>
                <a:cs typeface="Andalus" pitchFamily="18" charset="-78"/>
              </a:rPr>
              <a:t>the</a:t>
            </a:r>
            <a:r>
              <a:rPr lang="en-IN" sz="4300" spc="-25" dirty="0" smtClean="0">
                <a:latin typeface="Andalus" pitchFamily="18" charset="-78"/>
                <a:cs typeface="Andalus" pitchFamily="18" charset="-78"/>
              </a:rPr>
              <a:t> </a:t>
            </a:r>
            <a:r>
              <a:rPr lang="en-IN" sz="4300" dirty="0" smtClean="0">
                <a:latin typeface="Andalus" pitchFamily="18" charset="-78"/>
                <a:cs typeface="Andalus" pitchFamily="18" charset="-78"/>
              </a:rPr>
              <a:t>Derivative</a:t>
            </a:r>
            <a:r>
              <a:rPr lang="en-IN" sz="4300" spc="5" dirty="0" smtClean="0">
                <a:latin typeface="Andalus" pitchFamily="18" charset="-78"/>
                <a:cs typeface="Andalus" pitchFamily="18" charset="-78"/>
              </a:rPr>
              <a:t> </a:t>
            </a:r>
            <a:r>
              <a:rPr lang="en-IN" sz="4300" dirty="0" smtClean="0">
                <a:latin typeface="Andalus" pitchFamily="18" charset="-78"/>
                <a:cs typeface="Andalus" pitchFamily="18" charset="-78"/>
              </a:rPr>
              <a:t>of</a:t>
            </a:r>
            <a:r>
              <a:rPr lang="en-IN" sz="4300" spc="390" dirty="0" smtClean="0">
                <a:latin typeface="Andalus" pitchFamily="18" charset="-78"/>
                <a:cs typeface="Andalus" pitchFamily="18" charset="-78"/>
              </a:rPr>
              <a:t> </a:t>
            </a:r>
            <a:r>
              <a:rPr lang="en-IN" sz="4300" dirty="0" smtClean="0">
                <a:latin typeface="Andalus" pitchFamily="18" charset="-78"/>
                <a:cs typeface="Andalus" pitchFamily="18" charset="-78"/>
              </a:rPr>
              <a:t>𝑓</a:t>
            </a:r>
            <a:r>
              <a:rPr lang="en-IN" sz="4300" spc="405" dirty="0" smtClean="0">
                <a:latin typeface="Andalus" pitchFamily="18" charset="-78"/>
                <a:cs typeface="Andalus" pitchFamily="18" charset="-78"/>
              </a:rPr>
              <a:t> (</a:t>
            </a:r>
            <a:r>
              <a:rPr lang="en-IN" sz="4300" spc="-50" dirty="0" smtClean="0">
                <a:latin typeface="Andalus" pitchFamily="18" charset="-78"/>
                <a:cs typeface="Andalus" pitchFamily="18" charset="-78"/>
              </a:rPr>
              <a:t>𝑡)</a:t>
            </a:r>
            <a:endParaRPr lang="en-IN" sz="4300" dirty="0" smtClean="0">
              <a:latin typeface="Andalus" pitchFamily="18" charset="-78"/>
              <a:cs typeface="Andalus" pitchFamily="18" charset="-78"/>
            </a:endParaRPr>
          </a:p>
          <a:p>
            <a:pPr marL="12700" marR="895350">
              <a:lnSpc>
                <a:spcPct val="111500"/>
              </a:lnSpc>
              <a:spcBef>
                <a:spcPts val="15"/>
              </a:spcBef>
            </a:pPr>
            <a:r>
              <a:rPr lang="en-IN" sz="4300" dirty="0" smtClean="0">
                <a:latin typeface="Andalus" pitchFamily="18" charset="-78"/>
                <a:cs typeface="Andalus" pitchFamily="18" charset="-78"/>
              </a:rPr>
              <a:t>Laplace</a:t>
            </a:r>
            <a:r>
              <a:rPr lang="en-IN" sz="4300" spc="-35" dirty="0" smtClean="0">
                <a:latin typeface="Andalus" pitchFamily="18" charset="-78"/>
                <a:cs typeface="Andalus" pitchFamily="18" charset="-78"/>
              </a:rPr>
              <a:t> </a:t>
            </a:r>
            <a:r>
              <a:rPr lang="en-IN" sz="4300" spc="-25" dirty="0" smtClean="0">
                <a:latin typeface="Andalus" pitchFamily="18" charset="-78"/>
                <a:cs typeface="Andalus" pitchFamily="18" charset="-78"/>
              </a:rPr>
              <a:t>Transform</a:t>
            </a:r>
            <a:r>
              <a:rPr lang="en-IN" sz="4300" spc="-30" dirty="0" smtClean="0">
                <a:latin typeface="Andalus" pitchFamily="18" charset="-78"/>
                <a:cs typeface="Andalus" pitchFamily="18" charset="-78"/>
              </a:rPr>
              <a:t> </a:t>
            </a:r>
            <a:r>
              <a:rPr lang="en-IN" sz="4300" dirty="0" smtClean="0">
                <a:latin typeface="Andalus" pitchFamily="18" charset="-78"/>
                <a:cs typeface="Andalus" pitchFamily="18" charset="-78"/>
              </a:rPr>
              <a:t>of</a:t>
            </a:r>
            <a:r>
              <a:rPr lang="en-IN" sz="4300" spc="-20" dirty="0" smtClean="0">
                <a:latin typeface="Andalus" pitchFamily="18" charset="-78"/>
                <a:cs typeface="Andalus" pitchFamily="18" charset="-78"/>
              </a:rPr>
              <a:t> </a:t>
            </a:r>
            <a:r>
              <a:rPr lang="en-IN" sz="4300" dirty="0" smtClean="0">
                <a:latin typeface="Andalus" pitchFamily="18" charset="-78"/>
                <a:cs typeface="Andalus" pitchFamily="18" charset="-78"/>
              </a:rPr>
              <a:t>the</a:t>
            </a:r>
            <a:r>
              <a:rPr lang="en-IN" sz="4300" spc="-35" dirty="0" smtClean="0">
                <a:latin typeface="Andalus" pitchFamily="18" charset="-78"/>
                <a:cs typeface="Andalus" pitchFamily="18" charset="-78"/>
              </a:rPr>
              <a:t> </a:t>
            </a:r>
            <a:r>
              <a:rPr lang="en-IN" sz="4300" dirty="0" smtClean="0">
                <a:latin typeface="Andalus" pitchFamily="18" charset="-78"/>
                <a:cs typeface="Andalus" pitchFamily="18" charset="-78"/>
              </a:rPr>
              <a:t>Derivative</a:t>
            </a:r>
            <a:r>
              <a:rPr lang="en-IN" sz="4300" spc="5" dirty="0" smtClean="0">
                <a:latin typeface="Andalus" pitchFamily="18" charset="-78"/>
                <a:cs typeface="Andalus" pitchFamily="18" charset="-78"/>
              </a:rPr>
              <a:t> </a:t>
            </a:r>
            <a:r>
              <a:rPr lang="en-IN" sz="4300" dirty="0" smtClean="0">
                <a:latin typeface="Andalus" pitchFamily="18" charset="-78"/>
                <a:cs typeface="Andalus" pitchFamily="18" charset="-78"/>
              </a:rPr>
              <a:t>of</a:t>
            </a:r>
            <a:r>
              <a:rPr lang="en-IN" sz="4300" spc="-30" dirty="0" smtClean="0">
                <a:latin typeface="Andalus" pitchFamily="18" charset="-78"/>
                <a:cs typeface="Andalus" pitchFamily="18" charset="-78"/>
              </a:rPr>
              <a:t> </a:t>
            </a:r>
            <a:r>
              <a:rPr lang="en-IN" sz="4300" dirty="0" smtClean="0">
                <a:latin typeface="Andalus" pitchFamily="18" charset="-78"/>
                <a:cs typeface="Andalus" pitchFamily="18" charset="-78"/>
              </a:rPr>
              <a:t>Order</a:t>
            </a:r>
            <a:r>
              <a:rPr lang="en-IN" sz="4300" spc="-40" dirty="0" smtClean="0">
                <a:latin typeface="Andalus" pitchFamily="18" charset="-78"/>
                <a:cs typeface="Andalus" pitchFamily="18" charset="-78"/>
              </a:rPr>
              <a:t> </a:t>
            </a:r>
            <a:r>
              <a:rPr lang="en-IN" sz="4300" i="1" spc="-50" dirty="0" smtClean="0">
                <a:latin typeface="Andalus" pitchFamily="18" charset="-78"/>
                <a:cs typeface="Andalus" pitchFamily="18" charset="-78"/>
              </a:rPr>
              <a:t>N </a:t>
            </a:r>
          </a:p>
          <a:p>
            <a:pPr marL="12700" marR="895350">
              <a:lnSpc>
                <a:spcPct val="111500"/>
              </a:lnSpc>
              <a:spcBef>
                <a:spcPts val="15"/>
              </a:spcBef>
            </a:pPr>
            <a:r>
              <a:rPr lang="en-IN" sz="4300" dirty="0" smtClean="0">
                <a:latin typeface="Andalus" pitchFamily="18" charset="-78"/>
                <a:cs typeface="Andalus" pitchFamily="18" charset="-78"/>
              </a:rPr>
              <a:t>Laplace</a:t>
            </a:r>
            <a:r>
              <a:rPr lang="en-IN" sz="4300" spc="-25" dirty="0" smtClean="0">
                <a:latin typeface="Andalus" pitchFamily="18" charset="-78"/>
                <a:cs typeface="Andalus" pitchFamily="18" charset="-78"/>
              </a:rPr>
              <a:t> Transform </a:t>
            </a:r>
            <a:r>
              <a:rPr lang="en-IN" sz="4300" dirty="0" smtClean="0">
                <a:latin typeface="Andalus" pitchFamily="18" charset="-78"/>
                <a:cs typeface="Andalus" pitchFamily="18" charset="-78"/>
              </a:rPr>
              <a:t>of</a:t>
            </a:r>
            <a:r>
              <a:rPr lang="en-IN" sz="4300" spc="-15" dirty="0" smtClean="0">
                <a:latin typeface="Andalus" pitchFamily="18" charset="-78"/>
                <a:cs typeface="Andalus" pitchFamily="18" charset="-78"/>
              </a:rPr>
              <a:t> </a:t>
            </a:r>
            <a:r>
              <a:rPr lang="en-IN" sz="4300" dirty="0" smtClean="0">
                <a:latin typeface="Andalus" pitchFamily="18" charset="-78"/>
                <a:cs typeface="Andalus" pitchFamily="18" charset="-78"/>
              </a:rPr>
              <a:t>the</a:t>
            </a:r>
            <a:r>
              <a:rPr lang="en-IN" sz="4300" spc="-25" dirty="0" smtClean="0">
                <a:latin typeface="Andalus" pitchFamily="18" charset="-78"/>
                <a:cs typeface="Andalus" pitchFamily="18" charset="-78"/>
              </a:rPr>
              <a:t> </a:t>
            </a:r>
            <a:r>
              <a:rPr lang="en-IN" sz="4300" dirty="0" smtClean="0">
                <a:latin typeface="Andalus" pitchFamily="18" charset="-78"/>
                <a:cs typeface="Andalus" pitchFamily="18" charset="-78"/>
              </a:rPr>
              <a:t>Integral</a:t>
            </a:r>
            <a:r>
              <a:rPr lang="en-IN" sz="4300" spc="-15" dirty="0" smtClean="0">
                <a:latin typeface="Andalus" pitchFamily="18" charset="-78"/>
                <a:cs typeface="Andalus" pitchFamily="18" charset="-78"/>
              </a:rPr>
              <a:t> </a:t>
            </a:r>
            <a:r>
              <a:rPr lang="en-IN" sz="4300" dirty="0" smtClean="0">
                <a:latin typeface="Andalus" pitchFamily="18" charset="-78"/>
                <a:cs typeface="Andalus" pitchFamily="18" charset="-78"/>
              </a:rPr>
              <a:t>of</a:t>
            </a:r>
            <a:r>
              <a:rPr lang="en-IN" sz="4300" spc="400" dirty="0" smtClean="0">
                <a:latin typeface="Andalus" pitchFamily="18" charset="-78"/>
                <a:cs typeface="Andalus" pitchFamily="18" charset="-78"/>
              </a:rPr>
              <a:t> </a:t>
            </a:r>
            <a:r>
              <a:rPr lang="en-IN" sz="4300" dirty="0" smtClean="0">
                <a:latin typeface="Andalus" pitchFamily="18" charset="-78"/>
                <a:cs typeface="Andalus" pitchFamily="18" charset="-78"/>
              </a:rPr>
              <a:t>𝑓</a:t>
            </a:r>
            <a:r>
              <a:rPr lang="en-IN" sz="4300" spc="409" dirty="0" smtClean="0">
                <a:latin typeface="Andalus" pitchFamily="18" charset="-78"/>
                <a:cs typeface="Andalus" pitchFamily="18" charset="-78"/>
              </a:rPr>
              <a:t> (</a:t>
            </a:r>
            <a:r>
              <a:rPr lang="en-IN" sz="4300" spc="-50" dirty="0" smtClean="0">
                <a:latin typeface="Andalus" pitchFamily="18" charset="-78"/>
                <a:cs typeface="Andalus" pitchFamily="18" charset="-78"/>
              </a:rPr>
              <a:t>𝑡)</a:t>
            </a:r>
            <a:r>
              <a:rPr lang="en-IN" sz="4300" spc="500" dirty="0" smtClean="0">
                <a:latin typeface="Andalus" pitchFamily="18" charset="-78"/>
                <a:cs typeface="Andalus" pitchFamily="18" charset="-78"/>
              </a:rPr>
              <a:t> </a:t>
            </a:r>
          </a:p>
          <a:p>
            <a:pPr marL="12700" marR="895350">
              <a:lnSpc>
                <a:spcPct val="111500"/>
              </a:lnSpc>
              <a:spcBef>
                <a:spcPts val="15"/>
              </a:spcBef>
            </a:pPr>
            <a:r>
              <a:rPr lang="en-IN" sz="4000" dirty="0" smtClean="0">
                <a:latin typeface="Andalus" pitchFamily="18" charset="-78"/>
                <a:cs typeface="Andalus" pitchFamily="18" charset="-78"/>
              </a:rPr>
              <a:t>Laplace</a:t>
            </a:r>
            <a:r>
              <a:rPr lang="en-IN" sz="4000" spc="-30" dirty="0" smtClean="0">
                <a:latin typeface="Andalus" pitchFamily="18" charset="-78"/>
                <a:cs typeface="Andalus" pitchFamily="18" charset="-78"/>
              </a:rPr>
              <a:t> </a:t>
            </a:r>
            <a:r>
              <a:rPr lang="en-IN" sz="4000" spc="-25" dirty="0" smtClean="0">
                <a:latin typeface="Andalus" pitchFamily="18" charset="-78"/>
                <a:cs typeface="Andalus" pitchFamily="18" charset="-78"/>
              </a:rPr>
              <a:t>Transform</a:t>
            </a:r>
            <a:r>
              <a:rPr lang="en-IN" sz="4000" spc="-30" dirty="0" smtClean="0">
                <a:latin typeface="Andalus" pitchFamily="18" charset="-78"/>
                <a:cs typeface="Andalus" pitchFamily="18" charset="-78"/>
              </a:rPr>
              <a:t> </a:t>
            </a:r>
            <a:r>
              <a:rPr lang="en-IN" sz="4000" dirty="0" smtClean="0">
                <a:latin typeface="Andalus" pitchFamily="18" charset="-78"/>
                <a:cs typeface="Andalus" pitchFamily="18" charset="-78"/>
              </a:rPr>
              <a:t>of</a:t>
            </a:r>
            <a:r>
              <a:rPr lang="en-IN" sz="4000" spc="-15" dirty="0" smtClean="0">
                <a:latin typeface="Andalus" pitchFamily="18" charset="-78"/>
                <a:cs typeface="Andalus" pitchFamily="18" charset="-78"/>
              </a:rPr>
              <a:t> </a:t>
            </a:r>
            <a:r>
              <a:rPr lang="en-IN" sz="4000" dirty="0" smtClean="0">
                <a:latin typeface="Andalus" pitchFamily="18" charset="-78"/>
                <a:cs typeface="Andalus" pitchFamily="18" charset="-78"/>
              </a:rPr>
              <a:t>Some</a:t>
            </a:r>
            <a:r>
              <a:rPr lang="en-IN" sz="4000" spc="-20" dirty="0" smtClean="0">
                <a:latin typeface="Andalus" pitchFamily="18" charset="-78"/>
                <a:cs typeface="Andalus" pitchFamily="18" charset="-78"/>
              </a:rPr>
              <a:t> </a:t>
            </a:r>
            <a:r>
              <a:rPr lang="en-IN" sz="4000" dirty="0" smtClean="0">
                <a:latin typeface="Andalus" pitchFamily="18" charset="-78"/>
                <a:cs typeface="Andalus" pitchFamily="18" charset="-78"/>
              </a:rPr>
              <a:t>Important</a:t>
            </a:r>
            <a:r>
              <a:rPr lang="en-IN" sz="4000" spc="-25" dirty="0" smtClean="0">
                <a:latin typeface="Andalus" pitchFamily="18" charset="-78"/>
                <a:cs typeface="Andalus" pitchFamily="18" charset="-78"/>
              </a:rPr>
              <a:t> </a:t>
            </a:r>
            <a:r>
              <a:rPr lang="en-IN" sz="4000" spc="-10" dirty="0" smtClean="0">
                <a:latin typeface="Andalus" pitchFamily="18" charset="-78"/>
                <a:cs typeface="Andalus" pitchFamily="18" charset="-78"/>
              </a:rPr>
              <a:t>Functions</a:t>
            </a:r>
          </a:p>
          <a:p>
            <a:pPr marL="12700" marR="895350">
              <a:lnSpc>
                <a:spcPct val="111500"/>
              </a:lnSpc>
              <a:spcBef>
                <a:spcPts val="15"/>
              </a:spcBef>
            </a:pPr>
            <a:endParaRPr lang="en-IN" sz="4300" spc="500" dirty="0" smtClean="0">
              <a:latin typeface="Andalus" pitchFamily="18" charset="-78"/>
              <a:cs typeface="Andalus" pitchFamily="18" charset="-78"/>
            </a:endParaRPr>
          </a:p>
          <a:p>
            <a:endParaRPr lang="en-IN" dirty="0"/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="" xmlns:a16="http://schemas.microsoft.com/office/drawing/2014/main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Electronics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2128776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="" xmlns:a16="http://schemas.microsoft.com/office/drawing/2014/main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Electronics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pic>
        <p:nvPicPr>
          <p:cNvPr id="16386" name="Picture 2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prstClr val="black"/>
              <a:schemeClr val="tx1">
                <a:lumMod val="95000"/>
                <a:lumOff val="5000"/>
                <a:tint val="45000"/>
                <a:satMod val="400000"/>
              </a:schemeClr>
            </a:duotone>
            <a:lum bright="-27000" contrast="64000"/>
          </a:blip>
          <a:srcRect/>
          <a:stretch>
            <a:fillRect/>
          </a:stretch>
        </p:blipFill>
        <p:spPr bwMode="auto">
          <a:xfrm>
            <a:off x="351220" y="500042"/>
            <a:ext cx="9816746" cy="57469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xmlns="" val="1949115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939784"/>
          </a:xfrm>
        </p:spPr>
        <p:txBody>
          <a:bodyPr/>
          <a:lstStyle/>
          <a:p>
            <a:pPr algn="ctr"/>
            <a:r>
              <a:rPr lang="en-IN" b="1" dirty="0" smtClean="0"/>
              <a:t>Topics Discussed in Next Lecture</a:t>
            </a:r>
            <a:endParaRPr lang="en-IN" b="1" dirty="0"/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="" xmlns:a16="http://schemas.microsoft.com/office/drawing/2014/main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Electronics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609600" y="1285861"/>
            <a:ext cx="11344316" cy="4840306"/>
          </a:xfrm>
        </p:spPr>
        <p:txBody>
          <a:bodyPr>
            <a:normAutofit fontScale="92500" lnSpcReduction="10000"/>
          </a:bodyPr>
          <a:lstStyle/>
          <a:p>
            <a:pPr marL="12700" marR="895350">
              <a:lnSpc>
                <a:spcPct val="111500"/>
              </a:lnSpc>
              <a:spcBef>
                <a:spcPts val="15"/>
              </a:spcBef>
            </a:pPr>
            <a:r>
              <a:rPr lang="en-IN" sz="4400" dirty="0" smtClean="0">
                <a:latin typeface="Andalus" pitchFamily="18" charset="-78"/>
                <a:cs typeface="Andalus" pitchFamily="18" charset="-78"/>
              </a:rPr>
              <a:t>Laplace Transform of 1/t 𝑓(𝑡)</a:t>
            </a:r>
          </a:p>
          <a:p>
            <a:pPr marL="12700" marR="895350">
              <a:lnSpc>
                <a:spcPct val="111500"/>
              </a:lnSpc>
              <a:spcBef>
                <a:spcPts val="15"/>
              </a:spcBef>
            </a:pPr>
            <a:r>
              <a:rPr lang="en-IN" sz="4400" dirty="0" smtClean="0">
                <a:latin typeface="Andalus" pitchFamily="18" charset="-78"/>
                <a:cs typeface="Andalus" pitchFamily="18" charset="-78"/>
              </a:rPr>
              <a:t>Laplace Transform of t .𝑓(𝑡)</a:t>
            </a:r>
          </a:p>
          <a:p>
            <a:pPr marL="12700" marR="895350">
              <a:lnSpc>
                <a:spcPct val="111500"/>
              </a:lnSpc>
              <a:spcBef>
                <a:spcPts val="15"/>
              </a:spcBef>
            </a:pPr>
            <a:r>
              <a:rPr lang="en-IN" sz="4400" dirty="0" smtClean="0">
                <a:latin typeface="Andalus" pitchFamily="18" charset="-78"/>
                <a:cs typeface="Andalus" pitchFamily="18" charset="-78"/>
              </a:rPr>
              <a:t>Unit Step Function</a:t>
            </a:r>
          </a:p>
          <a:p>
            <a:pPr marL="12700" marR="895350">
              <a:lnSpc>
                <a:spcPct val="111500"/>
              </a:lnSpc>
              <a:spcBef>
                <a:spcPts val="15"/>
              </a:spcBef>
            </a:pPr>
            <a:r>
              <a:rPr lang="en-IN" sz="4400" dirty="0" smtClean="0">
                <a:latin typeface="Andalus" pitchFamily="18" charset="-78"/>
                <a:cs typeface="Andalus" pitchFamily="18" charset="-78"/>
              </a:rPr>
              <a:t>Laplace Transform of Unit Step Function</a:t>
            </a:r>
          </a:p>
          <a:p>
            <a:pPr marL="12700" marR="895350">
              <a:lnSpc>
                <a:spcPct val="111500"/>
              </a:lnSpc>
              <a:spcBef>
                <a:spcPts val="15"/>
              </a:spcBef>
            </a:pPr>
            <a:r>
              <a:rPr lang="en-IN" sz="4400" dirty="0" smtClean="0">
                <a:latin typeface="Andalus" pitchFamily="18" charset="-78"/>
                <a:cs typeface="Andalus" pitchFamily="18" charset="-78"/>
              </a:rPr>
              <a:t>Periodic Functions</a:t>
            </a:r>
          </a:p>
          <a:p>
            <a:pPr marL="12700" marR="895350">
              <a:lnSpc>
                <a:spcPct val="111500"/>
              </a:lnSpc>
              <a:spcBef>
                <a:spcPts val="15"/>
              </a:spcBef>
            </a:pPr>
            <a:r>
              <a:rPr lang="en-IN" sz="4400" dirty="0" smtClean="0">
                <a:latin typeface="Andalus" pitchFamily="18" charset="-78"/>
                <a:cs typeface="Andalus" pitchFamily="18" charset="-78"/>
              </a:rPr>
              <a:t>Some Important Formulae of Laplace Transform</a:t>
            </a:r>
            <a:endParaRPr lang="en-IN" sz="4400" dirty="0">
              <a:latin typeface="Andalus" pitchFamily="18" charset="-78"/>
              <a:cs typeface="Andalus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8699768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="" xmlns:a16="http://schemas.microsoft.com/office/drawing/2014/main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Electronics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10" name="object 2"/>
          <p:cNvSpPr txBox="1">
            <a:spLocks noGrp="1"/>
          </p:cNvSpPr>
          <p:nvPr>
            <p:ph type="title"/>
          </p:nvPr>
        </p:nvSpPr>
        <p:spPr>
          <a:xfrm>
            <a:off x="609600" y="274639"/>
            <a:ext cx="10972800" cy="1157701"/>
          </a:xfrm>
          <a:prstGeom prst="rect">
            <a:avLst/>
          </a:prstGeom>
        </p:spPr>
        <p:txBody>
          <a:bodyPr vert="horz" wrap="square" lIns="0" tIns="475945" rIns="0" bIns="0" rtlCol="0">
            <a:spAutoFit/>
          </a:bodyPr>
          <a:lstStyle/>
          <a:p>
            <a:pPr marL="1236345">
              <a:lnSpc>
                <a:spcPct val="100000"/>
              </a:lnSpc>
              <a:spcBef>
                <a:spcPts val="105"/>
              </a:spcBef>
            </a:pPr>
            <a:r>
              <a:rPr spc="-40" smtClean="0"/>
              <a:t>INTRODUCTION</a:t>
            </a:r>
            <a:endParaRPr spc="-40" dirty="0"/>
          </a:p>
        </p:txBody>
      </p:sp>
      <p:sp>
        <p:nvSpPr>
          <p:cNvPr id="12" name="object 3"/>
          <p:cNvSpPr txBox="1"/>
          <p:nvPr/>
        </p:nvSpPr>
        <p:spPr>
          <a:xfrm>
            <a:off x="916939" y="1793493"/>
            <a:ext cx="10360025" cy="3909060"/>
          </a:xfrm>
          <a:prstGeom prst="rect">
            <a:avLst/>
          </a:prstGeom>
        </p:spPr>
        <p:txBody>
          <a:bodyPr vert="horz" wrap="square" lIns="0" tIns="54610" rIns="0" bIns="0" rtlCol="0">
            <a:spAutoFit/>
          </a:bodyPr>
          <a:lstStyle/>
          <a:p>
            <a:pPr marL="12700" marR="5080" algn="just">
              <a:lnSpc>
                <a:spcPct val="90000"/>
              </a:lnSpc>
              <a:spcBef>
                <a:spcPts val="430"/>
              </a:spcBef>
            </a:pPr>
            <a:r>
              <a:rPr sz="2800" dirty="0">
                <a:latin typeface="Calibri"/>
                <a:cs typeface="Calibri"/>
              </a:rPr>
              <a:t>The</a:t>
            </a:r>
            <a:r>
              <a:rPr sz="2800" spc="-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Laplace</a:t>
            </a:r>
            <a:r>
              <a:rPr sz="2800" spc="-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transform</a:t>
            </a:r>
            <a:r>
              <a:rPr sz="2800" dirty="0">
                <a:latin typeface="Calibri"/>
                <a:cs typeface="Calibri"/>
              </a:rPr>
              <a:t> is</a:t>
            </a:r>
            <a:r>
              <a:rPr sz="2800" spc="1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named</a:t>
            </a:r>
            <a:r>
              <a:rPr sz="2800" spc="-1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for</a:t>
            </a:r>
            <a:r>
              <a:rPr sz="2800" spc="-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the French</a:t>
            </a:r>
            <a:r>
              <a:rPr sz="2800" spc="-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mathematician </a:t>
            </a:r>
            <a:r>
              <a:rPr sz="2800" spc="-10" dirty="0">
                <a:latin typeface="Calibri"/>
                <a:cs typeface="Calibri"/>
              </a:rPr>
              <a:t>Laplace, </a:t>
            </a:r>
            <a:r>
              <a:rPr sz="2800" dirty="0">
                <a:latin typeface="Calibri"/>
                <a:cs typeface="Calibri"/>
              </a:rPr>
              <a:t>who</a:t>
            </a:r>
            <a:r>
              <a:rPr sz="2800" spc="254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studied</a:t>
            </a:r>
            <a:r>
              <a:rPr sz="2800" spc="26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this</a:t>
            </a:r>
            <a:r>
              <a:rPr sz="2800" spc="26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transform</a:t>
            </a:r>
            <a:r>
              <a:rPr sz="2800" spc="26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in</a:t>
            </a:r>
            <a:r>
              <a:rPr sz="2800" spc="27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1782.</a:t>
            </a:r>
            <a:r>
              <a:rPr sz="2800" spc="26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Laplace</a:t>
            </a:r>
            <a:r>
              <a:rPr sz="2800" spc="27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transforms</a:t>
            </a:r>
            <a:r>
              <a:rPr sz="2800" spc="26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is</a:t>
            </a:r>
            <a:r>
              <a:rPr sz="2800" spc="26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an</a:t>
            </a:r>
            <a:r>
              <a:rPr sz="2800" spc="26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integral </a:t>
            </a:r>
            <a:r>
              <a:rPr sz="2800" dirty="0">
                <a:latin typeface="Calibri"/>
                <a:cs typeface="Calibri"/>
              </a:rPr>
              <a:t>transform.</a:t>
            </a:r>
            <a:r>
              <a:rPr sz="2800" spc="16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It</a:t>
            </a:r>
            <a:r>
              <a:rPr sz="2800" spc="15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helps</a:t>
            </a:r>
            <a:r>
              <a:rPr sz="2800" spc="15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in</a:t>
            </a:r>
            <a:r>
              <a:rPr sz="2800" spc="15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solving</a:t>
            </a:r>
            <a:r>
              <a:rPr sz="2800" spc="15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the</a:t>
            </a:r>
            <a:r>
              <a:rPr sz="2800" spc="15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differential</a:t>
            </a:r>
            <a:r>
              <a:rPr sz="2800" spc="14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equations</a:t>
            </a:r>
            <a:r>
              <a:rPr sz="2800" spc="16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with</a:t>
            </a:r>
            <a:r>
              <a:rPr sz="2800" spc="15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boundary </a:t>
            </a:r>
            <a:r>
              <a:rPr sz="2800" dirty="0">
                <a:latin typeface="Calibri"/>
                <a:cs typeface="Calibri"/>
              </a:rPr>
              <a:t>values</a:t>
            </a:r>
            <a:r>
              <a:rPr sz="2800" spc="12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without</a:t>
            </a:r>
            <a:r>
              <a:rPr sz="2800" spc="13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finding</a:t>
            </a:r>
            <a:r>
              <a:rPr sz="2800" spc="14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the</a:t>
            </a:r>
            <a:r>
              <a:rPr sz="2800" spc="13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general</a:t>
            </a:r>
            <a:r>
              <a:rPr sz="2800" spc="13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solution</a:t>
            </a:r>
            <a:r>
              <a:rPr sz="2800" spc="12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and</a:t>
            </a:r>
            <a:r>
              <a:rPr sz="2800" spc="13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values</a:t>
            </a:r>
            <a:r>
              <a:rPr sz="2800" spc="13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of</a:t>
            </a:r>
            <a:r>
              <a:rPr sz="2800" spc="13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the</a:t>
            </a:r>
            <a:r>
              <a:rPr sz="2800" spc="14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arbitrary </a:t>
            </a:r>
            <a:r>
              <a:rPr sz="2800" dirty="0">
                <a:latin typeface="Calibri"/>
                <a:cs typeface="Calibri"/>
              </a:rPr>
              <a:t>constants.</a:t>
            </a:r>
            <a:r>
              <a:rPr sz="2800" spc="5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The</a:t>
            </a:r>
            <a:r>
              <a:rPr sz="2800" spc="4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method</a:t>
            </a:r>
            <a:r>
              <a:rPr sz="2800" spc="4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of</a:t>
            </a:r>
            <a:r>
              <a:rPr sz="2800" spc="4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Laplace</a:t>
            </a:r>
            <a:r>
              <a:rPr sz="2800" spc="5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transforms</a:t>
            </a:r>
            <a:r>
              <a:rPr sz="2800" spc="4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is</a:t>
            </a:r>
            <a:r>
              <a:rPr sz="2800" spc="4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a</a:t>
            </a:r>
            <a:r>
              <a:rPr sz="2800" spc="5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system</a:t>
            </a:r>
            <a:r>
              <a:rPr sz="2800" spc="4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that</a:t>
            </a:r>
            <a:r>
              <a:rPr sz="2800" spc="4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relies</a:t>
            </a:r>
            <a:r>
              <a:rPr sz="2800" spc="45" dirty="0">
                <a:latin typeface="Calibri"/>
                <a:cs typeface="Calibri"/>
              </a:rPr>
              <a:t> </a:t>
            </a:r>
            <a:r>
              <a:rPr sz="2800" spc="-25" dirty="0">
                <a:latin typeface="Calibri"/>
                <a:cs typeface="Calibri"/>
              </a:rPr>
              <a:t>on </a:t>
            </a:r>
            <a:r>
              <a:rPr sz="2800" spc="-10" dirty="0">
                <a:latin typeface="Calibri"/>
                <a:cs typeface="Calibri"/>
              </a:rPr>
              <a:t>algebra</a:t>
            </a:r>
            <a:r>
              <a:rPr sz="2800" spc="-6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(rather</a:t>
            </a:r>
            <a:r>
              <a:rPr sz="2800" spc="-7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than</a:t>
            </a:r>
            <a:r>
              <a:rPr sz="2800" spc="-55" dirty="0">
                <a:latin typeface="Calibri"/>
                <a:cs typeface="Calibri"/>
              </a:rPr>
              <a:t> </a:t>
            </a:r>
            <a:r>
              <a:rPr sz="2800" spc="-20" dirty="0">
                <a:latin typeface="Calibri"/>
                <a:cs typeface="Calibri"/>
              </a:rPr>
              <a:t>calculus-</a:t>
            </a:r>
            <a:r>
              <a:rPr sz="2800" dirty="0">
                <a:latin typeface="Calibri"/>
                <a:cs typeface="Calibri"/>
              </a:rPr>
              <a:t>based</a:t>
            </a:r>
            <a:r>
              <a:rPr sz="2800" spc="-6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methods)</a:t>
            </a:r>
            <a:r>
              <a:rPr sz="2800" spc="-5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to</a:t>
            </a:r>
            <a:r>
              <a:rPr sz="2800" spc="-6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solve</a:t>
            </a:r>
            <a:r>
              <a:rPr sz="2800" spc="-6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linear</a:t>
            </a:r>
            <a:r>
              <a:rPr sz="2800" spc="-5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differential </a:t>
            </a:r>
            <a:r>
              <a:rPr sz="2800" dirty="0">
                <a:latin typeface="Calibri"/>
                <a:cs typeface="Calibri"/>
              </a:rPr>
              <a:t>equations.</a:t>
            </a:r>
            <a:r>
              <a:rPr sz="2800" spc="165" dirty="0">
                <a:latin typeface="Calibri"/>
                <a:cs typeface="Calibri"/>
              </a:rPr>
              <a:t>  </a:t>
            </a:r>
            <a:r>
              <a:rPr sz="2800" dirty="0">
                <a:latin typeface="Calibri"/>
                <a:cs typeface="Calibri"/>
              </a:rPr>
              <a:t>While</a:t>
            </a:r>
            <a:r>
              <a:rPr sz="2800" spc="170" dirty="0">
                <a:latin typeface="Calibri"/>
                <a:cs typeface="Calibri"/>
              </a:rPr>
              <a:t>  </a:t>
            </a:r>
            <a:r>
              <a:rPr sz="2800" dirty="0">
                <a:latin typeface="Calibri"/>
                <a:cs typeface="Calibri"/>
              </a:rPr>
              <a:t>it</a:t>
            </a:r>
            <a:r>
              <a:rPr sz="2800" spc="170" dirty="0">
                <a:latin typeface="Calibri"/>
                <a:cs typeface="Calibri"/>
              </a:rPr>
              <a:t>  </a:t>
            </a:r>
            <a:r>
              <a:rPr sz="2800" dirty="0">
                <a:latin typeface="Calibri"/>
                <a:cs typeface="Calibri"/>
              </a:rPr>
              <a:t>might</a:t>
            </a:r>
            <a:r>
              <a:rPr sz="2800" spc="165" dirty="0">
                <a:latin typeface="Calibri"/>
                <a:cs typeface="Calibri"/>
              </a:rPr>
              <a:t>  </a:t>
            </a:r>
            <a:r>
              <a:rPr sz="2800" dirty="0">
                <a:latin typeface="Calibri"/>
                <a:cs typeface="Calibri"/>
              </a:rPr>
              <a:t>seem</a:t>
            </a:r>
            <a:r>
              <a:rPr sz="2800" spc="160" dirty="0">
                <a:latin typeface="Calibri"/>
                <a:cs typeface="Calibri"/>
              </a:rPr>
              <a:t>  </a:t>
            </a:r>
            <a:r>
              <a:rPr sz="2800" dirty="0">
                <a:latin typeface="Calibri"/>
                <a:cs typeface="Calibri"/>
              </a:rPr>
              <a:t>to</a:t>
            </a:r>
            <a:r>
              <a:rPr sz="2800" spc="165" dirty="0">
                <a:latin typeface="Calibri"/>
                <a:cs typeface="Calibri"/>
              </a:rPr>
              <a:t>  </a:t>
            </a:r>
            <a:r>
              <a:rPr sz="2800" dirty="0">
                <a:latin typeface="Calibri"/>
                <a:cs typeface="Calibri"/>
              </a:rPr>
              <a:t>be</a:t>
            </a:r>
            <a:r>
              <a:rPr sz="2800" spc="165" dirty="0">
                <a:latin typeface="Calibri"/>
                <a:cs typeface="Calibri"/>
              </a:rPr>
              <a:t>  </a:t>
            </a:r>
            <a:r>
              <a:rPr sz="2800" dirty="0">
                <a:latin typeface="Calibri"/>
                <a:cs typeface="Calibri"/>
              </a:rPr>
              <a:t>a</a:t>
            </a:r>
            <a:r>
              <a:rPr sz="2800" spc="165" dirty="0">
                <a:latin typeface="Calibri"/>
                <a:cs typeface="Calibri"/>
              </a:rPr>
              <a:t>  </a:t>
            </a:r>
            <a:r>
              <a:rPr sz="2800" dirty="0">
                <a:latin typeface="Calibri"/>
                <a:cs typeface="Calibri"/>
              </a:rPr>
              <a:t>somewhat</a:t>
            </a:r>
            <a:r>
              <a:rPr sz="2800" spc="160" dirty="0">
                <a:latin typeface="Calibri"/>
                <a:cs typeface="Calibri"/>
              </a:rPr>
              <a:t>  </a:t>
            </a:r>
            <a:r>
              <a:rPr sz="2800" spc="-10" dirty="0">
                <a:latin typeface="Calibri"/>
                <a:cs typeface="Calibri"/>
              </a:rPr>
              <a:t>cumbersome </a:t>
            </a:r>
            <a:r>
              <a:rPr sz="2800" dirty="0">
                <a:latin typeface="Calibri"/>
                <a:cs typeface="Calibri"/>
              </a:rPr>
              <a:t>method</a:t>
            </a:r>
            <a:r>
              <a:rPr sz="2800" spc="27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at</a:t>
            </a:r>
            <a:r>
              <a:rPr sz="2800" spc="28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times,</a:t>
            </a:r>
            <a:r>
              <a:rPr sz="2800" spc="28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it</a:t>
            </a:r>
            <a:r>
              <a:rPr sz="2800" spc="28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is</a:t>
            </a:r>
            <a:r>
              <a:rPr sz="2800" spc="28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a</a:t>
            </a:r>
            <a:r>
              <a:rPr sz="2800" spc="28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very</a:t>
            </a:r>
            <a:r>
              <a:rPr sz="2800" spc="28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powerful</a:t>
            </a:r>
            <a:r>
              <a:rPr sz="2800" spc="28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tool</a:t>
            </a:r>
            <a:r>
              <a:rPr sz="2800" spc="27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that</a:t>
            </a:r>
            <a:r>
              <a:rPr sz="2800" spc="28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enables</a:t>
            </a:r>
            <a:r>
              <a:rPr sz="2800" spc="29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us</a:t>
            </a:r>
            <a:r>
              <a:rPr sz="2800" spc="28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to</a:t>
            </a:r>
            <a:r>
              <a:rPr sz="2800" spc="28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readily </a:t>
            </a:r>
            <a:r>
              <a:rPr sz="2800" dirty="0">
                <a:latin typeface="Calibri"/>
                <a:cs typeface="Calibri"/>
              </a:rPr>
              <a:t>deal</a:t>
            </a:r>
            <a:r>
              <a:rPr sz="2800" spc="190" dirty="0">
                <a:latin typeface="Calibri"/>
                <a:cs typeface="Calibri"/>
              </a:rPr>
              <a:t>  </a:t>
            </a:r>
            <a:r>
              <a:rPr sz="2800" dirty="0">
                <a:latin typeface="Calibri"/>
                <a:cs typeface="Calibri"/>
              </a:rPr>
              <a:t>with</a:t>
            </a:r>
            <a:r>
              <a:rPr sz="2800" spc="200" dirty="0">
                <a:latin typeface="Calibri"/>
                <a:cs typeface="Calibri"/>
              </a:rPr>
              <a:t>  </a:t>
            </a:r>
            <a:r>
              <a:rPr sz="2800" dirty="0">
                <a:latin typeface="Calibri"/>
                <a:cs typeface="Calibri"/>
              </a:rPr>
              <a:t>linear</a:t>
            </a:r>
            <a:r>
              <a:rPr sz="2800" spc="195" dirty="0">
                <a:latin typeface="Calibri"/>
                <a:cs typeface="Calibri"/>
              </a:rPr>
              <a:t>  </a:t>
            </a:r>
            <a:r>
              <a:rPr sz="2800" dirty="0">
                <a:latin typeface="Calibri"/>
                <a:cs typeface="Calibri"/>
              </a:rPr>
              <a:t>differential</a:t>
            </a:r>
            <a:r>
              <a:rPr sz="2800" spc="190" dirty="0">
                <a:latin typeface="Calibri"/>
                <a:cs typeface="Calibri"/>
              </a:rPr>
              <a:t>  </a:t>
            </a:r>
            <a:r>
              <a:rPr sz="2800" dirty="0">
                <a:latin typeface="Calibri"/>
                <a:cs typeface="Calibri"/>
              </a:rPr>
              <a:t>equations</a:t>
            </a:r>
            <a:r>
              <a:rPr sz="2800" spc="200" dirty="0">
                <a:latin typeface="Calibri"/>
                <a:cs typeface="Calibri"/>
              </a:rPr>
              <a:t>  </a:t>
            </a:r>
            <a:r>
              <a:rPr sz="2800" dirty="0">
                <a:latin typeface="Calibri"/>
                <a:cs typeface="Calibri"/>
              </a:rPr>
              <a:t>with</a:t>
            </a:r>
            <a:r>
              <a:rPr sz="2800" spc="195" dirty="0">
                <a:latin typeface="Calibri"/>
                <a:cs typeface="Calibri"/>
              </a:rPr>
              <a:t>  </a:t>
            </a:r>
            <a:r>
              <a:rPr sz="2800" dirty="0">
                <a:latin typeface="Calibri"/>
                <a:cs typeface="Calibri"/>
              </a:rPr>
              <a:t>discontinuous</a:t>
            </a:r>
            <a:r>
              <a:rPr sz="2800" spc="210" dirty="0">
                <a:latin typeface="Calibri"/>
                <a:cs typeface="Calibri"/>
              </a:rPr>
              <a:t>  </a:t>
            </a:r>
            <a:r>
              <a:rPr sz="2800" spc="-10" dirty="0">
                <a:latin typeface="Calibri"/>
                <a:cs typeface="Calibri"/>
              </a:rPr>
              <a:t>forcing functions.</a:t>
            </a:r>
            <a:endParaRPr sz="2800"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2128776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="" xmlns:a16="http://schemas.microsoft.com/office/drawing/2014/main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Electronics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11" name="object 2"/>
          <p:cNvSpPr txBox="1">
            <a:spLocks noGrp="1"/>
          </p:cNvSpPr>
          <p:nvPr>
            <p:ph type="title"/>
          </p:nvPr>
        </p:nvSpPr>
        <p:spPr>
          <a:xfrm>
            <a:off x="2046477" y="147066"/>
            <a:ext cx="8099044" cy="1183640"/>
          </a:xfrm>
          <a:prstGeom prst="rect">
            <a:avLst/>
          </a:prstGeom>
        </p:spPr>
        <p:txBody>
          <a:bodyPr vert="horz" wrap="square" lIns="0" tIns="475945" rIns="0" bIns="0" rtlCol="0">
            <a:spAutoFit/>
          </a:bodyPr>
          <a:lstStyle/>
          <a:p>
            <a:pPr marL="1483360">
              <a:lnSpc>
                <a:spcPct val="100000"/>
              </a:lnSpc>
              <a:spcBef>
                <a:spcPts val="105"/>
              </a:spcBef>
            </a:pPr>
            <a:r>
              <a:rPr spc="-40" smtClean="0"/>
              <a:t>OBJECTIVES</a:t>
            </a:r>
            <a:endParaRPr spc="-40" dirty="0"/>
          </a:p>
        </p:txBody>
      </p:sp>
      <p:sp>
        <p:nvSpPr>
          <p:cNvPr id="12" name="object 3"/>
          <p:cNvSpPr txBox="1"/>
          <p:nvPr/>
        </p:nvSpPr>
        <p:spPr>
          <a:xfrm>
            <a:off x="916939" y="1793493"/>
            <a:ext cx="10359390" cy="2756535"/>
          </a:xfrm>
          <a:prstGeom prst="rect">
            <a:avLst/>
          </a:prstGeom>
        </p:spPr>
        <p:txBody>
          <a:bodyPr vert="horz" wrap="square" lIns="0" tIns="54610" rIns="0" bIns="0" rtlCol="0">
            <a:spAutoFit/>
          </a:bodyPr>
          <a:lstStyle/>
          <a:p>
            <a:pPr marL="12700" marR="5080" algn="just">
              <a:lnSpc>
                <a:spcPct val="90000"/>
              </a:lnSpc>
              <a:spcBef>
                <a:spcPts val="430"/>
              </a:spcBef>
            </a:pPr>
            <a:r>
              <a:rPr sz="2800" dirty="0">
                <a:latin typeface="Calibri"/>
                <a:cs typeface="Calibri"/>
              </a:rPr>
              <a:t>After</a:t>
            </a:r>
            <a:r>
              <a:rPr sz="2800" spc="3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studying</a:t>
            </a:r>
            <a:r>
              <a:rPr sz="2800" spc="3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this</a:t>
            </a:r>
            <a:r>
              <a:rPr sz="2800" spc="3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chapter</a:t>
            </a:r>
            <a:r>
              <a:rPr sz="2800" spc="3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we</a:t>
            </a:r>
            <a:r>
              <a:rPr sz="2800" spc="3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will</a:t>
            </a:r>
            <a:r>
              <a:rPr sz="2800" spc="2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learn</a:t>
            </a:r>
            <a:r>
              <a:rPr sz="2800" spc="5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about</a:t>
            </a:r>
            <a:r>
              <a:rPr sz="2800" spc="5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how</a:t>
            </a:r>
            <a:r>
              <a:rPr sz="2800" spc="3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Laplace</a:t>
            </a:r>
            <a:r>
              <a:rPr sz="2800" spc="2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transforms </a:t>
            </a:r>
            <a:r>
              <a:rPr sz="2800" dirty="0">
                <a:latin typeface="Calibri"/>
                <a:cs typeface="Calibri"/>
              </a:rPr>
              <a:t>is</a:t>
            </a:r>
            <a:r>
              <a:rPr sz="2800" spc="-7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useful</a:t>
            </a:r>
            <a:r>
              <a:rPr sz="2800" spc="-10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for</a:t>
            </a:r>
            <a:r>
              <a:rPr sz="2800" spc="-9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solving</a:t>
            </a:r>
            <a:r>
              <a:rPr sz="2800" spc="-85" dirty="0">
                <a:latin typeface="Calibri"/>
                <a:cs typeface="Calibri"/>
              </a:rPr>
              <a:t> </a:t>
            </a:r>
            <a:r>
              <a:rPr sz="2800" spc="-25" dirty="0">
                <a:latin typeface="Calibri"/>
                <a:cs typeface="Calibri"/>
              </a:rPr>
              <a:t>differential</a:t>
            </a:r>
            <a:r>
              <a:rPr sz="2800" spc="-9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equations</a:t>
            </a:r>
            <a:r>
              <a:rPr sz="2800" spc="-7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with</a:t>
            </a:r>
            <a:r>
              <a:rPr sz="2800" spc="-8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boundary</a:t>
            </a:r>
            <a:r>
              <a:rPr sz="2800" spc="-9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values</a:t>
            </a:r>
            <a:r>
              <a:rPr sz="2800" spc="-8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without </a:t>
            </a:r>
            <a:r>
              <a:rPr sz="2800" dirty="0">
                <a:latin typeface="Calibri"/>
                <a:cs typeface="Calibri"/>
              </a:rPr>
              <a:t>finding</a:t>
            </a:r>
            <a:r>
              <a:rPr sz="2800" spc="42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the</a:t>
            </a:r>
            <a:r>
              <a:rPr sz="2800" spc="434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general</a:t>
            </a:r>
            <a:r>
              <a:rPr sz="2800" spc="42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solution.</a:t>
            </a:r>
            <a:r>
              <a:rPr sz="2800" spc="44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With</a:t>
            </a:r>
            <a:r>
              <a:rPr sz="2800" spc="434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the</a:t>
            </a:r>
            <a:r>
              <a:rPr sz="2800" spc="44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use</a:t>
            </a:r>
            <a:r>
              <a:rPr sz="2800" spc="434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of</a:t>
            </a:r>
            <a:r>
              <a:rPr sz="2800" spc="42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different</a:t>
            </a:r>
            <a:r>
              <a:rPr sz="2800" spc="434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properties</a:t>
            </a:r>
            <a:r>
              <a:rPr sz="2800" spc="434" dirty="0">
                <a:latin typeface="Calibri"/>
                <a:cs typeface="Calibri"/>
              </a:rPr>
              <a:t> </a:t>
            </a:r>
            <a:r>
              <a:rPr sz="2800" spc="-25" dirty="0">
                <a:latin typeface="Calibri"/>
                <a:cs typeface="Calibri"/>
              </a:rPr>
              <a:t>of </a:t>
            </a:r>
            <a:r>
              <a:rPr sz="2800" dirty="0">
                <a:latin typeface="Calibri"/>
                <a:cs typeface="Calibri"/>
              </a:rPr>
              <a:t>Laplace</a:t>
            </a:r>
            <a:r>
              <a:rPr sz="2800" spc="22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transform</a:t>
            </a:r>
            <a:r>
              <a:rPr sz="2800" spc="22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and</a:t>
            </a:r>
            <a:r>
              <a:rPr sz="2800" spc="23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Inverse</a:t>
            </a:r>
            <a:r>
              <a:rPr sz="2800" spc="22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Laplace</a:t>
            </a:r>
            <a:r>
              <a:rPr sz="2800" spc="229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transform</a:t>
            </a:r>
            <a:r>
              <a:rPr sz="2800" spc="24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one</a:t>
            </a:r>
            <a:r>
              <a:rPr sz="2800" spc="22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can</a:t>
            </a:r>
            <a:r>
              <a:rPr sz="2800" spc="23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solve</a:t>
            </a:r>
            <a:r>
              <a:rPr sz="2800" spc="229" dirty="0">
                <a:latin typeface="Calibri"/>
                <a:cs typeface="Calibri"/>
              </a:rPr>
              <a:t> </a:t>
            </a:r>
            <a:r>
              <a:rPr sz="2800" spc="-20" dirty="0">
                <a:latin typeface="Calibri"/>
                <a:cs typeface="Calibri"/>
              </a:rPr>
              <a:t>many </a:t>
            </a:r>
            <a:r>
              <a:rPr sz="2800" dirty="0">
                <a:latin typeface="Calibri"/>
                <a:cs typeface="Calibri"/>
              </a:rPr>
              <a:t>important</a:t>
            </a:r>
            <a:r>
              <a:rPr sz="2800" spc="8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problem</a:t>
            </a:r>
            <a:r>
              <a:rPr sz="2800" spc="7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of</a:t>
            </a:r>
            <a:r>
              <a:rPr sz="2800" spc="5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physics</a:t>
            </a:r>
            <a:r>
              <a:rPr sz="2800" spc="7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with</a:t>
            </a:r>
            <a:r>
              <a:rPr sz="2800" spc="6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very</a:t>
            </a:r>
            <a:r>
              <a:rPr sz="2800" spc="7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simple</a:t>
            </a:r>
            <a:r>
              <a:rPr sz="2800" spc="5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way.</a:t>
            </a:r>
            <a:r>
              <a:rPr sz="2800" spc="6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Thus</a:t>
            </a:r>
            <a:r>
              <a:rPr sz="2800" spc="6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we</a:t>
            </a:r>
            <a:r>
              <a:rPr sz="2800" spc="6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will</a:t>
            </a:r>
            <a:r>
              <a:rPr sz="2800" spc="5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learn </a:t>
            </a:r>
            <a:r>
              <a:rPr sz="2800" dirty="0">
                <a:latin typeface="Calibri"/>
                <a:cs typeface="Calibri"/>
              </a:rPr>
              <a:t>from</a:t>
            </a:r>
            <a:r>
              <a:rPr sz="2800" spc="18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this</a:t>
            </a:r>
            <a:r>
              <a:rPr sz="2800" spc="19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unit</a:t>
            </a:r>
            <a:r>
              <a:rPr sz="2800" spc="17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to</a:t>
            </a:r>
            <a:r>
              <a:rPr sz="2800" spc="19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use</a:t>
            </a:r>
            <a:r>
              <a:rPr sz="2800" spc="18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the</a:t>
            </a:r>
            <a:r>
              <a:rPr sz="2800" spc="17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Laplace</a:t>
            </a:r>
            <a:r>
              <a:rPr sz="2800" spc="19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transform</a:t>
            </a:r>
            <a:r>
              <a:rPr sz="2800" spc="17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for</a:t>
            </a:r>
            <a:r>
              <a:rPr sz="2800" spc="19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solving</a:t>
            </a:r>
            <a:r>
              <a:rPr sz="2800" spc="18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the</a:t>
            </a:r>
            <a:r>
              <a:rPr sz="2800" spc="17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differential equations.</a:t>
            </a:r>
            <a:endParaRPr sz="2800"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2128776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="" xmlns:a16="http://schemas.microsoft.com/office/drawing/2014/main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Electronics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5" name="object 2"/>
          <p:cNvSpPr txBox="1">
            <a:spLocks noGrp="1"/>
          </p:cNvSpPr>
          <p:nvPr>
            <p:ph type="title"/>
          </p:nvPr>
        </p:nvSpPr>
        <p:spPr>
          <a:xfrm>
            <a:off x="2309786" y="357166"/>
            <a:ext cx="6551130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b="1" spc="-20" smtClean="0"/>
              <a:t>LAPLACE</a:t>
            </a:r>
            <a:r>
              <a:rPr b="1" spc="-160" smtClean="0"/>
              <a:t> </a:t>
            </a:r>
            <a:r>
              <a:rPr b="1" spc="-40" dirty="0"/>
              <a:t>TRANSFORM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duotone>
              <a:prstClr val="black"/>
              <a:schemeClr val="tx1">
                <a:lumMod val="95000"/>
                <a:lumOff val="5000"/>
                <a:tint val="45000"/>
                <a:satMod val="400000"/>
              </a:schemeClr>
            </a:duotone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19000" contrast="75000"/>
          </a:blip>
          <a:srcRect/>
          <a:stretch>
            <a:fillRect/>
          </a:stretch>
        </p:blipFill>
        <p:spPr bwMode="auto">
          <a:xfrm>
            <a:off x="952464" y="1357298"/>
            <a:ext cx="9537826" cy="4304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xmlns="" val="12128776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="" xmlns:a16="http://schemas.microsoft.com/office/drawing/2014/main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Electronics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lum bright="-28000" contrast="64000"/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prstClr val="black"/>
              <a:schemeClr val="tx1">
                <a:lumMod val="95000"/>
                <a:lumOff val="5000"/>
                <a:tint val="45000"/>
                <a:satMod val="400000"/>
              </a:schemeClr>
            </a:duotone>
          </a:blip>
          <a:stretch>
            <a:fillRect/>
          </a:stretch>
        </p:blipFill>
        <p:spPr bwMode="auto">
          <a:xfrm>
            <a:off x="738150" y="1476374"/>
            <a:ext cx="9715568" cy="44529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object 2"/>
          <p:cNvSpPr txBox="1">
            <a:spLocks noGrp="1"/>
          </p:cNvSpPr>
          <p:nvPr>
            <p:ph type="title"/>
          </p:nvPr>
        </p:nvSpPr>
        <p:spPr>
          <a:xfrm>
            <a:off x="1168504" y="579422"/>
            <a:ext cx="8999462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000" b="1" spc="-40" smtClean="0"/>
              <a:t>LINEARITY</a:t>
            </a:r>
            <a:r>
              <a:rPr sz="4000" b="1" spc="-175" smtClean="0"/>
              <a:t> </a:t>
            </a:r>
            <a:r>
              <a:rPr sz="4000" b="1" dirty="0"/>
              <a:t>OF</a:t>
            </a:r>
            <a:r>
              <a:rPr sz="4000" b="1" spc="-155" dirty="0"/>
              <a:t> </a:t>
            </a:r>
            <a:r>
              <a:rPr sz="4000" b="1" dirty="0"/>
              <a:t>THE</a:t>
            </a:r>
            <a:r>
              <a:rPr sz="4000" b="1" spc="-165" dirty="0"/>
              <a:t> </a:t>
            </a:r>
            <a:r>
              <a:rPr sz="4000" b="1" spc="-35" dirty="0"/>
              <a:t>LAPLACE</a:t>
            </a:r>
            <a:r>
              <a:rPr sz="4000" b="1" spc="-175" dirty="0"/>
              <a:t> </a:t>
            </a:r>
            <a:r>
              <a:rPr sz="4000" b="1" spc="-10" dirty="0"/>
              <a:t>TRANSFORM</a:t>
            </a:r>
            <a:endParaRPr sz="4000" b="1"/>
          </a:p>
        </p:txBody>
      </p:sp>
    </p:spTree>
    <p:extLst>
      <p:ext uri="{BB962C8B-B14F-4D97-AF65-F5344CB8AC3E}">
        <p14:creationId xmlns:p14="http://schemas.microsoft.com/office/powerpoint/2010/main" xmlns="" val="12128776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="" xmlns:a16="http://schemas.microsoft.com/office/drawing/2014/main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Electronics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11" name="object 2"/>
          <p:cNvSpPr txBox="1">
            <a:spLocks noGrp="1"/>
          </p:cNvSpPr>
          <p:nvPr>
            <p:ph type="title"/>
          </p:nvPr>
        </p:nvSpPr>
        <p:spPr>
          <a:xfrm>
            <a:off x="2046477" y="147066"/>
            <a:ext cx="8099044" cy="1010660"/>
          </a:xfrm>
          <a:prstGeom prst="rect">
            <a:avLst/>
          </a:prstGeom>
        </p:spPr>
        <p:txBody>
          <a:bodyPr vert="horz" wrap="square" lIns="0" tIns="330326" rIns="0" bIns="0" rtlCol="0">
            <a:spAutoFit/>
          </a:bodyPr>
          <a:lstStyle/>
          <a:p>
            <a:pPr marL="196850">
              <a:lnSpc>
                <a:spcPct val="100000"/>
              </a:lnSpc>
              <a:spcBef>
                <a:spcPts val="105"/>
              </a:spcBef>
            </a:pPr>
            <a:r>
              <a:rPr b="1" spc="-20" smtClean="0"/>
              <a:t>CHANGE</a:t>
            </a:r>
            <a:r>
              <a:rPr b="1" spc="-180" smtClean="0"/>
              <a:t> </a:t>
            </a:r>
            <a:r>
              <a:rPr b="1" dirty="0"/>
              <a:t>OF</a:t>
            </a:r>
            <a:r>
              <a:rPr b="1" spc="-150" dirty="0"/>
              <a:t> </a:t>
            </a:r>
            <a:r>
              <a:rPr b="1" dirty="0"/>
              <a:t>SCALE</a:t>
            </a:r>
            <a:r>
              <a:rPr b="1" spc="-160" dirty="0"/>
              <a:t> </a:t>
            </a:r>
            <a:r>
              <a:rPr b="1" spc="-35" dirty="0"/>
              <a:t>PROPERTY</a:t>
            </a: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duotone>
              <a:prstClr val="black"/>
              <a:schemeClr val="tx1">
                <a:lumMod val="95000"/>
                <a:lumOff val="5000"/>
                <a:tint val="45000"/>
                <a:satMod val="400000"/>
              </a:schemeClr>
            </a:duotone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28000" contrast="64000"/>
          </a:blip>
          <a:stretch>
            <a:fillRect/>
          </a:stretch>
        </p:blipFill>
        <p:spPr bwMode="auto">
          <a:xfrm>
            <a:off x="1452530" y="1357298"/>
            <a:ext cx="8919597" cy="46434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xmlns="" val="1949115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="" xmlns:a16="http://schemas.microsoft.com/office/drawing/2014/main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Electronics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5" name="object 2"/>
          <p:cNvSpPr txBox="1">
            <a:spLocks noGrp="1"/>
          </p:cNvSpPr>
          <p:nvPr>
            <p:ph type="title"/>
          </p:nvPr>
        </p:nvSpPr>
        <p:spPr>
          <a:xfrm>
            <a:off x="2024035" y="484124"/>
            <a:ext cx="7382856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b="1" spc="-20" smtClean="0"/>
              <a:t>FIRST</a:t>
            </a:r>
            <a:r>
              <a:rPr b="1" spc="-160" smtClean="0"/>
              <a:t> </a:t>
            </a:r>
            <a:r>
              <a:rPr b="1" spc="-25" dirty="0"/>
              <a:t>SHIFTING</a:t>
            </a:r>
            <a:r>
              <a:rPr b="1" spc="-175" dirty="0"/>
              <a:t> </a:t>
            </a:r>
            <a:r>
              <a:rPr b="1" spc="-30" dirty="0"/>
              <a:t>THEOREM</a:t>
            </a: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prstClr val="black"/>
              <a:schemeClr val="tx1">
                <a:lumMod val="95000"/>
                <a:lumOff val="5000"/>
                <a:tint val="45000"/>
                <a:satMod val="400000"/>
              </a:schemeClr>
            </a:duotone>
            <a:lum bright="-36000" contrast="84000"/>
          </a:blip>
          <a:srcRect/>
          <a:stretch>
            <a:fillRect/>
          </a:stretch>
        </p:blipFill>
        <p:spPr bwMode="auto">
          <a:xfrm>
            <a:off x="1095340" y="1457324"/>
            <a:ext cx="9501254" cy="48291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xmlns="" val="1949115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="" xmlns:a16="http://schemas.microsoft.com/office/drawing/2014/main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Electronics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>
            <a:duotone>
              <a:prstClr val="black"/>
              <a:schemeClr val="tx1">
                <a:lumMod val="95000"/>
                <a:lumOff val="5000"/>
                <a:tint val="45000"/>
                <a:satMod val="400000"/>
              </a:schemeClr>
            </a:duotone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31000" contrast="65000"/>
          </a:blip>
          <a:srcRect/>
          <a:stretch>
            <a:fillRect/>
          </a:stretch>
        </p:blipFill>
        <p:spPr bwMode="auto">
          <a:xfrm>
            <a:off x="1166778" y="1462088"/>
            <a:ext cx="9001188" cy="49673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object 2"/>
          <p:cNvSpPr txBox="1">
            <a:spLocks noGrp="1"/>
          </p:cNvSpPr>
          <p:nvPr>
            <p:ph type="title"/>
          </p:nvPr>
        </p:nvSpPr>
        <p:spPr>
          <a:xfrm>
            <a:off x="2046477" y="147066"/>
            <a:ext cx="8099044" cy="118364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12700" marR="5080">
              <a:lnSpc>
                <a:spcPts val="4320"/>
              </a:lnSpc>
              <a:spcBef>
                <a:spcPts val="640"/>
              </a:spcBef>
            </a:pPr>
            <a:r>
              <a:rPr sz="4000" b="1" spc="-60" smtClean="0"/>
              <a:t>SECOND</a:t>
            </a:r>
            <a:r>
              <a:rPr sz="4000" b="1" spc="-145" smtClean="0"/>
              <a:t> </a:t>
            </a:r>
            <a:r>
              <a:rPr sz="4000" b="1" spc="-35" dirty="0"/>
              <a:t>SHIFTING</a:t>
            </a:r>
            <a:r>
              <a:rPr sz="4000" b="1" spc="-155" dirty="0"/>
              <a:t> </a:t>
            </a:r>
            <a:r>
              <a:rPr sz="4000" b="1" spc="-10" dirty="0"/>
              <a:t>THEOREM </a:t>
            </a:r>
            <a:r>
              <a:rPr sz="4000" b="1" spc="-60" dirty="0"/>
              <a:t>(HEAVISIDE’S</a:t>
            </a:r>
            <a:r>
              <a:rPr sz="4000" b="1" spc="-145" dirty="0"/>
              <a:t> </a:t>
            </a:r>
            <a:r>
              <a:rPr sz="4000" b="1" spc="-35" dirty="0"/>
              <a:t>SHIFTING</a:t>
            </a:r>
            <a:r>
              <a:rPr sz="4000" b="1" spc="-155" dirty="0"/>
              <a:t> </a:t>
            </a:r>
            <a:r>
              <a:rPr sz="4000" b="1" spc="-10" dirty="0"/>
              <a:t>THEOREM)</a:t>
            </a:r>
            <a:endParaRPr sz="4000" b="1"/>
          </a:p>
        </p:txBody>
      </p:sp>
    </p:spTree>
    <p:extLst>
      <p:ext uri="{BB962C8B-B14F-4D97-AF65-F5344CB8AC3E}">
        <p14:creationId xmlns:p14="http://schemas.microsoft.com/office/powerpoint/2010/main" xmlns="" val="1949115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589</TotalTime>
  <Words>500</Words>
  <Application>Microsoft Office PowerPoint</Application>
  <PresentationFormat>Custom</PresentationFormat>
  <Paragraphs>78</Paragraphs>
  <Slides>21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Office Theme</vt:lpstr>
      <vt:lpstr>   Engineering Mathematics-III (BTEC-2301)   </vt:lpstr>
      <vt:lpstr>Topic Discussed</vt:lpstr>
      <vt:lpstr>INTRODUCTION</vt:lpstr>
      <vt:lpstr>OBJECTIVES</vt:lpstr>
      <vt:lpstr>LAPLACE TRANSFORM</vt:lpstr>
      <vt:lpstr>LINEARITY OF THE LAPLACE TRANSFORM</vt:lpstr>
      <vt:lpstr>CHANGE OF SCALE PROPERTY</vt:lpstr>
      <vt:lpstr>FIRST SHIFTING THEOREM</vt:lpstr>
      <vt:lpstr>SECOND SHIFTING THEOREM (HEAVISIDE’S SHIFTING THEOREM)</vt:lpstr>
      <vt:lpstr>LAPLACE TRANSFORM OF THE DERIVATIVE OF 𝒇(𝒕)</vt:lpstr>
      <vt:lpstr>LAPLACE TRANSFORM OF THE DERIVATIVE OF ORDER n</vt:lpstr>
      <vt:lpstr>Slide 12</vt:lpstr>
      <vt:lpstr>LAPLACE TRANSFORM OF SOME IMPORTANT FUNCTIONS 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Topics Discussed in Next Lecture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FINANCIAL MANAGEMENT</dc:title>
  <dc:creator>DELL</dc:creator>
  <cp:lastModifiedBy>Admin</cp:lastModifiedBy>
  <cp:revision>90</cp:revision>
  <dcterms:created xsi:type="dcterms:W3CDTF">2020-11-12T04:35:12Z</dcterms:created>
  <dcterms:modified xsi:type="dcterms:W3CDTF">2023-07-26T09:35:25Z</dcterms:modified>
</cp:coreProperties>
</file>