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680720-3903-449C-9CB6-61BB37F81AB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33F75-81F4-4A32-8F81-357C371794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B58F0C-92B0-4ED9-B5AF-008FEE68CBD4}" type="slidenum">
              <a:rPr lang="en-US"/>
              <a:pPr/>
              <a:t>3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8089" y="691988"/>
            <a:ext cx="4441825" cy="3415974"/>
          </a:xfrm>
          <a:ln cap="flat"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B70A11-69F7-4B7B-AA29-591768E969D8}" type="slidenum">
              <a:rPr lang="en-US"/>
              <a:pPr/>
              <a:t>4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8089" y="691988"/>
            <a:ext cx="4441825" cy="3415974"/>
          </a:xfrm>
          <a:ln cap="flat"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367DAC-B1A0-43F6-A4F6-558D5BC55EF7}" type="slidenum">
              <a:rPr lang="en-US"/>
              <a:pPr/>
              <a:t>5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8089" y="691988"/>
            <a:ext cx="4441825" cy="3415974"/>
          </a:xfrm>
          <a:ln cap="flat"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4A55EA-3D96-4B31-892F-B899507D72D6}" type="slidenum">
              <a:rPr lang="en-US"/>
              <a:pPr/>
              <a:t>6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8089" y="691988"/>
            <a:ext cx="4441825" cy="3415974"/>
          </a:xfrm>
          <a:ln cap="flat"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920625-25D7-4596-BA1F-912961B85114}" type="slidenum">
              <a:rPr lang="en-US"/>
              <a:pPr/>
              <a:t>7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8089" y="691988"/>
            <a:ext cx="4441825" cy="3415974"/>
          </a:xfrm>
          <a:ln cap="flat"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A3E70F-350E-4359-88E9-42A9CDD90E3F}" type="slidenum">
              <a:rPr lang="en-US"/>
              <a:pPr/>
              <a:t>8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8089" y="691988"/>
            <a:ext cx="4441825" cy="3415974"/>
          </a:xfrm>
          <a:ln cap="flat"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2A8F28-B5EF-4584-B683-E614EBBD085B}" type="slidenum">
              <a:rPr lang="en-US"/>
              <a:pPr/>
              <a:t>9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8089" y="691988"/>
            <a:ext cx="4441825" cy="3415974"/>
          </a:xfrm>
          <a:ln cap="flat"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F6B831-5D23-4AD3-8B85-13B324EA3E46}" type="slidenum">
              <a:rPr lang="en-US"/>
              <a:pPr/>
              <a:t>10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8089" y="691988"/>
            <a:ext cx="4441825" cy="3415974"/>
          </a:xfrm>
          <a:ln cap="flat"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BE6A43-1ACA-4946-9B49-72E3FED39826}" type="slidenum">
              <a:rPr lang="en-US"/>
              <a:pPr/>
              <a:t>11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8089" y="691988"/>
            <a:ext cx="4441825" cy="3415974"/>
          </a:xfrm>
          <a:ln cap="flat"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5AD4-6AF5-43D2-AA31-B9BD789C2D5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F612D-8FC8-4040-8A1F-7292021788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5AD4-6AF5-43D2-AA31-B9BD789C2D5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F612D-8FC8-4040-8A1F-7292021788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5AD4-6AF5-43D2-AA31-B9BD789C2D5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F612D-8FC8-4040-8A1F-7292021788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650" y="247650"/>
            <a:ext cx="7848600" cy="647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0550" y="1123950"/>
            <a:ext cx="8362950" cy="2590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550" y="3867150"/>
            <a:ext cx="8362950" cy="2590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7661906-D443-4C29-B540-182E87A40D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5AD4-6AF5-43D2-AA31-B9BD789C2D5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F612D-8FC8-4040-8A1F-7292021788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5AD4-6AF5-43D2-AA31-B9BD789C2D5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F612D-8FC8-4040-8A1F-7292021788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5AD4-6AF5-43D2-AA31-B9BD789C2D5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F612D-8FC8-4040-8A1F-7292021788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5AD4-6AF5-43D2-AA31-B9BD789C2D5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F612D-8FC8-4040-8A1F-7292021788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5AD4-6AF5-43D2-AA31-B9BD789C2D5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F612D-8FC8-4040-8A1F-7292021788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5AD4-6AF5-43D2-AA31-B9BD789C2D5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F612D-8FC8-4040-8A1F-7292021788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5AD4-6AF5-43D2-AA31-B9BD789C2D5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F612D-8FC8-4040-8A1F-7292021788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A5AD4-6AF5-43D2-AA31-B9BD789C2D5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F612D-8FC8-4040-8A1F-7292021788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A5AD4-6AF5-43D2-AA31-B9BD789C2D5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F612D-8FC8-4040-8A1F-7292021788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COMPUTER ARCHITECTURE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BTCS-</a:t>
            </a:r>
            <a:r>
              <a:rPr lang="en-IN" b="1" dirty="0" smtClean="0">
                <a:solidFill>
                  <a:srgbClr val="C00000"/>
                </a:solidFill>
              </a:rPr>
              <a:t>2301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(CSE)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3rd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/>
              <a:t>Pipelining (continued)</a:t>
            </a:r>
          </a:p>
        </p:txBody>
      </p:sp>
      <p:pic>
        <p:nvPicPr>
          <p:cNvPr id="46083" name="Picture 3"/>
          <p:cNvPicPr>
            <a:picLocks noGrp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028700" y="1123950"/>
            <a:ext cx="6700838" cy="3905250"/>
          </a:xfrm>
          <a:noFill/>
          <a:ln/>
        </p:spPr>
      </p:pic>
      <p:sp>
        <p:nvSpPr>
          <p:cNvPr id="460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4350" y="5181600"/>
            <a:ext cx="8362950" cy="1123950"/>
          </a:xfrm>
          <a:noFill/>
          <a:ln/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sz="2400"/>
              <a:t>This is </a:t>
            </a:r>
            <a:r>
              <a:rPr lang="en-US" sz="2400">
                <a:solidFill>
                  <a:srgbClr val="FC0128"/>
                </a:solidFill>
              </a:rPr>
              <a:t>not</a:t>
            </a:r>
            <a:r>
              <a:rPr lang="en-US" sz="2400"/>
              <a:t> simple to implement</a:t>
            </a:r>
          </a:p>
          <a:p>
            <a:pPr lvl="1">
              <a:lnSpc>
                <a:spcPct val="75000"/>
              </a:lnSpc>
            </a:pPr>
            <a:r>
              <a:rPr lang="en-US" sz="2400"/>
              <a:t>note all 6 instructions could finish at the same time!!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More Speedup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/>
              <a:t>Pipelined machines issue one instruction each clock cycle</a:t>
            </a:r>
          </a:p>
          <a:p>
            <a:pPr lvl="1"/>
            <a:r>
              <a:rPr lang="en-US"/>
              <a:t>how to speed up CPU even more?</a:t>
            </a:r>
          </a:p>
          <a:p>
            <a:r>
              <a:rPr lang="en-US"/>
              <a:t>Issue more than one instruction per clock cycle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1143000"/>
          </a:xfrm>
        </p:spPr>
        <p:txBody>
          <a:bodyPr/>
          <a:lstStyle/>
          <a:p>
            <a:r>
              <a:rPr lang="en-US" dirty="0" smtClean="0"/>
              <a:t>TOPIC:- PIPELINING</a:t>
            </a: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Pipelining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One way to speed up CPU is to increase clock rate</a:t>
            </a:r>
          </a:p>
          <a:p>
            <a:pPr lvl="1"/>
            <a:r>
              <a:rPr lang="en-US"/>
              <a:t>limitations on how fast clock can run to complete instruction</a:t>
            </a:r>
          </a:p>
          <a:p>
            <a:r>
              <a:rPr lang="en-US"/>
              <a:t>Another way is to execute more than one instruction at one time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Pipelining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>
                <a:solidFill>
                  <a:srgbClr val="FC0128"/>
                </a:solidFill>
              </a:rPr>
              <a:t>Pipelining</a:t>
            </a:r>
            <a:r>
              <a:rPr lang="en-US"/>
              <a:t> breaks instruction execution down into several stages</a:t>
            </a:r>
          </a:p>
          <a:p>
            <a:pPr lvl="1"/>
            <a:r>
              <a:rPr lang="en-US"/>
              <a:t>put registers between stages to “buffer” data and control</a:t>
            </a:r>
          </a:p>
          <a:p>
            <a:pPr lvl="1"/>
            <a:r>
              <a:rPr lang="en-US"/>
              <a:t>execute one instruction</a:t>
            </a:r>
          </a:p>
          <a:p>
            <a:pPr lvl="1"/>
            <a:r>
              <a:rPr lang="en-US"/>
              <a:t>as first starts second stage, execute second instruction, etc.</a:t>
            </a:r>
          </a:p>
          <a:p>
            <a:pPr lvl="1"/>
            <a:r>
              <a:rPr lang="en-US"/>
              <a:t>speedup same as number of stages </a:t>
            </a:r>
            <a:r>
              <a:rPr lang="en-US">
                <a:solidFill>
                  <a:srgbClr val="FC0128"/>
                </a:solidFill>
              </a:rPr>
              <a:t>as long as pipe is full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Pipelining (continued)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Consider an example with 6 stages</a:t>
            </a:r>
          </a:p>
          <a:p>
            <a:pPr lvl="1">
              <a:lnSpc>
                <a:spcPct val="80000"/>
              </a:lnSpc>
            </a:pPr>
            <a:r>
              <a:rPr lang="en-US"/>
              <a:t>FI = fetch instruction</a:t>
            </a:r>
          </a:p>
          <a:p>
            <a:pPr lvl="1">
              <a:lnSpc>
                <a:spcPct val="80000"/>
              </a:lnSpc>
            </a:pPr>
            <a:r>
              <a:rPr lang="en-US"/>
              <a:t>DI = decode instruction</a:t>
            </a:r>
          </a:p>
          <a:p>
            <a:pPr lvl="1">
              <a:lnSpc>
                <a:spcPct val="80000"/>
              </a:lnSpc>
            </a:pPr>
            <a:r>
              <a:rPr lang="en-US"/>
              <a:t>CO = calculate location of operand</a:t>
            </a:r>
          </a:p>
          <a:p>
            <a:pPr lvl="1">
              <a:lnSpc>
                <a:spcPct val="80000"/>
              </a:lnSpc>
            </a:pPr>
            <a:r>
              <a:rPr lang="en-US"/>
              <a:t>FO = fetch operand</a:t>
            </a:r>
          </a:p>
          <a:p>
            <a:pPr lvl="1">
              <a:lnSpc>
                <a:spcPct val="80000"/>
              </a:lnSpc>
            </a:pPr>
            <a:r>
              <a:rPr lang="en-US"/>
              <a:t>EI = execute instruction</a:t>
            </a:r>
          </a:p>
          <a:p>
            <a:pPr lvl="1">
              <a:lnSpc>
                <a:spcPct val="80000"/>
              </a:lnSpc>
            </a:pPr>
            <a:r>
              <a:rPr lang="en-US"/>
              <a:t>WO = write operand (store result)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0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391275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/>
              <a:t>Pipelining Example</a:t>
            </a:r>
          </a:p>
        </p:txBody>
      </p:sp>
      <p:pic>
        <p:nvPicPr>
          <p:cNvPr id="37891" name="Picture 3"/>
          <p:cNvPicPr>
            <a:picLocks noGrp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04800" y="914400"/>
            <a:ext cx="8610600" cy="4800600"/>
          </a:xfrm>
          <a:noFill/>
          <a:ln/>
        </p:spPr>
      </p:pic>
      <p:sp>
        <p:nvSpPr>
          <p:cNvPr id="378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90550" y="5943600"/>
            <a:ext cx="8362950" cy="666750"/>
          </a:xfrm>
          <a:noFill/>
          <a:ln/>
        </p:spPr>
        <p:txBody>
          <a:bodyPr>
            <a:normAutofit/>
          </a:bodyPr>
          <a:lstStyle/>
          <a:p>
            <a:r>
              <a:rPr lang="en-US" sz="1800" dirty="0"/>
              <a:t>Executes 9 instructions in 14 cycles rather than 54 for sequential execution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Pipelining (continued)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/>
              <a:t>Hazards to pipelining</a:t>
            </a:r>
          </a:p>
          <a:p>
            <a:pPr lvl="1">
              <a:lnSpc>
                <a:spcPct val="80000"/>
              </a:lnSpc>
            </a:pPr>
            <a:r>
              <a:rPr lang="en-US"/>
              <a:t>conditional jump</a:t>
            </a:r>
          </a:p>
          <a:p>
            <a:pPr lvl="2">
              <a:lnSpc>
                <a:spcPct val="80000"/>
              </a:lnSpc>
            </a:pPr>
            <a:r>
              <a:rPr lang="en-US"/>
              <a:t>instruction 3 branches to instruction 15</a:t>
            </a:r>
          </a:p>
          <a:p>
            <a:pPr lvl="2">
              <a:lnSpc>
                <a:spcPct val="80000"/>
              </a:lnSpc>
            </a:pPr>
            <a:r>
              <a:rPr lang="en-US"/>
              <a:t>pipeline must be flushed and restarted</a:t>
            </a:r>
          </a:p>
          <a:p>
            <a:pPr lvl="1">
              <a:lnSpc>
                <a:spcPct val="80000"/>
              </a:lnSpc>
            </a:pPr>
            <a:r>
              <a:rPr lang="en-US"/>
              <a:t>later instruction needs operand being calculated by instruction still in pipeline</a:t>
            </a:r>
          </a:p>
          <a:p>
            <a:pPr lvl="2">
              <a:lnSpc>
                <a:spcPct val="80000"/>
              </a:lnSpc>
            </a:pPr>
            <a:r>
              <a:rPr lang="en-US"/>
              <a:t>pipeline stalls until result ready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/>
              <a:t>Pipelining Problem Example</a:t>
            </a:r>
          </a:p>
        </p:txBody>
      </p:sp>
      <p:pic>
        <p:nvPicPr>
          <p:cNvPr id="41987" name="Picture 3"/>
          <p:cNvPicPr>
            <a:picLocks noGrp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81000" y="914400"/>
            <a:ext cx="8534400" cy="4876800"/>
          </a:xfrm>
          <a:noFill/>
          <a:ln/>
        </p:spPr>
      </p:pic>
      <p:sp>
        <p:nvSpPr>
          <p:cNvPr id="419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90550" y="5943600"/>
            <a:ext cx="8362950" cy="590550"/>
          </a:xfrm>
          <a:noFill/>
          <a:ln/>
        </p:spPr>
        <p:txBody>
          <a:bodyPr/>
          <a:lstStyle/>
          <a:p>
            <a:r>
              <a:rPr lang="en-US" sz="2400"/>
              <a:t>Is this </a:t>
            </a:r>
            <a:r>
              <a:rPr lang="en-US" sz="2400">
                <a:solidFill>
                  <a:srgbClr val="FC0128"/>
                </a:solidFill>
              </a:rPr>
              <a:t>really</a:t>
            </a:r>
            <a:r>
              <a:rPr lang="en-US" sz="2400"/>
              <a:t> a problem?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Real-life Problem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>
            <a:normAutofit fontScale="92500" lnSpcReduction="20000"/>
          </a:bodyPr>
          <a:lstStyle/>
          <a:p>
            <a:pPr>
              <a:lnSpc>
                <a:spcPct val="85000"/>
              </a:lnSpc>
            </a:pPr>
            <a:r>
              <a:rPr lang="en-US"/>
              <a:t>Not all instructions execute in one clock cycle</a:t>
            </a:r>
          </a:p>
          <a:p>
            <a:pPr lvl="1">
              <a:lnSpc>
                <a:spcPct val="85000"/>
              </a:lnSpc>
            </a:pPr>
            <a:r>
              <a:rPr lang="en-US"/>
              <a:t>floating point takes longer than integer</a:t>
            </a:r>
          </a:p>
          <a:p>
            <a:pPr lvl="1"/>
            <a:r>
              <a:rPr lang="en-US"/>
              <a:t>fp divide takes longer than fp multiply which takes longer than fp add</a:t>
            </a:r>
          </a:p>
          <a:p>
            <a:pPr lvl="1"/>
            <a:r>
              <a:rPr lang="en-US"/>
              <a:t>typical values</a:t>
            </a:r>
          </a:p>
          <a:p>
            <a:pPr lvl="2"/>
            <a:r>
              <a:rPr lang="en-US"/>
              <a:t>integer add/subtract		1</a:t>
            </a:r>
          </a:p>
          <a:p>
            <a:pPr lvl="2"/>
            <a:r>
              <a:rPr lang="en-US"/>
              <a:t>memory reference		1</a:t>
            </a:r>
          </a:p>
          <a:p>
            <a:pPr lvl="2"/>
            <a:r>
              <a:rPr lang="en-US"/>
              <a:t>fp add				2 (make 2 stages)</a:t>
            </a:r>
          </a:p>
          <a:p>
            <a:pPr lvl="2"/>
            <a:r>
              <a:rPr lang="en-US"/>
              <a:t>fp (or integer) multiply		6 (make 2 stages)</a:t>
            </a:r>
          </a:p>
          <a:p>
            <a:pPr lvl="2"/>
            <a:r>
              <a:rPr lang="en-US"/>
              <a:t>fp (or integer) divide		15</a:t>
            </a:r>
          </a:p>
          <a:p>
            <a:r>
              <a:rPr lang="en-US"/>
              <a:t>Break floating point unit into a sub-pipeline</a:t>
            </a:r>
          </a:p>
          <a:p>
            <a:pPr lvl="1"/>
            <a:r>
              <a:rPr lang="en-US"/>
              <a:t>execute up to 6 instructions at once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326</Words>
  <Application>Microsoft Office PowerPoint</Application>
  <PresentationFormat>On-screen Show (4:3)</PresentationFormat>
  <Paragraphs>75</Paragraphs>
  <Slides>11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   COMPUTER ARCHITECTURE BTCS-2301    </vt:lpstr>
      <vt:lpstr>TOPIC:- PIPELINING</vt:lpstr>
      <vt:lpstr>Pipelining</vt:lpstr>
      <vt:lpstr>Pipelining</vt:lpstr>
      <vt:lpstr>Pipelining (continued)</vt:lpstr>
      <vt:lpstr>Pipelining Example</vt:lpstr>
      <vt:lpstr>Pipelining (continued)</vt:lpstr>
      <vt:lpstr>Pipelining Problem Example</vt:lpstr>
      <vt:lpstr>Real-life Problem</vt:lpstr>
      <vt:lpstr>Pipelining (continued)</vt:lpstr>
      <vt:lpstr>More Speedup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COMPUTER ARCHITECTURE BTCS-2301    </dc:title>
  <dc:creator>Intel</dc:creator>
  <cp:lastModifiedBy>Intel</cp:lastModifiedBy>
  <cp:revision>2</cp:revision>
  <dcterms:created xsi:type="dcterms:W3CDTF">2023-06-20T07:03:00Z</dcterms:created>
  <dcterms:modified xsi:type="dcterms:W3CDTF">2023-06-20T09:58:43Z</dcterms:modified>
</cp:coreProperties>
</file>