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4" r:id="rId8"/>
    <p:sldId id="263" r:id="rId9"/>
    <p:sldId id="265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41F4C-E2E1-4515-911F-8AE68399B228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0617F-BE77-4986-8C5D-84996F4B0D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41F4C-E2E1-4515-911F-8AE68399B228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0617F-BE77-4986-8C5D-84996F4B0D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41F4C-E2E1-4515-911F-8AE68399B228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0617F-BE77-4986-8C5D-84996F4B0D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41F4C-E2E1-4515-911F-8AE68399B228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0617F-BE77-4986-8C5D-84996F4B0D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41F4C-E2E1-4515-911F-8AE68399B228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0617F-BE77-4986-8C5D-84996F4B0D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41F4C-E2E1-4515-911F-8AE68399B228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0617F-BE77-4986-8C5D-84996F4B0D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41F4C-E2E1-4515-911F-8AE68399B228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0617F-BE77-4986-8C5D-84996F4B0D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41F4C-E2E1-4515-911F-8AE68399B228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0617F-BE77-4986-8C5D-84996F4B0D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41F4C-E2E1-4515-911F-8AE68399B228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0617F-BE77-4986-8C5D-84996F4B0D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41F4C-E2E1-4515-911F-8AE68399B228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0617F-BE77-4986-8C5D-84996F4B0D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41F4C-E2E1-4515-911F-8AE68399B228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0617F-BE77-4986-8C5D-84996F4B0D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A41F4C-E2E1-4515-911F-8AE68399B228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C0617F-BE77-4986-8C5D-84996F4B0D0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8650" y="762000"/>
            <a:ext cx="7884876" cy="2286000"/>
          </a:xfrm>
        </p:spPr>
        <p:txBody>
          <a:bodyPr>
            <a:normAutofit fontScale="90000"/>
          </a:bodyPr>
          <a:lstStyle/>
          <a:p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FF000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FF0000"/>
                </a:solidFill>
                <a:latin typeface="American Typewriter" panose="02090604020004020304" pitchFamily="18" charset="77"/>
              </a:rPr>
            </a:br>
            <a:r>
              <a:rPr lang="en-US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COMPUTER ARCHITECTURE</a:t>
            </a:r>
            <a:br>
              <a:rPr lang="en-US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en-US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BTCS-</a:t>
            </a:r>
            <a:r>
              <a:rPr lang="en-IN" b="1" dirty="0" smtClean="0">
                <a:solidFill>
                  <a:srgbClr val="C00000"/>
                </a:solidFill>
              </a:rPr>
              <a:t>2301</a:t>
            </a:r>
            <a:r>
              <a:rPr lang="en-IN" b="1" dirty="0" smtClean="0"/>
              <a:t/>
            </a:r>
            <a:br>
              <a:rPr lang="en-IN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="" xmlns:a16="http://schemas.microsoft.com/office/drawing/2014/main" id="{9DF95F34-A162-CA4C-889B-0891699B6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81250" y="6365230"/>
            <a:ext cx="3086100" cy="365125"/>
          </a:xfrm>
        </p:spPr>
        <p:txBody>
          <a:bodyPr/>
          <a:lstStyle/>
          <a:p>
            <a:r>
              <a:rPr lang="en-US" b="1" dirty="0" err="1">
                <a:solidFill>
                  <a:schemeClr val="bg1"/>
                </a:solidFill>
              </a:rPr>
              <a:t>Dr.Nitin</a:t>
            </a:r>
            <a:r>
              <a:rPr lang="en-US" b="1">
                <a:solidFill>
                  <a:schemeClr val="bg1"/>
                </a:solidFill>
              </a:rPr>
              <a:t> Thapar_SOMC_ITFM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="" xmlns:a16="http://schemas.microsoft.com/office/drawing/2014/main" id="{C3EF51EB-3DA5-4842-B82C-4F75593C5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4074E40B-79F9-F74D-8D9E-1BC4B8F861E8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5029200" y="6264275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5467350" y="4038600"/>
            <a:ext cx="3469616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 </a:t>
            </a:r>
            <a:r>
              <a:rPr lang="en-IN" sz="4000" dirty="0" err="1" smtClean="0"/>
              <a:t>Sahilpreet</a:t>
            </a:r>
            <a:r>
              <a:rPr lang="en-IN" sz="4000" dirty="0" smtClean="0"/>
              <a:t> Singh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42950" y="2590800"/>
            <a:ext cx="3981450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</a:t>
            </a:r>
            <a:r>
              <a:rPr lang="en-US" sz="9600" dirty="0" err="1" smtClean="0">
                <a:latin typeface="+mn-lt"/>
              </a:rPr>
              <a:t>B.Tech</a:t>
            </a:r>
            <a:r>
              <a:rPr lang="en-US" sz="9600" dirty="0" smtClean="0">
                <a:latin typeface="+mn-lt"/>
              </a:rPr>
              <a:t> (CSE) 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>
                <a:latin typeface="+mn-lt"/>
              </a:rPr>
              <a:t>Semester</a:t>
            </a:r>
            <a:r>
              <a:rPr lang="en-US" sz="9600" dirty="0" smtClean="0">
                <a:latin typeface="+mn-lt"/>
              </a:rPr>
              <a:t>: </a:t>
            </a:r>
            <a:r>
              <a:rPr lang="en-US" sz="9600" dirty="0" smtClean="0">
                <a:latin typeface="+mn-lt"/>
              </a:rPr>
              <a:t>3rd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010400" cy="1143000"/>
          </a:xfrm>
        </p:spPr>
        <p:txBody>
          <a:bodyPr/>
          <a:lstStyle/>
          <a:p>
            <a:pPr algn="just"/>
            <a:r>
              <a:rPr lang="en-US" dirty="0" smtClean="0"/>
              <a:t>Goals of Memory Hierarchy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>
              <a:buNone/>
            </a:pPr>
            <a:endParaRPr lang="en-US" dirty="0"/>
          </a:p>
          <a:p>
            <a:pPr algn="just" fontAlgn="base">
              <a:lnSpc>
                <a:spcPct val="150000"/>
              </a:lnSpc>
            </a:pPr>
            <a:r>
              <a:rPr lang="en-US" sz="2800" dirty="0"/>
              <a:t>To obtain the highest possible average access speed</a:t>
            </a:r>
          </a:p>
          <a:p>
            <a:pPr algn="just" fontAlgn="base">
              <a:lnSpc>
                <a:spcPct val="150000"/>
              </a:lnSpc>
            </a:pPr>
            <a:r>
              <a:rPr lang="en-US" sz="2800" dirty="0"/>
              <a:t>To minimize the total cost of the entire memory system</a:t>
            </a:r>
          </a:p>
          <a:p>
            <a:endParaRPr lang="en-US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Topic:-Memory Hierarchy</a:t>
            </a:r>
            <a:endParaRPr lang="en-US" b="1" dirty="0"/>
          </a:p>
        </p:txBody>
      </p:sp>
      <p:pic>
        <p:nvPicPr>
          <p:cNvPr id="3" name="Picture 2" descr="RIMT University">
            <a:extLst>
              <a:ext uri="{FF2B5EF4-FFF2-40B4-BE49-F238E27FC236}">
                <a16:creationId xmlns:lc="http://schemas.openxmlformats.org/drawingml/2006/lockedCanvas"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6501" y="80962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lc="http://schemas.openxmlformats.org/drawingml/2006/lockedCanvas"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lc="http://schemas.openxmlformats.org/drawingml/2006/lockedCanvas"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89851" y="6472237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INTRODUCTION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696200" cy="4525963"/>
          </a:xfrm>
        </p:spPr>
        <p:txBody>
          <a:bodyPr/>
          <a:lstStyle/>
          <a:p>
            <a:pPr algn="just"/>
            <a:r>
              <a:rPr lang="en-US" sz="2800" dirty="0"/>
              <a:t>Memory hierarchy is the hierarchy of memory and storage devices found in a computer system.</a:t>
            </a:r>
          </a:p>
          <a:p>
            <a:pPr algn="just"/>
            <a:r>
              <a:rPr lang="en-US" sz="2800" dirty="0"/>
              <a:t>It ranges from the slowest but high capacity auxiliary memory to the fastest but low capacity cache memory.</a:t>
            </a:r>
          </a:p>
          <a:p>
            <a:endParaRPr lang="en-US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 descr="Memory Hierarchy | Memory Hierarchy Diagram | Gate Vidyala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6" name="AutoShape 4" descr="Memory Hierarchy | Memory Hierarchy Diagram | Gate Vidyala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8" name="AutoShape 6" descr="Memory Hierarchy | Memory Hierarchy Diagram | Gate Vidyala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0" name="AutoShape 8" descr="Memory Hierarchy | Memory Hierarchy Diagram | Gate Vidyala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2" name="AutoShape 10" descr="Memory Hierarchy | Memory Hierarchy Diagram | Gate Vidyala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083" name="Picture 1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609600"/>
            <a:ext cx="76962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>
            <a:normAutofit/>
          </a:bodyPr>
          <a:lstStyle/>
          <a:p>
            <a:pPr fontAlgn="base">
              <a:buNone/>
            </a:pPr>
            <a:r>
              <a:rPr lang="en-US" b="1" u="sng" dirty="0"/>
              <a:t>Level-0:</a:t>
            </a:r>
            <a:endParaRPr lang="en-US" b="1" dirty="0"/>
          </a:p>
          <a:p>
            <a:pPr fontAlgn="base"/>
            <a:r>
              <a:rPr lang="en-US" dirty="0"/>
              <a:t> </a:t>
            </a:r>
            <a:r>
              <a:rPr lang="en-US" dirty="0" smtClean="0"/>
              <a:t>At </a:t>
            </a:r>
            <a:r>
              <a:rPr lang="en-US" dirty="0"/>
              <a:t>level-0, registers are present which are contained inside the CPU.</a:t>
            </a:r>
          </a:p>
          <a:p>
            <a:pPr fontAlgn="base"/>
            <a:r>
              <a:rPr lang="en-US" dirty="0"/>
              <a:t>Since they are present inside the CPU, they have least access time.</a:t>
            </a:r>
          </a:p>
          <a:p>
            <a:pPr fontAlgn="base"/>
            <a:r>
              <a:rPr lang="en-US" dirty="0"/>
              <a:t>They are most expensive and therefore smallest in size (in KB).</a:t>
            </a:r>
          </a:p>
          <a:p>
            <a:pPr fontAlgn="base"/>
            <a:r>
              <a:rPr lang="en-US" dirty="0"/>
              <a:t>Registers are implemented using Flip-Flops.</a:t>
            </a:r>
          </a:p>
          <a:p>
            <a:endParaRPr lang="en-US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>
              <a:buNone/>
            </a:pPr>
            <a:r>
              <a:rPr lang="en-US" b="1" u="sng" dirty="0"/>
              <a:t>Level-1:</a:t>
            </a:r>
            <a:endParaRPr lang="en-US" b="1" dirty="0"/>
          </a:p>
          <a:p>
            <a:pPr fontAlgn="base"/>
            <a:r>
              <a:rPr lang="en-US" dirty="0" smtClean="0"/>
              <a:t>At </a:t>
            </a:r>
            <a:r>
              <a:rPr lang="en-US" dirty="0"/>
              <a:t>level-1, Cache Memory is present.</a:t>
            </a:r>
          </a:p>
          <a:p>
            <a:pPr fontAlgn="base"/>
            <a:r>
              <a:rPr lang="en-US" dirty="0"/>
              <a:t>It stores the segments of program that are frequently accessed by the processor.</a:t>
            </a:r>
          </a:p>
          <a:p>
            <a:pPr fontAlgn="base"/>
            <a:r>
              <a:rPr lang="en-US" dirty="0"/>
              <a:t>It is expensive and therefore smaller in size (in MB).</a:t>
            </a:r>
          </a:p>
          <a:p>
            <a:pPr fontAlgn="base"/>
            <a:r>
              <a:rPr lang="en-US" dirty="0"/>
              <a:t>Cache memory is implemented using static RAM.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>
            <a:normAutofit fontScale="92500"/>
          </a:bodyPr>
          <a:lstStyle/>
          <a:p>
            <a:pPr fontAlgn="base">
              <a:buNone/>
            </a:pPr>
            <a:r>
              <a:rPr lang="en-US" b="1" u="sng" dirty="0"/>
              <a:t>Level-2:</a:t>
            </a:r>
            <a:endParaRPr lang="en-US" b="1" dirty="0"/>
          </a:p>
          <a:p>
            <a:pPr fontAlgn="base">
              <a:buNone/>
            </a:pPr>
            <a:r>
              <a:rPr lang="en-US" dirty="0"/>
              <a:t> </a:t>
            </a:r>
          </a:p>
          <a:p>
            <a:pPr algn="just" fontAlgn="base"/>
            <a:r>
              <a:rPr lang="en-US" sz="3000" dirty="0"/>
              <a:t>At level-2, main memory is present.</a:t>
            </a:r>
          </a:p>
          <a:p>
            <a:pPr algn="just" fontAlgn="base"/>
            <a:r>
              <a:rPr lang="en-US" sz="3000" dirty="0"/>
              <a:t>It can communicate directly with the CPU and with auxiliary memory devices through an I/O processor.</a:t>
            </a:r>
          </a:p>
          <a:p>
            <a:pPr algn="just" fontAlgn="base"/>
            <a:r>
              <a:rPr lang="en-US" sz="3000" dirty="0"/>
              <a:t>It is less expensive than cache memory and therefore larger in size (in few GB).</a:t>
            </a:r>
          </a:p>
          <a:p>
            <a:pPr algn="just" fontAlgn="base"/>
            <a:r>
              <a:rPr lang="en-US" sz="3000" dirty="0"/>
              <a:t>Main memory is implemented using dynamic RAM</a:t>
            </a:r>
          </a:p>
          <a:p>
            <a:endParaRPr lang="en-US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>
              <a:buNone/>
            </a:pPr>
            <a:r>
              <a:rPr lang="en-US" b="1" dirty="0"/>
              <a:t>Level-3</a:t>
            </a:r>
            <a:r>
              <a:rPr lang="en-US" b="1" dirty="0" smtClean="0"/>
              <a:t>:</a:t>
            </a:r>
            <a:endParaRPr lang="en-US" dirty="0"/>
          </a:p>
          <a:p>
            <a:pPr fontAlgn="base"/>
            <a:r>
              <a:rPr lang="en-US" dirty="0"/>
              <a:t>At level-3, secondary storage devices like</a:t>
            </a:r>
            <a:r>
              <a:rPr lang="en-US" b="1" dirty="0"/>
              <a:t> Magnetic Disk</a:t>
            </a:r>
            <a:r>
              <a:rPr lang="en-US" dirty="0"/>
              <a:t> are present.</a:t>
            </a:r>
          </a:p>
          <a:p>
            <a:pPr fontAlgn="base"/>
            <a:r>
              <a:rPr lang="en-US" dirty="0"/>
              <a:t>They are used as back up storage.</a:t>
            </a:r>
          </a:p>
          <a:p>
            <a:pPr fontAlgn="base"/>
            <a:r>
              <a:rPr lang="en-US" dirty="0"/>
              <a:t>They are cheaper than main memory and therefore much larger in size (in few TB).</a:t>
            </a:r>
          </a:p>
          <a:p>
            <a:endParaRPr lang="en-US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>
              <a:buNone/>
            </a:pPr>
            <a:r>
              <a:rPr lang="en-US" b="1" u="sng" dirty="0"/>
              <a:t>Level-4</a:t>
            </a:r>
            <a:r>
              <a:rPr lang="en-US" b="1" u="sng" dirty="0" smtClean="0"/>
              <a:t>:</a:t>
            </a:r>
            <a:r>
              <a:rPr lang="en-US" dirty="0"/>
              <a:t> </a:t>
            </a:r>
          </a:p>
          <a:p>
            <a:pPr fontAlgn="base"/>
            <a:r>
              <a:rPr lang="en-US" dirty="0"/>
              <a:t>At level-4, tertiary storage devices like magnetic tape are present.</a:t>
            </a:r>
          </a:p>
          <a:p>
            <a:pPr fontAlgn="base"/>
            <a:r>
              <a:rPr lang="en-US" dirty="0"/>
              <a:t>They are used to store removable files.</a:t>
            </a:r>
          </a:p>
          <a:p>
            <a:pPr fontAlgn="base"/>
            <a:r>
              <a:rPr lang="en-US" dirty="0"/>
              <a:t>They are cheapest and largest in size (1-20 TB)</a:t>
            </a:r>
          </a:p>
          <a:p>
            <a:endParaRPr lang="en-US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131</Words>
  <Application>Microsoft Office PowerPoint</Application>
  <PresentationFormat>On-screen Show (4:3)</PresentationFormat>
  <Paragraphs>48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    COMPUTER ARCHITECTURE BTCS-2301    </vt:lpstr>
      <vt:lpstr>Topic:-Memory Hierarchy</vt:lpstr>
      <vt:lpstr>INTRODUCTION</vt:lpstr>
      <vt:lpstr>Slide 4</vt:lpstr>
      <vt:lpstr>Slide 5</vt:lpstr>
      <vt:lpstr>Slide 6</vt:lpstr>
      <vt:lpstr>Slide 7</vt:lpstr>
      <vt:lpstr>Slide 8</vt:lpstr>
      <vt:lpstr>Slide 9</vt:lpstr>
      <vt:lpstr>Goals of Memory Hierarchy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ARCHITECTURE BTCS-2301</dc:title>
  <dc:creator>Intel</dc:creator>
  <cp:lastModifiedBy>Intel</cp:lastModifiedBy>
  <cp:revision>3</cp:revision>
  <dcterms:created xsi:type="dcterms:W3CDTF">2023-06-20T08:24:45Z</dcterms:created>
  <dcterms:modified xsi:type="dcterms:W3CDTF">2023-06-20T09:57:36Z</dcterms:modified>
</cp:coreProperties>
</file>