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6" r:id="rId3"/>
    <p:sldId id="274" r:id="rId4"/>
    <p:sldId id="275" r:id="rId5"/>
    <p:sldId id="276" r:id="rId6"/>
    <p:sldId id="257" r:id="rId7"/>
    <p:sldId id="266" r:id="rId8"/>
    <p:sldId id="258" r:id="rId9"/>
    <p:sldId id="259" r:id="rId10"/>
    <p:sldId id="260" r:id="rId11"/>
    <p:sldId id="261" r:id="rId12"/>
    <p:sldId id="262" r:id="rId13"/>
    <p:sldId id="267" r:id="rId14"/>
    <p:sldId id="268" r:id="rId15"/>
    <p:sldId id="269" r:id="rId16"/>
    <p:sldId id="263" r:id="rId17"/>
    <p:sldId id="264" r:id="rId18"/>
    <p:sldId id="265" r:id="rId19"/>
    <p:sldId id="270" r:id="rId20"/>
    <p:sldId id="271" r:id="rId21"/>
    <p:sldId id="272"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762000"/>
            <a:ext cx="8458200"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US" sz="3600" dirty="0" smtClean="0">
                <a:solidFill>
                  <a:srgbClr val="7030A0"/>
                </a:solidFill>
                <a:latin typeface="American Typewriter" panose="02090604020004020304" pitchFamily="18" charset="77"/>
              </a:rPr>
              <a:t>SOFTWARE TESTING &amp; QUALITY ASSURANCE / BTCS-4714</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7</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1143000"/>
          </a:xfrm>
        </p:spPr>
        <p:txBody>
          <a:bodyPr>
            <a:normAutofit fontScale="90000"/>
          </a:bodyPr>
          <a:lstStyle/>
          <a:p>
            <a:pPr algn="l"/>
            <a:r>
              <a:rPr lang="en-IN" dirty="0"/>
              <a:t>Software Quality Management </a:t>
            </a:r>
            <a:r>
              <a:rPr lang="en-IN" dirty="0" smtClean="0"/>
              <a:t>System</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A </a:t>
            </a:r>
            <a:r>
              <a:rPr lang="en-IN" dirty="0"/>
              <a:t>quality management system is the principal methods used by organizations to provide that the products they develop have the desired quality.</a:t>
            </a:r>
          </a:p>
          <a:p>
            <a:r>
              <a:rPr lang="en-IN" b="1" dirty="0"/>
              <a:t>A quality system subsists of the following:</a:t>
            </a:r>
            <a:endParaRPr lang="en-IN" dirty="0"/>
          </a:p>
          <a:p>
            <a:r>
              <a:rPr lang="en-IN" b="1" dirty="0"/>
              <a:t>Managerial Structure and Individual Responsibilities:</a:t>
            </a:r>
            <a:r>
              <a:rPr lang="en-IN" dirty="0"/>
              <a:t> A quality system is the responsibility of the organization as a whole. However, every organization has a sever quality department to perform various quality system activities. </a:t>
            </a:r>
            <a:endParaRPr lang="en-IN" dirty="0" smtClean="0"/>
          </a:p>
          <a:p>
            <a:pPr marL="0" indent="0">
              <a:buNone/>
            </a:pPr>
            <a:r>
              <a:rPr lang="en-IN" dirty="0"/>
              <a:t>	</a:t>
            </a:r>
            <a:r>
              <a:rPr lang="en-IN" dirty="0" smtClean="0"/>
              <a:t>The </a:t>
            </a:r>
            <a:r>
              <a:rPr lang="en-IN" dirty="0"/>
              <a:t>quality system of an arrangement should have the support of the top management. Without help for the quality system at a high level in a company, some members of staff will take the quality system seriously</a:t>
            </a:r>
            <a:r>
              <a:rPr lang="en-IN" dirty="0" smtClean="0"/>
              <a:t>.</a:t>
            </a:r>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800" b="1" dirty="0"/>
              <a:t>Quality System Activities:</a:t>
            </a:r>
            <a:r>
              <a:rPr lang="en-IN" sz="2800" dirty="0"/>
              <a:t> The quality system activities encompass the following:</a:t>
            </a:r>
            <a:br>
              <a:rPr lang="en-IN" sz="2800" dirty="0"/>
            </a:br>
            <a:endParaRPr lang="en-IN" sz="2800" dirty="0"/>
          </a:p>
        </p:txBody>
      </p:sp>
      <p:sp>
        <p:nvSpPr>
          <p:cNvPr id="3" name="Content Placeholder 2"/>
          <p:cNvSpPr>
            <a:spLocks noGrp="1"/>
          </p:cNvSpPr>
          <p:nvPr>
            <p:ph idx="1"/>
          </p:nvPr>
        </p:nvSpPr>
        <p:spPr/>
        <p:txBody>
          <a:bodyPr/>
          <a:lstStyle/>
          <a:p>
            <a:r>
              <a:rPr lang="en-IN" dirty="0"/>
              <a:t>Auditing of projects</a:t>
            </a:r>
          </a:p>
          <a:p>
            <a:r>
              <a:rPr lang="en-IN" dirty="0"/>
              <a:t>Review of the quality system</a:t>
            </a:r>
          </a:p>
          <a:p>
            <a:r>
              <a:rPr lang="en-IN" dirty="0"/>
              <a:t>Development of standards, methods, and guidelines, etc.</a:t>
            </a:r>
          </a:p>
          <a:p>
            <a:r>
              <a:rPr lang="en-IN" dirty="0"/>
              <a:t>Production of documents for the top management summarizing the effectiveness of the quality system in the organization.</a:t>
            </a:r>
          </a:p>
          <a:p>
            <a:pPr marL="0" indent="0">
              <a:buNone/>
            </a:pPr>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3200" dirty="0"/>
              <a:t>Evolution of Quality Management </a:t>
            </a:r>
            <a:r>
              <a:rPr lang="en-IN" sz="3200" dirty="0" smtClean="0"/>
              <a:t>System</a:t>
            </a:r>
            <a:endParaRPr lang="en-IN" sz="3200" dirty="0"/>
          </a:p>
        </p:txBody>
      </p:sp>
      <p:sp>
        <p:nvSpPr>
          <p:cNvPr id="3" name="Content Placeholder 2"/>
          <p:cNvSpPr>
            <a:spLocks noGrp="1"/>
          </p:cNvSpPr>
          <p:nvPr>
            <p:ph idx="1"/>
          </p:nvPr>
        </p:nvSpPr>
        <p:spPr/>
        <p:txBody>
          <a:bodyPr>
            <a:normAutofit fontScale="85000" lnSpcReduction="10000"/>
          </a:bodyPr>
          <a:lstStyle/>
          <a:p>
            <a:r>
              <a:rPr lang="en-IN" dirty="0" smtClean="0"/>
              <a:t>Quality </a:t>
            </a:r>
            <a:r>
              <a:rPr lang="en-IN" dirty="0"/>
              <a:t>systems have increasingly evolved over the last five </a:t>
            </a:r>
            <a:r>
              <a:rPr lang="en-IN" dirty="0" smtClean="0"/>
              <a:t>decades.</a:t>
            </a:r>
          </a:p>
          <a:p>
            <a:r>
              <a:rPr lang="en-IN" dirty="0" smtClean="0"/>
              <a:t>The </a:t>
            </a:r>
            <a:r>
              <a:rPr lang="en-IN" dirty="0"/>
              <a:t>first product inspection task gave method to quality control (QC</a:t>
            </a:r>
            <a:r>
              <a:rPr lang="en-IN" dirty="0" smtClean="0"/>
              <a:t>).</a:t>
            </a:r>
          </a:p>
          <a:p>
            <a:r>
              <a:rPr lang="en-IN" dirty="0"/>
              <a:t>Total quality management (TQM) advocates that the procedure followed by an organization must be continuously improved through process measurements. </a:t>
            </a:r>
            <a:endParaRPr lang="en-IN" dirty="0" smtClean="0"/>
          </a:p>
          <a:p>
            <a:r>
              <a:rPr lang="en-IN" dirty="0"/>
              <a:t>TQM goes beyond documenting steps to optimizing them through a redesign. A term linked to TQM is Business Process Reengineering (BPR).</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JASDEEP\Data Aug 2020\STQA NOTES\software-engineering-software-quality.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57200" y="1371600"/>
            <a:ext cx="8285932" cy="5037777"/>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itle 1"/>
          <p:cNvSpPr>
            <a:spLocks noGrp="1"/>
          </p:cNvSpPr>
          <p:nvPr>
            <p:ph type="title"/>
          </p:nvPr>
        </p:nvSpPr>
        <p:spPr>
          <a:xfrm>
            <a:off x="152400" y="274638"/>
            <a:ext cx="7239000" cy="1143000"/>
          </a:xfrm>
        </p:spPr>
        <p:txBody>
          <a:bodyPr>
            <a:noAutofit/>
          </a:bodyPr>
          <a:lstStyle/>
          <a:p>
            <a:pPr algn="l"/>
            <a:r>
              <a:rPr lang="en-IN" sz="1800" dirty="0"/>
              <a:t>Business Process Reengineering (</a:t>
            </a:r>
            <a:r>
              <a:rPr lang="en-IN" sz="1800" dirty="0" smtClean="0"/>
              <a:t>BPR) aims </a:t>
            </a:r>
            <a:r>
              <a:rPr lang="en-IN" sz="1800" dirty="0"/>
              <a:t>at reengineering the method business is carried out in an organization. </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1259946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4830763"/>
          </a:xfrm>
        </p:spPr>
        <p:txBody>
          <a:bodyPr>
            <a:normAutofit fontScale="92500" lnSpcReduction="20000"/>
          </a:bodyPr>
          <a:lstStyle/>
          <a:p>
            <a:pPr algn="just"/>
            <a:r>
              <a:rPr lang="en-IN" dirty="0"/>
              <a:t>A quality factor represents a behavioral characteristic of a system. </a:t>
            </a:r>
            <a:endParaRPr lang="en-IN" dirty="0" smtClean="0"/>
          </a:p>
          <a:p>
            <a:pPr algn="just"/>
            <a:r>
              <a:rPr lang="en-IN" dirty="0" smtClean="0"/>
              <a:t>Some </a:t>
            </a:r>
            <a:r>
              <a:rPr lang="en-IN" dirty="0"/>
              <a:t>examples of high-level quality factors are correctness, reliability, efficiency, testability, maintainability, and reusability. </a:t>
            </a:r>
            <a:endParaRPr lang="en-IN" dirty="0" smtClean="0"/>
          </a:p>
          <a:p>
            <a:pPr algn="just"/>
            <a:r>
              <a:rPr lang="en-IN" dirty="0" smtClean="0"/>
              <a:t>A </a:t>
            </a:r>
            <a:r>
              <a:rPr lang="en-IN" dirty="0"/>
              <a:t>quality criterion is an attribute of a quality factor that is related to software development. </a:t>
            </a:r>
            <a:endParaRPr lang="en-IN" dirty="0" smtClean="0"/>
          </a:p>
          <a:p>
            <a:pPr algn="just"/>
            <a:r>
              <a:rPr lang="en-IN" dirty="0" smtClean="0"/>
              <a:t>For </a:t>
            </a:r>
            <a:r>
              <a:rPr lang="en-IN" dirty="0"/>
              <a:t>example, modularity is an attribute of the architecture of a software system. A highly modular software allows designers to put cohesive components in one module, thereby improving the maintainability of the system.</a:t>
            </a:r>
          </a:p>
          <a:p>
            <a:endParaRPr lang="en-IN" dirty="0"/>
          </a:p>
        </p:txBody>
      </p:sp>
      <p:sp>
        <p:nvSpPr>
          <p:cNvPr id="4" name="Title 3"/>
          <p:cNvSpPr>
            <a:spLocks noGrp="1"/>
          </p:cNvSpPr>
          <p:nvPr>
            <p:ph type="title"/>
          </p:nvPr>
        </p:nvSpPr>
        <p:spPr/>
        <p:txBody>
          <a:bodyPr/>
          <a:lstStyle/>
          <a:p>
            <a:r>
              <a:rPr lang="en-IN" dirty="0" smtClean="0"/>
              <a:t>QUALITY FACTORS</a:t>
            </a:r>
            <a:endParaRPr lang="en-IN"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1259946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Models for Quality</a:t>
            </a:r>
            <a:endParaRPr lang="en-IN" dirty="0"/>
          </a:p>
        </p:txBody>
      </p:sp>
      <p:sp>
        <p:nvSpPr>
          <p:cNvPr id="3" name="Content Placeholder 2"/>
          <p:cNvSpPr>
            <a:spLocks noGrp="1"/>
          </p:cNvSpPr>
          <p:nvPr>
            <p:ph idx="1"/>
          </p:nvPr>
        </p:nvSpPr>
        <p:spPr/>
        <p:txBody>
          <a:bodyPr>
            <a:normAutofit fontScale="70000" lnSpcReduction="20000"/>
          </a:bodyPr>
          <a:lstStyle/>
          <a:p>
            <a:r>
              <a:rPr lang="en-IN" dirty="0"/>
              <a:t>Various software quality models have been proposed to define quality and its related attributes. </a:t>
            </a:r>
            <a:r>
              <a:rPr lang="en-IN" b="1" dirty="0"/>
              <a:t>The most influential ones are the ISO 9126 [20–22] and the CMM [14]. </a:t>
            </a:r>
            <a:endParaRPr lang="en-IN" b="1" dirty="0" smtClean="0"/>
          </a:p>
          <a:p>
            <a:r>
              <a:rPr lang="en-IN" b="1" dirty="0" smtClean="0"/>
              <a:t>The </a:t>
            </a:r>
            <a:r>
              <a:rPr lang="en-IN" b="1" dirty="0"/>
              <a:t>ISO 9126 quality model </a:t>
            </a:r>
            <a:r>
              <a:rPr lang="en-IN" dirty="0"/>
              <a:t>was developed by an expert group under the aegis of the International Organization for Standardization (ISO). </a:t>
            </a:r>
            <a:endParaRPr lang="en-IN" dirty="0" smtClean="0"/>
          </a:p>
          <a:p>
            <a:r>
              <a:rPr lang="en-IN" dirty="0" smtClean="0"/>
              <a:t>The </a:t>
            </a:r>
            <a:r>
              <a:rPr lang="en-IN" dirty="0"/>
              <a:t>document ISO 9126 defines six broad, independent categories of quality characteristics: functionality, reliability, usability, efficiency, maintainability, and portability. </a:t>
            </a:r>
            <a:endParaRPr lang="en-IN" dirty="0" smtClean="0"/>
          </a:p>
          <a:p>
            <a:r>
              <a:rPr lang="en-IN" b="1" dirty="0" smtClean="0"/>
              <a:t>The </a:t>
            </a:r>
            <a:r>
              <a:rPr lang="en-IN" b="1" dirty="0"/>
              <a:t>CMM </a:t>
            </a:r>
            <a:r>
              <a:rPr lang="en-IN" dirty="0"/>
              <a:t>was developed by the Software Engineering Institute (SEI) at Carnegie Mellon University. In the CMM framework, a development process is evaluated on a scale of 1–5, commonly known as level 1 through level 5</a:t>
            </a:r>
            <a:r>
              <a:rPr lang="en-IN" dirty="0" smtClean="0"/>
              <a:t>.</a:t>
            </a:r>
          </a:p>
          <a:p>
            <a:r>
              <a:rPr lang="en-IN" dirty="0" smtClean="0"/>
              <a:t>For </a:t>
            </a:r>
            <a:r>
              <a:rPr lang="en-IN" dirty="0"/>
              <a:t>example, level 1 is called the initial level, whereas level 5—optimized—is the highest level of process maturity.</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1259946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3200" b="1" dirty="0"/>
              <a:t>FAILURE, ERROR, FAULT, AND DEFECT </a:t>
            </a:r>
            <a:endParaRPr lang="en-IN" sz="3200" dirty="0"/>
          </a:p>
        </p:txBody>
      </p:sp>
      <p:sp>
        <p:nvSpPr>
          <p:cNvPr id="3" name="Content Placeholder 2"/>
          <p:cNvSpPr>
            <a:spLocks noGrp="1"/>
          </p:cNvSpPr>
          <p:nvPr>
            <p:ph idx="1"/>
          </p:nvPr>
        </p:nvSpPr>
        <p:spPr/>
        <p:txBody>
          <a:bodyPr>
            <a:normAutofit fontScale="70000" lnSpcReduction="20000"/>
          </a:bodyPr>
          <a:lstStyle/>
          <a:p>
            <a:pPr marL="0" indent="0">
              <a:buNone/>
            </a:pPr>
            <a:r>
              <a:rPr lang="en-IN" dirty="0"/>
              <a:t>In software testing, one can find references to the terms failure, error, fault, and defect. Although their meanings are related, there are important distinctions between these four concepts.</a:t>
            </a:r>
          </a:p>
          <a:p>
            <a:pPr marL="0" indent="0">
              <a:buNone/>
            </a:pPr>
            <a:r>
              <a:rPr lang="en-IN" dirty="0"/>
              <a:t>In the following, we present first three terms as they are understood in the fault-tolerant computing community: </a:t>
            </a:r>
          </a:p>
          <a:p>
            <a:r>
              <a:rPr lang="en-IN" dirty="0" smtClean="0"/>
              <a:t>Failure</a:t>
            </a:r>
            <a:r>
              <a:rPr lang="en-IN" dirty="0"/>
              <a:t>: A failure is said to occur whenever the external behaviour of a system does not conform to that prescribed in the system specification. </a:t>
            </a:r>
          </a:p>
          <a:p>
            <a:r>
              <a:rPr lang="en-IN" dirty="0" smtClean="0"/>
              <a:t>Error</a:t>
            </a:r>
            <a:r>
              <a:rPr lang="en-IN" dirty="0"/>
              <a:t>: An error is a state of the system. In the absence of any corrective action by the system, an error state could lead to a failure which would not be attributed to any event subsequent to the error. </a:t>
            </a:r>
          </a:p>
          <a:p>
            <a:r>
              <a:rPr lang="en-IN" dirty="0" smtClean="0"/>
              <a:t>Fault</a:t>
            </a:r>
            <a:r>
              <a:rPr lang="en-IN" dirty="0"/>
              <a:t>: A fault is the adjudged cause of an error.</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Software </a:t>
            </a:r>
            <a:r>
              <a:rPr lang="en-IN" b="1" dirty="0" smtClean="0"/>
              <a:t>reliability</a:t>
            </a:r>
            <a:endParaRPr lang="en-IN" dirty="0"/>
          </a:p>
        </p:txBody>
      </p:sp>
      <p:sp>
        <p:nvSpPr>
          <p:cNvPr id="3" name="Content Placeholder 2"/>
          <p:cNvSpPr>
            <a:spLocks noGrp="1"/>
          </p:cNvSpPr>
          <p:nvPr>
            <p:ph idx="1"/>
          </p:nvPr>
        </p:nvSpPr>
        <p:spPr/>
        <p:txBody>
          <a:bodyPr>
            <a:normAutofit lnSpcReduction="10000"/>
          </a:bodyPr>
          <a:lstStyle/>
          <a:p>
            <a:r>
              <a:rPr lang="en-IN" b="1" dirty="0" smtClean="0"/>
              <a:t>Software </a:t>
            </a:r>
            <a:r>
              <a:rPr lang="en-IN" b="1" dirty="0"/>
              <a:t>reliability</a:t>
            </a:r>
            <a:r>
              <a:rPr lang="en-IN" dirty="0"/>
              <a:t> is defined as the probability of failure-free operation of a software system for a specified time in a specified environment. </a:t>
            </a:r>
            <a:endParaRPr lang="en-IN" dirty="0" smtClean="0"/>
          </a:p>
          <a:p>
            <a:r>
              <a:rPr lang="en-IN" dirty="0" smtClean="0"/>
              <a:t>The </a:t>
            </a:r>
            <a:r>
              <a:rPr lang="en-IN" dirty="0"/>
              <a:t>level of reliability of a system depends on those inputs that cause failures to be observed by the end users. </a:t>
            </a:r>
            <a:endParaRPr lang="en-IN" dirty="0" smtClean="0"/>
          </a:p>
          <a:p>
            <a:r>
              <a:rPr lang="en-IN" dirty="0" smtClean="0"/>
              <a:t>Software </a:t>
            </a:r>
            <a:r>
              <a:rPr lang="en-IN" dirty="0"/>
              <a:t>reliability can be estimated via random testing</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ROLE OF </a:t>
            </a:r>
            <a:r>
              <a:rPr lang="en-IN" b="1" dirty="0" smtClean="0"/>
              <a:t>TESTING</a:t>
            </a:r>
            <a:r>
              <a:rPr lang="en-IN" dirty="0" smtClean="0"/>
              <a:t> </a:t>
            </a:r>
            <a:endParaRPr lang="en-IN" dirty="0"/>
          </a:p>
        </p:txBody>
      </p:sp>
      <p:sp>
        <p:nvSpPr>
          <p:cNvPr id="3" name="Content Placeholder 2"/>
          <p:cNvSpPr>
            <a:spLocks noGrp="1"/>
          </p:cNvSpPr>
          <p:nvPr>
            <p:ph idx="1"/>
          </p:nvPr>
        </p:nvSpPr>
        <p:spPr/>
        <p:txBody>
          <a:bodyPr>
            <a:normAutofit fontScale="85000" lnSpcReduction="10000"/>
          </a:bodyPr>
          <a:lstStyle/>
          <a:p>
            <a:r>
              <a:rPr lang="en-IN" b="1" dirty="0" smtClean="0"/>
              <a:t>Testing </a:t>
            </a:r>
            <a:r>
              <a:rPr lang="en-IN" b="1" dirty="0"/>
              <a:t>plays an important role in achieving and assessing the quality o</a:t>
            </a:r>
            <a:r>
              <a:rPr lang="en-IN" dirty="0"/>
              <a:t>f a software </a:t>
            </a:r>
            <a:r>
              <a:rPr lang="en-IN" dirty="0" smtClean="0"/>
              <a:t>product.</a:t>
            </a:r>
          </a:p>
          <a:p>
            <a:r>
              <a:rPr lang="en-IN" dirty="0" smtClean="0"/>
              <a:t>On </a:t>
            </a:r>
            <a:r>
              <a:rPr lang="en-IN" dirty="0"/>
              <a:t>the one hand, we improve the quality of the products as we repeat a test–find defects–fix cycle during development. </a:t>
            </a:r>
            <a:endParaRPr lang="en-IN" dirty="0" smtClean="0"/>
          </a:p>
          <a:p>
            <a:r>
              <a:rPr lang="en-IN" dirty="0" smtClean="0"/>
              <a:t>On </a:t>
            </a:r>
            <a:r>
              <a:rPr lang="en-IN" dirty="0"/>
              <a:t>the other hand, we assess how good our system is when we perform system-level tests before releasing a product. </a:t>
            </a:r>
            <a:endParaRPr lang="en-IN" dirty="0" smtClean="0"/>
          </a:p>
          <a:p>
            <a:r>
              <a:rPr lang="en-IN" dirty="0"/>
              <a:t>Thus, as Friedman and </a:t>
            </a:r>
            <a:r>
              <a:rPr lang="en-IN" dirty="0" err="1"/>
              <a:t>Voas</a:t>
            </a:r>
            <a:r>
              <a:rPr lang="en-IN" dirty="0"/>
              <a:t> [26] have succinctly described, software testing is a verification process for software quality assessment and improvement. </a:t>
            </a:r>
          </a:p>
          <a:p>
            <a:endParaRPr lang="en-IN" dirty="0"/>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Verification &amp; Validation</a:t>
            </a:r>
            <a:endParaRPr lang="en-IN" dirty="0"/>
          </a:p>
        </p:txBody>
      </p:sp>
      <p:sp>
        <p:nvSpPr>
          <p:cNvPr id="3" name="Content Placeholder 2"/>
          <p:cNvSpPr>
            <a:spLocks noGrp="1"/>
          </p:cNvSpPr>
          <p:nvPr>
            <p:ph idx="1"/>
          </p:nvPr>
        </p:nvSpPr>
        <p:spPr/>
        <p:txBody>
          <a:bodyPr>
            <a:normAutofit fontScale="62500" lnSpcReduction="20000"/>
          </a:bodyPr>
          <a:lstStyle/>
          <a:p>
            <a:r>
              <a:rPr lang="en-IN" b="1" dirty="0"/>
              <a:t>Verification:</a:t>
            </a:r>
            <a:r>
              <a:rPr lang="en-IN" dirty="0"/>
              <a:t> This kind of activity helps us in evaluating a software system by determining whether the product of a given development phase satisfies the requirements established before the start of that phase. </a:t>
            </a:r>
            <a:endParaRPr lang="en-IN" dirty="0" smtClean="0"/>
          </a:p>
          <a:p>
            <a:pPr marL="0" indent="0">
              <a:buNone/>
            </a:pPr>
            <a:r>
              <a:rPr lang="en-IN" dirty="0"/>
              <a:t>	</a:t>
            </a:r>
            <a:r>
              <a:rPr lang="en-IN" dirty="0" smtClean="0"/>
              <a:t>One </a:t>
            </a:r>
            <a:r>
              <a:rPr lang="en-IN" dirty="0"/>
              <a:t>may note that a product can be an intermediate product, such as requirement specification, design specification, code, user manual, or even the final product. Activities that check the correctness of a development phase are called verification activities. </a:t>
            </a:r>
          </a:p>
          <a:p>
            <a:r>
              <a:rPr lang="en-IN" b="1" dirty="0"/>
              <a:t>Validation:</a:t>
            </a:r>
            <a:r>
              <a:rPr lang="en-IN" dirty="0"/>
              <a:t> Activities of this kind help us in confirming that a product meets its intended use. Validation activities aim at confirming that a product meets its customer’s expectations. </a:t>
            </a:r>
            <a:endParaRPr lang="en-IN" dirty="0" smtClean="0"/>
          </a:p>
          <a:p>
            <a:pPr marL="0" indent="0">
              <a:buNone/>
            </a:pPr>
            <a:r>
              <a:rPr lang="en-IN" dirty="0"/>
              <a:t>	</a:t>
            </a:r>
            <a:r>
              <a:rPr lang="en-IN" dirty="0" smtClean="0"/>
              <a:t>In </a:t>
            </a:r>
            <a:r>
              <a:rPr lang="en-IN" dirty="0"/>
              <a:t>other words, validation activities focus on the final product, which is extensively tested from the customer point of view. Validation establishes whether the product meets overall expectations of the users.</a:t>
            </a:r>
          </a:p>
          <a:p>
            <a:pPr marL="0" indent="0">
              <a:buNone/>
            </a:pPr>
            <a:r>
              <a:rPr lang="en-IN" b="1" dirty="0"/>
              <a:t>Late execution of validation activities is often risky </a:t>
            </a:r>
            <a:r>
              <a:rPr lang="en-IN" dirty="0"/>
              <a:t>by leading to higher development cost. Validation activities may be executed at early stages of the software development cycle</a:t>
            </a:r>
          </a:p>
          <a:p>
            <a:pPr marL="0" indent="0">
              <a:buNone/>
            </a:pPr>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1389210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Software Quality</a:t>
            </a:r>
            <a:endParaRPr lang="en-IN" dirty="0"/>
          </a:p>
        </p:txBody>
      </p:sp>
      <p:sp>
        <p:nvSpPr>
          <p:cNvPr id="3" name="Subtitle 2"/>
          <p:cNvSpPr>
            <a:spLocks noGrp="1"/>
          </p:cNvSpPr>
          <p:nvPr>
            <p:ph type="subTitle" idx="1"/>
          </p:nvPr>
        </p:nvSpPr>
        <p:spPr/>
        <p:txBody>
          <a:bodyPr>
            <a:normAutofit fontScale="85000" lnSpcReduction="10000"/>
          </a:bodyPr>
          <a:lstStyle/>
          <a:p>
            <a:r>
              <a:rPr lang="en-IN" dirty="0" smtClean="0"/>
              <a:t>Terms Related to Software Quality such as Perspectives of Software Quality, Reliability, Software Quality Management System, </a:t>
            </a:r>
            <a:r>
              <a:rPr lang="en-IN" b="1" dirty="0" smtClean="0"/>
              <a:t>Quality System Activities</a:t>
            </a:r>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628786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400" b="1" dirty="0" smtClean="0"/>
              <a:t>THE ACTIVITIES FOR SOFTWARE QUALITY ASSESSMENT</a:t>
            </a:r>
            <a:endParaRPr lang="en-IN" sz="2400" b="1" dirty="0"/>
          </a:p>
        </p:txBody>
      </p:sp>
      <p:sp>
        <p:nvSpPr>
          <p:cNvPr id="3" name="Content Placeholder 2"/>
          <p:cNvSpPr>
            <a:spLocks noGrp="1"/>
          </p:cNvSpPr>
          <p:nvPr>
            <p:ph idx="1"/>
          </p:nvPr>
        </p:nvSpPr>
        <p:spPr>
          <a:xfrm>
            <a:off x="457200" y="1600200"/>
            <a:ext cx="8229600" cy="4876800"/>
          </a:xfrm>
        </p:spPr>
        <p:txBody>
          <a:bodyPr>
            <a:normAutofit/>
          </a:bodyPr>
          <a:lstStyle/>
          <a:p>
            <a:r>
              <a:rPr lang="en-IN" sz="2000" dirty="0"/>
              <a:t>Generally speaking, the activities for software quality assessment can be divided into two broad categories, namely, static analysis and dynamic analysis</a:t>
            </a:r>
            <a:r>
              <a:rPr lang="en-IN" sz="2000" dirty="0" smtClean="0"/>
              <a:t>.</a:t>
            </a:r>
          </a:p>
          <a:p>
            <a:r>
              <a:rPr lang="en-IN" sz="2000" b="1" dirty="0"/>
              <a:t>Static Analysis: </a:t>
            </a:r>
            <a:r>
              <a:rPr lang="en-IN" sz="2000" dirty="0"/>
              <a:t>As the term “static” suggests, it is based on the examination of a number of documents, namely requirements documents, software models, design documents, and source code. </a:t>
            </a:r>
            <a:endParaRPr lang="en-IN" sz="2000" dirty="0" smtClean="0"/>
          </a:p>
          <a:p>
            <a:pPr marL="0" indent="0">
              <a:buNone/>
            </a:pPr>
            <a:r>
              <a:rPr lang="en-IN" sz="2000" dirty="0" smtClean="0"/>
              <a:t>	Traditional </a:t>
            </a:r>
            <a:r>
              <a:rPr lang="en-IN" sz="2000" dirty="0"/>
              <a:t>static analysis includes code review, inspection, walk-through, algorithm analysis, and proof of correctness. It does not involve actual execution of the code under development. Instead, it examines code and reasons over all possible behaviours that might arise during run time. Compiler optimizations are standard static analysis</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277341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400" b="1" dirty="0"/>
              <a:t>THE ACTIVITIES FOR SOFTWARE QUALITY ASSESSMENT</a:t>
            </a:r>
            <a:endParaRPr lang="en-IN" sz="2400" dirty="0"/>
          </a:p>
        </p:txBody>
      </p:sp>
      <p:sp>
        <p:nvSpPr>
          <p:cNvPr id="3" name="Content Placeholder 2"/>
          <p:cNvSpPr>
            <a:spLocks noGrp="1"/>
          </p:cNvSpPr>
          <p:nvPr>
            <p:ph idx="1"/>
          </p:nvPr>
        </p:nvSpPr>
        <p:spPr/>
        <p:txBody>
          <a:bodyPr>
            <a:normAutofit fontScale="92500" lnSpcReduction="10000"/>
          </a:bodyPr>
          <a:lstStyle/>
          <a:p>
            <a:r>
              <a:rPr lang="en-IN" sz="2400" dirty="0" smtClean="0"/>
              <a:t>Dynamic </a:t>
            </a:r>
            <a:r>
              <a:rPr lang="en-IN" sz="2400" dirty="0"/>
              <a:t>Analysis: Dynamic analysis of a software system involves actual program execution in order to expose possible program failures. The behavioral and performance properties of the program are also observed. </a:t>
            </a:r>
            <a:endParaRPr lang="en-IN" sz="2400" dirty="0" smtClean="0"/>
          </a:p>
          <a:p>
            <a:pPr marL="0" indent="0">
              <a:buNone/>
            </a:pPr>
            <a:r>
              <a:rPr lang="en-IN" sz="2400" dirty="0" smtClean="0"/>
              <a:t>	Programs </a:t>
            </a:r>
            <a:r>
              <a:rPr lang="en-IN" sz="2400" dirty="0"/>
              <a:t>are executed with both typical and carefully chosen input values. Often, the input set of a program can be impractically large. </a:t>
            </a:r>
            <a:endParaRPr lang="en-IN" sz="2400" dirty="0" smtClean="0"/>
          </a:p>
          <a:p>
            <a:pPr marL="0" indent="0">
              <a:buNone/>
            </a:pPr>
            <a:r>
              <a:rPr lang="en-IN" sz="2400" dirty="0"/>
              <a:t>	</a:t>
            </a:r>
            <a:r>
              <a:rPr lang="en-IN" sz="2400" dirty="0" smtClean="0"/>
              <a:t>However</a:t>
            </a:r>
            <a:r>
              <a:rPr lang="en-IN" sz="2400" dirty="0"/>
              <a:t>, for practical considerations, a finite subset of the input set can be selected. Therefore, in testing, we observe some representative program behaviours and reach a conclusion about the quality of the system. </a:t>
            </a:r>
            <a:endParaRPr lang="en-IN" sz="2400" dirty="0" smtClean="0"/>
          </a:p>
          <a:p>
            <a:pPr marL="0" indent="0">
              <a:buNone/>
            </a:pPr>
            <a:r>
              <a:rPr lang="en-IN" sz="2400" dirty="0" smtClean="0"/>
              <a:t>Careful </a:t>
            </a:r>
            <a:r>
              <a:rPr lang="en-IN" sz="2400" dirty="0"/>
              <a:t>selection of a finite test set is crucial to reaching a reliable conclusion</a:t>
            </a:r>
            <a:r>
              <a:rPr lang="en-IN" dirty="0"/>
              <a:t>.</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808688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400" b="1" dirty="0"/>
              <a:t>THE ACTIVITIES FOR SOFTWARE QUALITY ASSESSMENT</a:t>
            </a:r>
            <a:endParaRPr lang="en-IN" sz="2400" dirty="0"/>
          </a:p>
        </p:txBody>
      </p:sp>
      <p:sp>
        <p:nvSpPr>
          <p:cNvPr id="3" name="Content Placeholder 2"/>
          <p:cNvSpPr>
            <a:spLocks noGrp="1"/>
          </p:cNvSpPr>
          <p:nvPr>
            <p:ph idx="1"/>
          </p:nvPr>
        </p:nvSpPr>
        <p:spPr/>
        <p:txBody>
          <a:bodyPr/>
          <a:lstStyle/>
          <a:p>
            <a:r>
              <a:rPr lang="en-IN" sz="2800" dirty="0"/>
              <a:t>By performing static and dynamic analyses, practitioners want to identify as many faults as possible so that those faults are fixed at an early stage of the software </a:t>
            </a:r>
            <a:r>
              <a:rPr lang="en-IN" sz="2800" dirty="0" smtClean="0"/>
              <a:t>development.</a:t>
            </a:r>
          </a:p>
          <a:p>
            <a:pPr marL="0" indent="0">
              <a:buNone/>
            </a:pPr>
            <a:endParaRPr lang="en-IN" sz="2800" dirty="0" smtClean="0"/>
          </a:p>
          <a:p>
            <a:r>
              <a:rPr lang="en-IN" sz="2800" i="1" dirty="0" smtClean="0"/>
              <a:t>Static </a:t>
            </a:r>
            <a:r>
              <a:rPr lang="en-IN" sz="2800" i="1" dirty="0"/>
              <a:t>analysis and dynamic analysis are complementary in nature, and for better effectiveness, both must be performed repeatedly and alternated</a:t>
            </a:r>
            <a:r>
              <a:rPr lang="en-IN" sz="2800" dirty="0"/>
              <a:t>.</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2209843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Why Study Software Engineering</a:t>
            </a:r>
            <a:r>
              <a:rPr lang="en-US" sz="3200" dirty="0" smtClean="0"/>
              <a:t>?</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smtClean="0"/>
              <a:t>Software Engineering </a:t>
            </a:r>
            <a:r>
              <a:rPr lang="en-US" b="1" dirty="0" smtClean="0"/>
              <a:t>applies the knowledge and theoretical understanding gained through computer science to building high-quality software products</a:t>
            </a:r>
            <a:r>
              <a:rPr lang="en-US" dirty="0" smtClean="0"/>
              <a:t>. ... As a maturing discipline, software is becoming more and more important in our everyday lives.</a:t>
            </a:r>
          </a:p>
          <a:p>
            <a:r>
              <a:rPr lang="en-US" dirty="0" smtClean="0"/>
              <a:t/>
            </a:r>
            <a:br>
              <a:rPr lang="en-US" dirty="0" smtClean="0"/>
            </a:br>
            <a:r>
              <a:rPr lang="en-US" dirty="0" smtClean="0"/>
              <a:t>The basic objective of software engineering is </a:t>
            </a:r>
            <a:r>
              <a:rPr lang="en-US" b="1" dirty="0" smtClean="0"/>
              <a:t>to develop methods and procedures for software development that can scale up for large systems</a:t>
            </a:r>
            <a:r>
              <a:rPr lang="en-US" dirty="0" smtClean="0"/>
              <a:t> and that can be used consistently to produce high-quality software at low cost and with a small cycle of time.</a:t>
            </a: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the quality of software is important?</a:t>
            </a:r>
            <a:endParaRPr lang="en-US" dirty="0"/>
          </a:p>
        </p:txBody>
      </p:sp>
      <p:sp>
        <p:nvSpPr>
          <p:cNvPr id="3" name="Content Placeholder 2"/>
          <p:cNvSpPr>
            <a:spLocks noGrp="1"/>
          </p:cNvSpPr>
          <p:nvPr>
            <p:ph idx="1"/>
          </p:nvPr>
        </p:nvSpPr>
        <p:spPr/>
        <p:txBody>
          <a:bodyPr/>
          <a:lstStyle/>
          <a:p>
            <a:r>
              <a:rPr lang="en-US" dirty="0" smtClean="0"/>
              <a:t/>
            </a:r>
            <a:br>
              <a:rPr lang="en-US" dirty="0" smtClean="0"/>
            </a:br>
            <a:r>
              <a:rPr lang="en-US" dirty="0" smtClean="0"/>
              <a:t>Software quality </a:t>
            </a:r>
            <a:r>
              <a:rPr lang="en-US" b="1" dirty="0" smtClean="0"/>
              <a:t>drives predictability</a:t>
            </a:r>
            <a:r>
              <a:rPr lang="en-US" dirty="0" smtClean="0"/>
              <a:t>. Do it once and do it right, and there will be less re-work, less variation in productivity and better performance overall. Products get delivered on time, and they get built more productively. Poor quality is much more difficult to manage.</a:t>
            </a: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should you study software quality assurance?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
            </a:r>
            <a:br>
              <a:rPr lang="en-US" b="1" dirty="0" smtClean="0"/>
            </a:br>
            <a:r>
              <a:rPr lang="en-US" b="1" dirty="0" smtClean="0"/>
              <a:t>Software quality assurance</a:t>
            </a:r>
            <a:r>
              <a:rPr lang="en-US" dirty="0" smtClean="0"/>
              <a:t> makes sure that the whole </a:t>
            </a:r>
            <a:r>
              <a:rPr lang="en-US" b="1" dirty="0" smtClean="0"/>
              <a:t>software</a:t>
            </a:r>
            <a:r>
              <a:rPr lang="en-US" dirty="0" smtClean="0"/>
              <a:t> development process is well-organized. All phases and activities </a:t>
            </a:r>
            <a:r>
              <a:rPr lang="en-US" b="1" dirty="0" smtClean="0"/>
              <a:t>are</a:t>
            </a:r>
            <a:r>
              <a:rPr lang="en-US" dirty="0" smtClean="0"/>
              <a:t> tested after they </a:t>
            </a:r>
            <a:r>
              <a:rPr lang="en-US" b="1" dirty="0" smtClean="0"/>
              <a:t>are</a:t>
            </a:r>
            <a:r>
              <a:rPr lang="en-US" dirty="0" smtClean="0"/>
              <a:t> finished, which leaves room for improvements and fixes.</a:t>
            </a:r>
          </a:p>
          <a:p>
            <a:r>
              <a:rPr lang="en-US" dirty="0" smtClean="0"/>
              <a:t/>
            </a:r>
            <a:br>
              <a:rPr lang="en-US" dirty="0" smtClean="0"/>
            </a:br>
            <a:r>
              <a:rPr lang="en-US" dirty="0" smtClean="0"/>
              <a:t>QA or Quality Assurance is </a:t>
            </a:r>
            <a:r>
              <a:rPr lang="en-US" b="1" dirty="0" smtClean="0"/>
              <a:t>a proactive process focusing on preventing errors that may occur during development</a:t>
            </a:r>
            <a:r>
              <a:rPr lang="en-US" dirty="0" smtClean="0"/>
              <a:t>. It is integrated into all stages of software development, from project description to testing, release, and even post-release. Besides, QA improves internal dev.</a:t>
            </a: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Software </a:t>
            </a:r>
            <a:r>
              <a:rPr lang="en-IN" dirty="0" smtClean="0"/>
              <a:t>Quality</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Software </a:t>
            </a:r>
            <a:r>
              <a:rPr lang="en-IN" dirty="0"/>
              <a:t>quality product is defined in term of its fitness of purpose. That is, a quality product does precisely what the users want it to do. </a:t>
            </a:r>
            <a:endParaRPr lang="en-IN" dirty="0" smtClean="0"/>
          </a:p>
          <a:p>
            <a:r>
              <a:rPr lang="en-IN" dirty="0" smtClean="0"/>
              <a:t>For </a:t>
            </a:r>
            <a:r>
              <a:rPr lang="en-IN" dirty="0"/>
              <a:t>software products, the fitness of use is generally explained in terms of satisfaction of the requirements laid down in the SRS </a:t>
            </a:r>
            <a:r>
              <a:rPr lang="en-IN" dirty="0" smtClean="0"/>
              <a:t>document.</a:t>
            </a:r>
          </a:p>
          <a:p>
            <a:r>
              <a:rPr lang="en-IN" dirty="0" smtClean="0"/>
              <a:t>Although </a:t>
            </a:r>
            <a:r>
              <a:rPr lang="en-IN" dirty="0"/>
              <a:t>"fitness of purpose" is a satisfactory interpretation of quality for many devices such as a car, a table fan, a grinding machine, etc</a:t>
            </a:r>
            <a:r>
              <a:rPr lang="en-IN" dirty="0" smtClean="0"/>
              <a:t>. for </a:t>
            </a:r>
            <a:r>
              <a:rPr lang="en-IN" dirty="0"/>
              <a:t>software products, "fitness of purpose" is not a wholly satisfactory definition of quality. </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5565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Software Quality</a:t>
            </a:r>
          </a:p>
        </p:txBody>
      </p:sp>
      <p:sp>
        <p:nvSpPr>
          <p:cNvPr id="3" name="Content Placeholder 2"/>
          <p:cNvSpPr>
            <a:spLocks noGrp="1"/>
          </p:cNvSpPr>
          <p:nvPr>
            <p:ph idx="1"/>
          </p:nvPr>
        </p:nvSpPr>
        <p:spPr/>
        <p:txBody>
          <a:bodyPr/>
          <a:lstStyle/>
          <a:p>
            <a:r>
              <a:rPr lang="en-IN" b="1" dirty="0"/>
              <a:t>Example:</a:t>
            </a:r>
            <a:r>
              <a:rPr lang="en-IN" dirty="0"/>
              <a:t> Consider a functionally correct software product. That is, it performs all tasks as specified in the SRS document. But, has an almost unusable user interface. Even though it may be functionally right, we cannot consider it to be a quality product.</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340579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400" dirty="0"/>
              <a:t>Quality is a complex concept—it means different things to different people, and it is highly context dependent</a:t>
            </a:r>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pPr lvl="0"/>
            <a:r>
              <a:rPr lang="en-IN" sz="2800" dirty="0">
                <a:latin typeface="+mj-lt"/>
                <a:ea typeface="+mj-ea"/>
                <a:cs typeface="+mj-cs"/>
              </a:rPr>
              <a:t>User View: It perceives quality as fitness for purpose. According to this view, while evaluating the quality of a product, one must ask the key question: “Does the product satisfy user needs and expectations?”</a:t>
            </a:r>
          </a:p>
          <a:p>
            <a:pPr lvl="0"/>
            <a:r>
              <a:rPr lang="en-IN" sz="2800" dirty="0">
                <a:latin typeface="+mj-lt"/>
                <a:ea typeface="+mj-ea"/>
                <a:cs typeface="+mj-cs"/>
              </a:rPr>
              <a:t> Manufacturing View: Here quality is understood as conformance to the specification. The quality level of a product is determined by the extent to which the product meets its specifications. </a:t>
            </a:r>
          </a:p>
          <a:p>
            <a:pPr lvl="0"/>
            <a:r>
              <a:rPr lang="en-IN" sz="2800" dirty="0">
                <a:latin typeface="+mj-lt"/>
                <a:ea typeface="+mj-ea"/>
                <a:cs typeface="+mj-cs"/>
              </a:rPr>
              <a:t>Product View: In this case, quality is viewed as tied to the inherent characteristics of the product. A product’s inherent characteristics, that is, internal qualities, determine its external qualities. </a:t>
            </a:r>
          </a:p>
          <a:p>
            <a:pPr lvl="0"/>
            <a:r>
              <a:rPr lang="en-IN" sz="2800" dirty="0" smtClean="0">
                <a:latin typeface="+mj-lt"/>
                <a:ea typeface="+mj-ea"/>
                <a:cs typeface="+mj-cs"/>
              </a:rPr>
              <a:t>Value-Based </a:t>
            </a:r>
            <a:r>
              <a:rPr lang="en-IN" sz="2800" dirty="0">
                <a:latin typeface="+mj-lt"/>
                <a:ea typeface="+mj-ea"/>
                <a:cs typeface="+mj-cs"/>
              </a:rPr>
              <a:t>View: Quality, in this perspective, depends on the amount a customer is willing to pay for it. </a:t>
            </a:r>
            <a:endParaRPr lang="en-IN" sz="2800" dirty="0" smtClean="0">
              <a:latin typeface="+mj-lt"/>
              <a:ea typeface="+mj-ea"/>
              <a:cs typeface="+mj-cs"/>
            </a:endParaRPr>
          </a:p>
          <a:p>
            <a:pPr marL="0" lvl="0" indent="0">
              <a:buNone/>
            </a:pPr>
            <a:endParaRPr lang="en-IN" sz="2800" dirty="0" smtClean="0">
              <a:latin typeface="+mj-lt"/>
              <a:ea typeface="+mj-ea"/>
              <a:cs typeface="+mj-cs"/>
            </a:endParaRPr>
          </a:p>
          <a:p>
            <a:pPr marL="0" indent="0">
              <a:buNone/>
            </a:pPr>
            <a:r>
              <a:rPr lang="en-IN" sz="3100" dirty="0"/>
              <a:t>The concept of software quality and the efforts to understand it in terms of measurable </a:t>
            </a:r>
            <a:r>
              <a:rPr lang="en-IN" sz="3100" dirty="0" smtClean="0"/>
              <a:t>quantities</a:t>
            </a:r>
            <a:endParaRPr lang="en-IN" sz="3100"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914400"/>
          </a:xfrm>
        </p:spPr>
        <p:txBody>
          <a:bodyPr>
            <a:noAutofit/>
          </a:bodyPr>
          <a:lstStyle/>
          <a:p>
            <a:r>
              <a:rPr lang="en-IN" sz="2400" b="1" dirty="0"/>
              <a:t>The modern view of a quality associated with a software product several quality methods such as the following</a:t>
            </a:r>
            <a:r>
              <a:rPr lang="en-IN" sz="2400" b="1" dirty="0" smtClean="0"/>
              <a:t>:</a:t>
            </a:r>
            <a:endParaRPr lang="en-IN" sz="2400" dirty="0"/>
          </a:p>
        </p:txBody>
      </p:sp>
      <p:sp>
        <p:nvSpPr>
          <p:cNvPr id="3" name="Content Placeholder 2"/>
          <p:cNvSpPr>
            <a:spLocks noGrp="1"/>
          </p:cNvSpPr>
          <p:nvPr>
            <p:ph idx="1"/>
          </p:nvPr>
        </p:nvSpPr>
        <p:spPr/>
        <p:txBody>
          <a:bodyPr>
            <a:normAutofit fontScale="70000" lnSpcReduction="20000"/>
          </a:bodyPr>
          <a:lstStyle/>
          <a:p>
            <a:r>
              <a:rPr lang="en-IN" b="1" dirty="0"/>
              <a:t>Portability:</a:t>
            </a:r>
            <a:r>
              <a:rPr lang="en-IN" dirty="0"/>
              <a:t> A software device is said to be portable, if it can be freely made to work in various operating system environments, in multiple machines, with other software </a:t>
            </a:r>
            <a:r>
              <a:rPr lang="en-IN" dirty="0" smtClean="0"/>
              <a:t>products</a:t>
            </a:r>
            <a:r>
              <a:rPr lang="en-IN" dirty="0"/>
              <a:t>, </a:t>
            </a:r>
            <a:r>
              <a:rPr lang="en-IN" dirty="0" smtClean="0"/>
              <a:t>etc.</a:t>
            </a:r>
          </a:p>
          <a:p>
            <a:r>
              <a:rPr lang="en-IN" b="1" dirty="0"/>
              <a:t>Usability:</a:t>
            </a:r>
            <a:r>
              <a:rPr lang="en-IN" dirty="0"/>
              <a:t> A software product has better usability if various categories of users can easily invoke the functions of the product.</a:t>
            </a:r>
          </a:p>
          <a:p>
            <a:r>
              <a:rPr lang="en-IN" b="1" dirty="0"/>
              <a:t>Reusability:</a:t>
            </a:r>
            <a:r>
              <a:rPr lang="en-IN" dirty="0"/>
              <a:t> A software product has excellent reusability if different modules of the product can quickly be reused to develop new products.</a:t>
            </a:r>
          </a:p>
          <a:p>
            <a:r>
              <a:rPr lang="en-IN" b="1" dirty="0"/>
              <a:t>Correctness:</a:t>
            </a:r>
            <a:r>
              <a:rPr lang="en-IN" dirty="0"/>
              <a:t> A software product is correct if various requirements as specified in the SRS document have been correctly implemented.</a:t>
            </a:r>
          </a:p>
          <a:p>
            <a:r>
              <a:rPr lang="en-IN" b="1" dirty="0"/>
              <a:t>Maintainability:</a:t>
            </a:r>
            <a:r>
              <a:rPr lang="en-IN" dirty="0"/>
              <a:t> A software product is maintainable if bugs can be easily corrected as and when they show up, new tasks can be easily added to the product, and the functionalities of the product can be easily modified, etc.</a:t>
            </a:r>
          </a:p>
          <a:p>
            <a:endParaRPr lang="en-IN"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 xmlns:p14="http://schemas.microsoft.com/office/powerpoint/2010/main" val="3667586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1314</Words>
  <Application>Microsoft Office PowerPoint</Application>
  <PresentationFormat>On-screen Show (4:3)</PresentationFormat>
  <Paragraphs>116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SOFTWARE TESTING &amp; QUALITY ASSURANCE / BTCS-4714    </vt:lpstr>
      <vt:lpstr>Software Quality</vt:lpstr>
      <vt:lpstr>Why Study Software Engineering?</vt:lpstr>
      <vt:lpstr>Why the quality of software is important?</vt:lpstr>
      <vt:lpstr>Why should you study software quality assurance?</vt:lpstr>
      <vt:lpstr>Software Quality</vt:lpstr>
      <vt:lpstr>Software Quality</vt:lpstr>
      <vt:lpstr>Quality is a complex concept—it means different things to different people, and it is highly context dependent</vt:lpstr>
      <vt:lpstr>The modern view of a quality associated with a software product several quality methods such as the following:</vt:lpstr>
      <vt:lpstr>Software Quality Management System</vt:lpstr>
      <vt:lpstr>Quality System Activities: The quality system activities encompass the following: </vt:lpstr>
      <vt:lpstr>Evolution of Quality Management System</vt:lpstr>
      <vt:lpstr>Business Process Reengineering (BPR) aims at reengineering the method business is carried out in an organization. </vt:lpstr>
      <vt:lpstr>QUALITY FACTORS</vt:lpstr>
      <vt:lpstr>Models for Quality</vt:lpstr>
      <vt:lpstr>FAILURE, ERROR, FAULT, AND DEFECT </vt:lpstr>
      <vt:lpstr>Software reliability</vt:lpstr>
      <vt:lpstr>ROLE OF TESTING </vt:lpstr>
      <vt:lpstr>Verification &amp; Validation</vt:lpstr>
      <vt:lpstr>THE ACTIVITIES FOR SOFTWARE QUALITY ASSESSMENT</vt:lpstr>
      <vt:lpstr>THE ACTIVITIES FOR SOFTWARE QUALITY ASSESSMENT</vt:lpstr>
      <vt:lpstr>THE ACTIVITIES FOR SOFTWARE QUALITY ASSESSMENT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Quality</dc:title>
  <dc:creator>HOD CSE</dc:creator>
  <cp:lastModifiedBy>Admin</cp:lastModifiedBy>
  <cp:revision>17</cp:revision>
  <dcterms:created xsi:type="dcterms:W3CDTF">2006-08-16T00:00:00Z</dcterms:created>
  <dcterms:modified xsi:type="dcterms:W3CDTF">2023-06-21T10:10:42Z</dcterms:modified>
</cp:coreProperties>
</file>