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46" r:id="rId1"/>
  </p:sldMasterIdLst>
  <p:notesMasterIdLst>
    <p:notesMasterId r:id="rId27"/>
  </p:notesMasterIdLst>
  <p:handoutMasterIdLst>
    <p:handoutMasterId r:id="rId28"/>
  </p:handoutMasterIdLst>
  <p:sldIdLst>
    <p:sldId id="354" r:id="rId2"/>
    <p:sldId id="348" r:id="rId3"/>
    <p:sldId id="256" r:id="rId4"/>
    <p:sldId id="335" r:id="rId5"/>
    <p:sldId id="349" r:id="rId6"/>
    <p:sldId id="350" r:id="rId7"/>
    <p:sldId id="257" r:id="rId8"/>
    <p:sldId id="346" r:id="rId9"/>
    <p:sldId id="327" r:id="rId10"/>
    <p:sldId id="258" r:id="rId11"/>
    <p:sldId id="278" r:id="rId12"/>
    <p:sldId id="259" r:id="rId13"/>
    <p:sldId id="260" r:id="rId14"/>
    <p:sldId id="282" r:id="rId15"/>
    <p:sldId id="261" r:id="rId16"/>
    <p:sldId id="283" r:id="rId17"/>
    <p:sldId id="263" r:id="rId18"/>
    <p:sldId id="264" r:id="rId19"/>
    <p:sldId id="265" r:id="rId20"/>
    <p:sldId id="329" r:id="rId21"/>
    <p:sldId id="266" r:id="rId22"/>
    <p:sldId id="345" r:id="rId23"/>
    <p:sldId id="351" r:id="rId24"/>
    <p:sldId id="353" r:id="rId25"/>
    <p:sldId id="352" r:id="rId26"/>
  </p:sldIdLst>
  <p:sldSz cx="13716000" cy="9144000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235" indent="-19519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470" indent="-39038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294" indent="-58716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0528" indent="-78235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200" algn="l" defTabSz="91408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240" algn="l" defTabSz="91408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199280" algn="l" defTabSz="91408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6320" algn="l" defTabSz="91408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0FF"/>
    <a:srgbClr val="FF0000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36"/>
        <p:guide pos="1961"/>
      </p:guideLst>
    </p:cSldViewPr>
  </p:slideViewPr>
  <p:outlineViewPr>
    <p:cViewPr>
      <p:scale>
        <a:sx n="33" d="100"/>
        <a:sy n="33" d="100"/>
      </p:scale>
      <p:origin x="0" y="34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1914" y="-84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87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30003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299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885348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 smtClean="0">
                <a:latin typeface="Helvetica" charset="0"/>
              </a:defRPr>
            </a:lvl1pPr>
          </a:lstStyle>
          <a:p>
            <a:pPr>
              <a:defRPr/>
            </a:pPr>
            <a:fld id="{35B0396E-E6BF-44A3-9DF0-E40ABF937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87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30003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688975"/>
            <a:ext cx="5262563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4427538"/>
            <a:ext cx="5100637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3488"/>
            <a:ext cx="299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defTabSz="90805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885348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892" tIns="45445" rIns="90892" bIns="4544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 smtClean="0">
                <a:latin typeface="Helvetica" charset="0"/>
              </a:defRPr>
            </a:lvl1pPr>
          </a:lstStyle>
          <a:p>
            <a:pPr>
              <a:defRPr/>
            </a:pPr>
            <a:fld id="{5B611C12-4FA3-4011-8556-D47589BE6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23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47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294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052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4408" algn="l" defTabSz="6528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7291" algn="l" defTabSz="6528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0171" algn="l" defTabSz="6528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3055" algn="l" defTabSz="6528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02D4E9-A13F-4122-95DE-910DA4330981}" type="slidenum">
              <a:rPr lang="en-US"/>
              <a:pPr/>
              <a:t>5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4731CE-274E-47D0-AF85-98B745BB74B1}" type="slidenum">
              <a:rPr lang="en-US"/>
              <a:pPr/>
              <a:t>6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688975"/>
            <a:ext cx="5262563" cy="3508375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3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8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90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90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20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972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4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0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67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2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89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6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6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13" indent="0">
              <a:buNone/>
              <a:defRPr sz="2400" b="1"/>
            </a:lvl2pPr>
            <a:lvl3pPr marL="1097225" indent="0">
              <a:buNone/>
              <a:defRPr sz="2100" b="1"/>
            </a:lvl3pPr>
            <a:lvl4pPr marL="1645838" indent="0">
              <a:buNone/>
              <a:defRPr sz="1900" b="1"/>
            </a:lvl4pPr>
            <a:lvl5pPr marL="2194450" indent="0">
              <a:buNone/>
              <a:defRPr sz="1900" b="1"/>
            </a:lvl5pPr>
            <a:lvl6pPr marL="2743063" indent="0">
              <a:buNone/>
              <a:defRPr sz="1900" b="1"/>
            </a:lvl6pPr>
            <a:lvl7pPr marL="3291675" indent="0">
              <a:buNone/>
              <a:defRPr sz="1900" b="1"/>
            </a:lvl7pPr>
            <a:lvl8pPr marL="3840288" indent="0">
              <a:buNone/>
              <a:defRPr sz="1900" b="1"/>
            </a:lvl8pPr>
            <a:lvl9pPr marL="4388901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3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13" indent="0">
              <a:buNone/>
              <a:defRPr sz="2400" b="1"/>
            </a:lvl2pPr>
            <a:lvl3pPr marL="1097225" indent="0">
              <a:buNone/>
              <a:defRPr sz="2100" b="1"/>
            </a:lvl3pPr>
            <a:lvl4pPr marL="1645838" indent="0">
              <a:buNone/>
              <a:defRPr sz="1900" b="1"/>
            </a:lvl4pPr>
            <a:lvl5pPr marL="2194450" indent="0">
              <a:buNone/>
              <a:defRPr sz="1900" b="1"/>
            </a:lvl5pPr>
            <a:lvl6pPr marL="2743063" indent="0">
              <a:buNone/>
              <a:defRPr sz="1900" b="1"/>
            </a:lvl6pPr>
            <a:lvl7pPr marL="3291675" indent="0">
              <a:buNone/>
              <a:defRPr sz="1900" b="1"/>
            </a:lvl7pPr>
            <a:lvl8pPr marL="3840288" indent="0">
              <a:buNone/>
              <a:defRPr sz="1900" b="1"/>
            </a:lvl8pPr>
            <a:lvl9pPr marL="4388901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3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3"/>
            <a:ext cx="7667625" cy="780415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4" y="1913473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13" indent="0">
              <a:buNone/>
              <a:defRPr sz="1400"/>
            </a:lvl2pPr>
            <a:lvl3pPr marL="1097225" indent="0">
              <a:buNone/>
              <a:defRPr sz="1100"/>
            </a:lvl3pPr>
            <a:lvl4pPr marL="1645838" indent="0">
              <a:buNone/>
              <a:defRPr sz="1100"/>
            </a:lvl4pPr>
            <a:lvl5pPr marL="2194450" indent="0">
              <a:buNone/>
              <a:defRPr sz="1100"/>
            </a:lvl5pPr>
            <a:lvl6pPr marL="2743063" indent="0">
              <a:buNone/>
              <a:defRPr sz="1100"/>
            </a:lvl6pPr>
            <a:lvl7pPr marL="3291675" indent="0">
              <a:buNone/>
              <a:defRPr sz="1100"/>
            </a:lvl7pPr>
            <a:lvl8pPr marL="3840288" indent="0">
              <a:buNone/>
              <a:defRPr sz="1100"/>
            </a:lvl8pPr>
            <a:lvl9pPr marL="4388901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1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900"/>
            </a:lvl1pPr>
            <a:lvl2pPr marL="548613" indent="0">
              <a:buNone/>
              <a:defRPr sz="3400"/>
            </a:lvl2pPr>
            <a:lvl3pPr marL="1097225" indent="0">
              <a:buNone/>
              <a:defRPr sz="2900"/>
            </a:lvl3pPr>
            <a:lvl4pPr marL="1645838" indent="0">
              <a:buNone/>
              <a:defRPr sz="2400"/>
            </a:lvl4pPr>
            <a:lvl5pPr marL="2194450" indent="0">
              <a:buNone/>
              <a:defRPr sz="2400"/>
            </a:lvl5pPr>
            <a:lvl6pPr marL="2743063" indent="0">
              <a:buNone/>
              <a:defRPr sz="2400"/>
            </a:lvl6pPr>
            <a:lvl7pPr marL="3291675" indent="0">
              <a:buNone/>
              <a:defRPr sz="2400"/>
            </a:lvl7pPr>
            <a:lvl8pPr marL="3840288" indent="0">
              <a:buNone/>
              <a:defRPr sz="2400"/>
            </a:lvl8pPr>
            <a:lvl9pPr marL="4388901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2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13" indent="0">
              <a:buNone/>
              <a:defRPr sz="1400"/>
            </a:lvl2pPr>
            <a:lvl3pPr marL="1097225" indent="0">
              <a:buNone/>
              <a:defRPr sz="1100"/>
            </a:lvl3pPr>
            <a:lvl4pPr marL="1645838" indent="0">
              <a:buNone/>
              <a:defRPr sz="1100"/>
            </a:lvl4pPr>
            <a:lvl5pPr marL="2194450" indent="0">
              <a:buNone/>
              <a:defRPr sz="1100"/>
            </a:lvl5pPr>
            <a:lvl6pPr marL="2743063" indent="0">
              <a:buNone/>
              <a:defRPr sz="1100"/>
            </a:lvl6pPr>
            <a:lvl7pPr marL="3291675" indent="0">
              <a:buNone/>
              <a:defRPr sz="1100"/>
            </a:lvl7pPr>
            <a:lvl8pPr marL="3840288" indent="0">
              <a:buNone/>
              <a:defRPr sz="1100"/>
            </a:lvl8pPr>
            <a:lvl9pPr marL="4388901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3" tIns="54862" rIns="109723" bIns="5486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6"/>
            <a:ext cx="12344400" cy="6034617"/>
          </a:xfrm>
          <a:prstGeom prst="rect">
            <a:avLst/>
          </a:prstGeom>
        </p:spPr>
        <p:txBody>
          <a:bodyPr vert="horz" lIns="109723" tIns="54862" rIns="109723" bIns="548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40"/>
            <a:ext cx="3200400" cy="486833"/>
          </a:xfrm>
          <a:prstGeom prst="rect">
            <a:avLst/>
          </a:prstGeom>
        </p:spPr>
        <p:txBody>
          <a:bodyPr vert="horz" lIns="109723" tIns="54862" rIns="109723" bIns="5486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1/3/2013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40"/>
            <a:ext cx="4343400" cy="486833"/>
          </a:xfrm>
          <a:prstGeom prst="rect">
            <a:avLst/>
          </a:prstGeom>
        </p:spPr>
        <p:txBody>
          <a:bodyPr vert="horz" lIns="109723" tIns="54862" rIns="109723" bIns="5486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RIMT-IET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40"/>
            <a:ext cx="3200400" cy="486833"/>
          </a:xfrm>
          <a:prstGeom prst="rect">
            <a:avLst/>
          </a:prstGeom>
        </p:spPr>
        <p:txBody>
          <a:bodyPr vert="horz" lIns="109723" tIns="54862" rIns="109723" bIns="5486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/>
  <p:txStyles>
    <p:titleStyle>
      <a:lvl1pPr algn="ctr" defTabSz="109722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59" indent="-411459" algn="l" defTabSz="10972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1495" indent="-342883" algn="l" defTabSz="109722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531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44" indent="-274306" algn="l" defTabSz="109722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757" indent="-274306" algn="l" defTabSz="109722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369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5982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594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207" indent="-274306" algn="l" defTabSz="10972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13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25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838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450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063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675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288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901" algn="l" defTabSz="10972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5" y="8523817"/>
            <a:ext cx="6027836" cy="486833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41535" y="369897"/>
            <a:ext cx="93773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Process State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62116"/>
            <a:ext cx="11056938" cy="4338637"/>
          </a:xfrm>
        </p:spPr>
        <p:txBody>
          <a:bodyPr>
            <a:normAutofit/>
          </a:bodyPr>
          <a:lstStyle/>
          <a:p>
            <a:r>
              <a:rPr lang="en-US" smtClean="0"/>
              <a:t>As a process executes, it changes </a:t>
            </a:r>
            <a:r>
              <a:rPr lang="en-US" i="1" smtClean="0"/>
              <a:t>state</a:t>
            </a:r>
            <a:endParaRPr lang="en-US" smtClean="0"/>
          </a:p>
          <a:p>
            <a:pPr lvl="1"/>
            <a:r>
              <a:rPr lang="en-US" b="1" smtClean="0"/>
              <a:t>new</a:t>
            </a:r>
            <a:r>
              <a:rPr lang="en-US" smtClean="0"/>
              <a:t>:  The process is being created</a:t>
            </a:r>
          </a:p>
          <a:p>
            <a:pPr lvl="1"/>
            <a:r>
              <a:rPr lang="en-US" b="1" smtClean="0"/>
              <a:t>running</a:t>
            </a:r>
            <a:r>
              <a:rPr lang="en-US" smtClean="0"/>
              <a:t>:  Instructions are being executed</a:t>
            </a:r>
          </a:p>
          <a:p>
            <a:pPr lvl="1"/>
            <a:r>
              <a:rPr lang="en-US" b="1" smtClean="0"/>
              <a:t>waiting</a:t>
            </a:r>
            <a:r>
              <a:rPr lang="en-US" smtClean="0"/>
              <a:t>:  The process is waiting for some event to occur</a:t>
            </a:r>
          </a:p>
          <a:p>
            <a:pPr lvl="1"/>
            <a:r>
              <a:rPr lang="en-US" b="1" smtClean="0"/>
              <a:t>ready</a:t>
            </a:r>
            <a:r>
              <a:rPr lang="en-US" smtClean="0"/>
              <a:t>:  The process is waiting to be assigned to a processor</a:t>
            </a:r>
          </a:p>
          <a:p>
            <a:pPr lvl="1"/>
            <a:r>
              <a:rPr lang="en-US" b="1" smtClean="0"/>
              <a:t>terminated</a:t>
            </a:r>
            <a:r>
              <a:rPr lang="en-US" smtClean="0"/>
              <a:t>:  The process has finished execution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9670" y="369897"/>
            <a:ext cx="1192053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Diagram of Process State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  <p:pic>
        <p:nvPicPr>
          <p:cNvPr id="1024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2877" y="2751139"/>
            <a:ext cx="11325225" cy="401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1013" y="369897"/>
            <a:ext cx="11279187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Process Control Block (PCB)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209686" y="1662113"/>
            <a:ext cx="11053763" cy="5095875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charset="2"/>
              <a:buNone/>
            </a:pPr>
            <a:r>
              <a:rPr lang="en-US" smtClean="0"/>
              <a:t>Information associated with each process</a:t>
            </a:r>
          </a:p>
          <a:p>
            <a:r>
              <a:rPr lang="en-US" smtClean="0"/>
              <a:t>Process state</a:t>
            </a:r>
          </a:p>
          <a:p>
            <a:r>
              <a:rPr lang="en-US" smtClean="0"/>
              <a:t>Program counter</a:t>
            </a:r>
          </a:p>
          <a:p>
            <a:r>
              <a:rPr lang="en-US" smtClean="0"/>
              <a:t>CPU registers</a:t>
            </a:r>
          </a:p>
          <a:p>
            <a:r>
              <a:rPr lang="en-US" smtClean="0"/>
              <a:t>CPU scheduling information</a:t>
            </a:r>
          </a:p>
          <a:p>
            <a:r>
              <a:rPr lang="en-US" smtClean="0"/>
              <a:t>Memory-management information</a:t>
            </a:r>
          </a:p>
          <a:p>
            <a:r>
              <a:rPr lang="en-US" smtClean="0"/>
              <a:t>Accounting information</a:t>
            </a:r>
          </a:p>
          <a:p>
            <a:r>
              <a:rPr lang="en-US" smtClean="0"/>
              <a:t>I/O status information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00" y="369897"/>
            <a:ext cx="114681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Process Scheduling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212860" y="2000251"/>
            <a:ext cx="10463213" cy="5310188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Maximize CPU use, quickly switch processes onto CPU for time sharing</a:t>
            </a:r>
          </a:p>
          <a:p>
            <a:r>
              <a:rPr lang="en-US" b="1" smtClean="0"/>
              <a:t>Process scheduler </a:t>
            </a:r>
            <a:r>
              <a:rPr lang="en-US" smtClean="0"/>
              <a:t>selects among available processes for next execution on CPU</a:t>
            </a:r>
          </a:p>
          <a:p>
            <a:r>
              <a:rPr lang="en-US" smtClean="0"/>
              <a:t>Maintains </a:t>
            </a:r>
            <a:r>
              <a:rPr lang="en-US" b="1" smtClean="0"/>
              <a:t>scheduling queues </a:t>
            </a:r>
            <a:r>
              <a:rPr lang="en-US" smtClean="0"/>
              <a:t>of processes</a:t>
            </a:r>
          </a:p>
          <a:p>
            <a:pPr lvl="1"/>
            <a:r>
              <a:rPr lang="en-US" b="1" smtClean="0"/>
              <a:t>Job queue</a:t>
            </a:r>
            <a:r>
              <a:rPr lang="en-US" smtClean="0"/>
              <a:t> – set of all processes in the system</a:t>
            </a:r>
          </a:p>
          <a:p>
            <a:pPr lvl="1"/>
            <a:r>
              <a:rPr lang="en-US" b="1" smtClean="0"/>
              <a:t>Ready queue </a:t>
            </a:r>
            <a:r>
              <a:rPr lang="en-US" smtClean="0"/>
              <a:t>– set of all processes residing in main memory, ready and waiting to execute</a:t>
            </a:r>
          </a:p>
          <a:p>
            <a:pPr lvl="1"/>
            <a:r>
              <a:rPr lang="en-US" b="1" smtClean="0"/>
              <a:t>Device queues </a:t>
            </a:r>
            <a:r>
              <a:rPr lang="en-US" smtClean="0"/>
              <a:t>– set of processes waiting for an I/O device</a:t>
            </a:r>
          </a:p>
          <a:p>
            <a:pPr lvl="1"/>
            <a:r>
              <a:rPr lang="en-US" smtClean="0"/>
              <a:t>Processes migrate among the various queues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57325" y="369888"/>
            <a:ext cx="12344400" cy="188812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Representation of Process Scheduling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  <p:pic>
        <p:nvPicPr>
          <p:cNvPr id="17411" name="Picture 4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6198" y="2351314"/>
            <a:ext cx="9521329" cy="554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Schedulers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3564297"/>
            <a:ext cx="10801350" cy="498254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Long-term scheduler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smtClean="0"/>
              <a:t>(or job scheduler) – selects which processes should be brought into the ready queue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Short-term scheduler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smtClean="0"/>
              <a:t>(or CPU scheduler) – selects which process should be executed next and allocates CPU</a:t>
            </a:r>
          </a:p>
          <a:p>
            <a:pPr lvl="1"/>
            <a:r>
              <a:rPr lang="en-US" dirty="0" smtClean="0"/>
              <a:t>Sometimes the only scheduler in a system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93826" y="369897"/>
            <a:ext cx="123444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Addition of Medium Term Scheduling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2048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2897197"/>
            <a:ext cx="1099185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Context Switch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612571"/>
            <a:ext cx="11220450" cy="595293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When CPU switches to another process, the system must save the state of the old process and load the saved state for the new process via a </a:t>
            </a:r>
            <a:r>
              <a:rPr lang="en-US" b="1" dirty="0" smtClean="0"/>
              <a:t>context switch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Context </a:t>
            </a:r>
            <a:r>
              <a:rPr lang="en-US" dirty="0" smtClean="0"/>
              <a:t>of a process represented in the PCB</a:t>
            </a:r>
          </a:p>
          <a:p>
            <a:endParaRPr lang="en-US" dirty="0" smtClean="0"/>
          </a:p>
          <a:p>
            <a:r>
              <a:rPr lang="en-US" dirty="0" smtClean="0"/>
              <a:t>Context-switch time is overhead; the system does no useful work while switching</a:t>
            </a:r>
          </a:p>
          <a:p>
            <a:pPr lvl="1"/>
            <a:r>
              <a:rPr lang="en-US" dirty="0" smtClean="0"/>
              <a:t>The more complex the OS and the PCB -&gt; longer the context switch</a:t>
            </a:r>
          </a:p>
          <a:p>
            <a:endParaRPr lang="en-US" dirty="0" smtClean="0"/>
          </a:p>
          <a:p>
            <a:r>
              <a:rPr lang="en-US" dirty="0" smtClean="0"/>
              <a:t>Time dependent on hardware support</a:t>
            </a:r>
          </a:p>
          <a:p>
            <a:pPr lvl="1"/>
            <a:r>
              <a:rPr lang="en-US" dirty="0" smtClean="0"/>
              <a:t>Some hardware provides multiple sets of registers per CPU -&gt; multiple contexts loaded at once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Creation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369976"/>
            <a:ext cx="11410950" cy="630749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Parent </a:t>
            </a:r>
            <a:r>
              <a:rPr lang="en-US" dirty="0" smtClean="0"/>
              <a:t>process create </a:t>
            </a:r>
            <a:r>
              <a:rPr lang="en-US" b="1" dirty="0" smtClean="0"/>
              <a:t>children </a:t>
            </a:r>
            <a:r>
              <a:rPr lang="en-US" dirty="0" smtClean="0"/>
              <a:t>processes, which, in turn create other processes, forming a tree of processes</a:t>
            </a:r>
          </a:p>
          <a:p>
            <a:endParaRPr lang="en-US" sz="1100" dirty="0" smtClean="0"/>
          </a:p>
          <a:p>
            <a:r>
              <a:rPr lang="en-US" dirty="0" smtClean="0"/>
              <a:t>Generally, process identified and managed via </a:t>
            </a:r>
            <a:r>
              <a:rPr lang="en-US" b="1" dirty="0" smtClean="0"/>
              <a:t>a process identifier </a:t>
            </a:r>
            <a:endParaRPr lang="en-US" dirty="0" smtClean="0"/>
          </a:p>
          <a:p>
            <a:endParaRPr lang="en-US" sz="1100" dirty="0" smtClean="0"/>
          </a:p>
          <a:p>
            <a:r>
              <a:rPr lang="en-US" dirty="0" smtClean="0"/>
              <a:t>Resource sharing</a:t>
            </a:r>
          </a:p>
          <a:p>
            <a:pPr lvl="1"/>
            <a:r>
              <a:rPr lang="en-US" dirty="0" smtClean="0"/>
              <a:t>Parent and children share all resources</a:t>
            </a:r>
          </a:p>
          <a:p>
            <a:pPr lvl="1"/>
            <a:r>
              <a:rPr lang="en-US" dirty="0" smtClean="0"/>
              <a:t>Children share subset of parent’s resources</a:t>
            </a:r>
          </a:p>
          <a:p>
            <a:pPr lvl="1"/>
            <a:r>
              <a:rPr lang="en-US" dirty="0" smtClean="0"/>
              <a:t>Parent and child share no resources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Execution</a:t>
            </a:r>
          </a:p>
          <a:p>
            <a:pPr lvl="1"/>
            <a:r>
              <a:rPr lang="en-US" dirty="0" smtClean="0"/>
              <a:t>Parent and children execute concurrently</a:t>
            </a:r>
          </a:p>
          <a:p>
            <a:pPr lvl="1"/>
            <a:r>
              <a:rPr lang="en-US" dirty="0" smtClean="0"/>
              <a:t>Parent waits until children terminate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4974" y="369897"/>
            <a:ext cx="1142523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Process Creation 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Address space</a:t>
            </a:r>
          </a:p>
          <a:p>
            <a:pPr lvl="1"/>
            <a:r>
              <a:rPr lang="en-US" smtClean="0"/>
              <a:t>Child duplicate of parent</a:t>
            </a:r>
          </a:p>
          <a:p>
            <a:pPr lvl="1"/>
            <a:r>
              <a:rPr lang="en-US" smtClean="0"/>
              <a:t>Child has a program loaded into it</a:t>
            </a:r>
          </a:p>
          <a:p>
            <a:pPr lvl="1"/>
            <a:endParaRPr lang="en-US" smtClean="0"/>
          </a:p>
          <a:p>
            <a:r>
              <a:rPr lang="en-US" smtClean="0"/>
              <a:t>UNIX examples</a:t>
            </a:r>
          </a:p>
          <a:p>
            <a:pPr lvl="1"/>
            <a:r>
              <a:rPr lang="en-US" b="1" smtClean="0"/>
              <a:t>fork</a:t>
            </a:r>
            <a:r>
              <a:rPr lang="en-US" smtClean="0"/>
              <a:t> system call creates new process</a:t>
            </a:r>
          </a:p>
          <a:p>
            <a:pPr lvl="1"/>
            <a:r>
              <a:rPr lang="en-US" b="1" smtClean="0"/>
              <a:t>exec</a:t>
            </a:r>
            <a:r>
              <a:rPr lang="en-US" smtClean="0"/>
              <a:t> system call used after a </a:t>
            </a:r>
            <a:r>
              <a:rPr lang="en-US" b="1" smtClean="0"/>
              <a:t>fork</a:t>
            </a:r>
            <a:r>
              <a:rPr lang="en-US" smtClean="0"/>
              <a:t> to replace the process’ memory space with a new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z="7200" dirty="0" smtClean="0"/>
              <a:t>Topic </a:t>
            </a:r>
            <a:r>
              <a:rPr lang="en-US" sz="7200" dirty="0" smtClean="0"/>
              <a:t>4</a:t>
            </a:r>
            <a:r>
              <a:rPr lang="en-US" sz="7200" baseline="30000" dirty="0" smtClean="0"/>
              <a:t>th</a:t>
            </a:r>
            <a:r>
              <a:rPr lang="en-US" sz="7200" dirty="0" smtClean="0"/>
              <a:t> :</a:t>
            </a:r>
            <a:r>
              <a:rPr lang="en-US" sz="7100" dirty="0" smtClean="0"/>
              <a:t>  </a:t>
            </a:r>
            <a:r>
              <a:rPr lang="en-US" sz="7100" dirty="0" smtClean="0"/>
              <a:t>Processes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>
            <a:normAutofit/>
          </a:bodyPr>
          <a:lstStyle/>
          <a:p>
            <a:endParaRPr lang="en-US" sz="4600" dirty="0" smtClean="0">
              <a:solidFill>
                <a:schemeClr val="bg1"/>
              </a:solidFill>
            </a:endParaRPr>
          </a:p>
          <a:p>
            <a:endParaRPr lang="en-US" sz="4600" dirty="0" smtClean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Creation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  <p:pic>
        <p:nvPicPr>
          <p:cNvPr id="24579" name="Picture 4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5722" y="2840037"/>
            <a:ext cx="11253788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Termination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537934"/>
            <a:ext cx="11395076" cy="593427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Process executes last statement and asks the operating system to delete it (</a:t>
            </a:r>
            <a:r>
              <a:rPr lang="en-US" b="1" dirty="0" smtClean="0"/>
              <a:t>exit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Output data from child to parent (via </a:t>
            </a:r>
            <a:r>
              <a:rPr lang="en-US" b="1" dirty="0" smtClean="0"/>
              <a:t>wait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Process’ resources are </a:t>
            </a:r>
            <a:r>
              <a:rPr lang="en-US" dirty="0" err="1" smtClean="0"/>
              <a:t>deallocated</a:t>
            </a:r>
            <a:r>
              <a:rPr lang="en-US" dirty="0" smtClean="0"/>
              <a:t> by operating system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Parent may terminate execution of children processes (</a:t>
            </a:r>
            <a:r>
              <a:rPr lang="en-US" b="1" dirty="0" smtClean="0"/>
              <a:t>abort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Child has exceeded allocated resources</a:t>
            </a:r>
          </a:p>
          <a:p>
            <a:pPr lvl="1"/>
            <a:r>
              <a:rPr lang="en-US" dirty="0" smtClean="0"/>
              <a:t>Task assigned to child is no longer required</a:t>
            </a:r>
          </a:p>
          <a:p>
            <a:pPr lvl="1"/>
            <a:r>
              <a:rPr lang="en-US" dirty="0" smtClean="0"/>
              <a:t>If parent is exiting</a:t>
            </a:r>
          </a:p>
          <a:p>
            <a:pPr lvl="2"/>
            <a:r>
              <a:rPr lang="en-US" dirty="0" smtClean="0"/>
              <a:t>Some operating systems do not allow child to continue if its parent terminates</a:t>
            </a:r>
          </a:p>
          <a:p>
            <a:pPr lvl="3"/>
            <a:r>
              <a:rPr lang="en-US" dirty="0" smtClean="0"/>
              <a:t>All children terminated - </a:t>
            </a:r>
            <a:r>
              <a:rPr lang="en-US" b="1" dirty="0" smtClean="0"/>
              <a:t>cascading termination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Named Pipes</a:t>
            </a:r>
          </a:p>
        </p:txBody>
      </p:sp>
      <p:sp>
        <p:nvSpPr>
          <p:cNvPr id="56323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Named Pipes are more powerful than ordinary pipes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Communication is bidirectional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No parent-child relationship is necessary between the communicating processes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Several processes can use the named pipe for communication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Provided on both UNIX and Windows systems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Operating System Generation</a:t>
            </a:r>
          </a:p>
          <a:p>
            <a:r>
              <a:rPr lang="en-US" sz="3400" dirty="0" smtClean="0"/>
              <a:t> System Boot</a:t>
            </a:r>
          </a:p>
          <a:p>
            <a:r>
              <a:rPr lang="en-US" sz="3400" dirty="0" smtClean="0"/>
              <a:t>Process Concept </a:t>
            </a:r>
          </a:p>
          <a:p>
            <a:r>
              <a:rPr lang="en-US" sz="3400" dirty="0" smtClean="0"/>
              <a:t>Process Scheduling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r>
              <a:rPr lang="en-US" dirty="0" smtClean="0"/>
              <a:t>Examples of IPC Systems</a:t>
            </a:r>
          </a:p>
          <a:p>
            <a:r>
              <a:rPr lang="en-US" dirty="0" smtClean="0"/>
              <a:t>Communication in Client-Server Systems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sz="3400" cap="all" dirty="0" smtClean="0"/>
              <a:t> </a:t>
            </a:r>
            <a:endParaRPr lang="en-US" sz="34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66975" y="369897"/>
            <a:ext cx="957103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62113"/>
            <a:ext cx="11056938" cy="5095875"/>
          </a:xfrm>
        </p:spPr>
        <p:txBody>
          <a:bodyPr>
            <a:normAutofit/>
          </a:bodyPr>
          <a:lstStyle/>
          <a:p>
            <a:r>
              <a:rPr lang="en-US" dirty="0" smtClean="0"/>
              <a:t>Operating System Generation</a:t>
            </a:r>
          </a:p>
          <a:p>
            <a:r>
              <a:rPr lang="en-US" dirty="0" smtClean="0"/>
              <a:t> System Boot</a:t>
            </a:r>
          </a:p>
          <a:p>
            <a:r>
              <a:rPr lang="en-US" dirty="0" smtClean="0"/>
              <a:t>Process Concept </a:t>
            </a:r>
          </a:p>
          <a:p>
            <a:r>
              <a:rPr lang="en-US" dirty="0" smtClean="0"/>
              <a:t>Process Scheduling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209686" y="2295332"/>
            <a:ext cx="10234613" cy="567301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introduce the notion of a process -- a program in execution, which forms the basis of all computation</a:t>
            </a:r>
          </a:p>
          <a:p>
            <a:endParaRPr lang="en-US" dirty="0" smtClean="0"/>
          </a:p>
          <a:p>
            <a:r>
              <a:rPr lang="en-US" dirty="0" smtClean="0"/>
              <a:t>To describe the various features of processes, including scheduling, creation and termination, and communication</a:t>
            </a:r>
          </a:p>
          <a:p>
            <a:endParaRPr lang="en-US" dirty="0" smtClean="0"/>
          </a:p>
          <a:p>
            <a:r>
              <a:rPr lang="en-US" dirty="0" smtClean="0"/>
              <a:t>To describe communication in client-server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4" y="711200"/>
            <a:ext cx="11368088" cy="76834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Operating System Generation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4"/>
            <a:ext cx="11556207" cy="6040967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Operating systems are designed to run on any of a class of machines; the system must be configured for each specific computer site</a:t>
            </a:r>
          </a:p>
          <a:p>
            <a:endParaRPr lang="en-US" smtClean="0"/>
          </a:p>
          <a:p>
            <a:r>
              <a:rPr lang="en-US" smtClean="0"/>
              <a:t>SYSGEN program obtains information concerning the specific configuration of the hardware system</a:t>
            </a:r>
          </a:p>
          <a:p>
            <a:endParaRPr lang="en-US" smtClean="0"/>
          </a:p>
          <a:p>
            <a:r>
              <a:rPr lang="en-US" i="1" smtClean="0"/>
              <a:t>Booting</a:t>
            </a:r>
            <a:r>
              <a:rPr lang="en-US" smtClean="0"/>
              <a:t> – starting a computer by loading the kernel</a:t>
            </a:r>
          </a:p>
          <a:p>
            <a:endParaRPr lang="en-US" smtClean="0"/>
          </a:p>
          <a:p>
            <a:r>
              <a:rPr lang="en-US" i="1" smtClean="0"/>
              <a:t>Bootstrap program</a:t>
            </a:r>
            <a:r>
              <a:rPr lang="en-US" smtClean="0"/>
              <a:t> – code stored in ROM that is able to locate the kernel, load it into memory, and start its execution</a:t>
            </a:r>
          </a:p>
          <a:p>
            <a:pPr>
              <a:buFont typeface="Monotype Sorts" charset="2"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38784"/>
            <a:ext cx="12344400" cy="1211749"/>
          </a:xfrm>
        </p:spPr>
        <p:txBody>
          <a:bodyPr/>
          <a:lstStyle/>
          <a:p>
            <a:pPr eaLnBrk="1" hangingPunct="1"/>
            <a:r>
              <a:rPr lang="en-US" dirty="0" smtClean="0"/>
              <a:t>System Boot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209679" y="2438401"/>
            <a:ext cx="11351420" cy="6282267"/>
          </a:xfrm>
        </p:spPr>
        <p:txBody>
          <a:bodyPr/>
          <a:lstStyle/>
          <a:p>
            <a:r>
              <a:rPr lang="en-US" dirty="0" smtClean="0"/>
              <a:t>Operating system must be made available to hardware so hardware can start it</a:t>
            </a:r>
          </a:p>
          <a:p>
            <a:pPr lvl="1"/>
            <a:r>
              <a:rPr lang="en-US" dirty="0" smtClean="0"/>
              <a:t>Small piece of code – </a:t>
            </a:r>
            <a:r>
              <a:rPr lang="en-US" b="1" dirty="0" smtClean="0"/>
              <a:t>bootstrap loader</a:t>
            </a:r>
            <a:r>
              <a:rPr lang="en-US" dirty="0" smtClean="0"/>
              <a:t>, locates the kernel, loads it into memory, and starts it</a:t>
            </a:r>
          </a:p>
          <a:p>
            <a:pPr lvl="1"/>
            <a:r>
              <a:rPr lang="en-US" dirty="0" smtClean="0"/>
              <a:t>Sometimes two-step process where </a:t>
            </a:r>
            <a:r>
              <a:rPr lang="en-US" b="1" dirty="0" smtClean="0"/>
              <a:t>boot block</a:t>
            </a:r>
            <a:r>
              <a:rPr lang="en-US" dirty="0" smtClean="0"/>
              <a:t> at fixed location loads bootstrap loader</a:t>
            </a:r>
          </a:p>
          <a:p>
            <a:pPr lvl="1"/>
            <a:r>
              <a:rPr lang="en-US" dirty="0" smtClean="0"/>
              <a:t>When power initialized on system, execution starts at a fixed memory location</a:t>
            </a:r>
          </a:p>
          <a:p>
            <a:pPr lvl="2"/>
            <a:r>
              <a:rPr lang="en-US" dirty="0" smtClean="0"/>
              <a:t>Firmware used to hold initial boot code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5385" y="369897"/>
            <a:ext cx="9159875" cy="1514897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Process Concept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052735"/>
            <a:ext cx="11056938" cy="599112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An operating system executes a variety of programs: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Batch system – jobs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Time-shared systems – user programs or tasks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Textbook uses the terms </a:t>
            </a:r>
            <a:r>
              <a:rPr lang="en-US" i="1" dirty="0" smtClean="0"/>
              <a:t>job</a:t>
            </a:r>
            <a:r>
              <a:rPr lang="en-US" dirty="0" smtClean="0"/>
              <a:t> and </a:t>
            </a:r>
            <a:r>
              <a:rPr lang="en-US" i="1" dirty="0" smtClean="0"/>
              <a:t>process</a:t>
            </a:r>
            <a:r>
              <a:rPr lang="en-US" dirty="0" smtClean="0"/>
              <a:t> almost interchangeably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Process – a program in execution; process execution must progress in sequential fashion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 process includes: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program counter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stack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section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Process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Multiple parts</a:t>
            </a:r>
          </a:p>
          <a:p>
            <a:pPr lvl="1"/>
            <a:r>
              <a:rPr lang="en-US" smtClean="0"/>
              <a:t>The program code, also called </a:t>
            </a:r>
            <a:r>
              <a:rPr lang="en-US" b="1" smtClean="0"/>
              <a:t>text section</a:t>
            </a:r>
          </a:p>
          <a:p>
            <a:pPr lvl="1"/>
            <a:r>
              <a:rPr lang="en-US" smtClean="0"/>
              <a:t>Current activity including </a:t>
            </a:r>
            <a:r>
              <a:rPr lang="en-US" b="1" smtClean="0"/>
              <a:t>program counter</a:t>
            </a:r>
            <a:r>
              <a:rPr lang="en-US" smtClean="0"/>
              <a:t>, processor registers</a:t>
            </a:r>
          </a:p>
          <a:p>
            <a:pPr lvl="1"/>
            <a:r>
              <a:rPr lang="en-US" b="1" smtClean="0"/>
              <a:t>Stack </a:t>
            </a:r>
            <a:r>
              <a:rPr lang="en-US" smtClean="0"/>
              <a:t>containing temporary data</a:t>
            </a:r>
          </a:p>
          <a:p>
            <a:pPr lvl="2"/>
            <a:r>
              <a:rPr lang="en-US" smtClean="0"/>
              <a:t>Function parameters, return addresses, local variables</a:t>
            </a:r>
          </a:p>
          <a:p>
            <a:pPr lvl="1"/>
            <a:r>
              <a:rPr lang="en-US" b="1" smtClean="0"/>
              <a:t>Data section </a:t>
            </a:r>
            <a:r>
              <a:rPr lang="en-US" smtClean="0"/>
              <a:t>containing global variables</a:t>
            </a:r>
          </a:p>
          <a:p>
            <a:pPr lvl="1"/>
            <a:r>
              <a:rPr lang="en-US" b="1" smtClean="0"/>
              <a:t>Heap </a:t>
            </a:r>
            <a:r>
              <a:rPr lang="en-US" smtClean="0"/>
              <a:t>containing memory dynamically allocated during run time</a:t>
            </a:r>
          </a:p>
          <a:p>
            <a:r>
              <a:rPr lang="en-US" smtClean="0"/>
              <a:t>Program is passive entity, process is active </a:t>
            </a:r>
          </a:p>
          <a:p>
            <a:pPr lvl="1"/>
            <a:r>
              <a:rPr lang="en-US" smtClean="0"/>
              <a:t>Program becomes process when executable file loaded into memory</a:t>
            </a:r>
          </a:p>
          <a:p>
            <a:r>
              <a:rPr lang="en-US" smtClean="0"/>
              <a:t>Execution of program started via GUI mouse clicks, command line entry of its name, etc</a:t>
            </a:r>
          </a:p>
          <a:p>
            <a:r>
              <a:rPr lang="en-US" smtClean="0"/>
              <a:t>One program can be several processes</a:t>
            </a:r>
          </a:p>
          <a:p>
            <a:pPr lvl="1"/>
            <a:r>
              <a:rPr lang="en-US" smtClean="0"/>
              <a:t>Consider multiple users executing the same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in Memory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0047" y="2724540"/>
            <a:ext cx="4367213" cy="593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69" y="852381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4793</TotalTime>
  <Words>1082</Words>
  <Application>Microsoft Office PowerPoint</Application>
  <PresentationFormat>Custom</PresentationFormat>
  <Paragraphs>249</Paragraphs>
  <Slides>25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4th :  Processes</vt:lpstr>
      <vt:lpstr>Topics To Be Covered</vt:lpstr>
      <vt:lpstr>Objectives</vt:lpstr>
      <vt:lpstr>Operating System Generation</vt:lpstr>
      <vt:lpstr>System Boot</vt:lpstr>
      <vt:lpstr>Process Concept</vt:lpstr>
      <vt:lpstr>The Process</vt:lpstr>
      <vt:lpstr>Process in Memory</vt:lpstr>
      <vt:lpstr>Process State</vt:lpstr>
      <vt:lpstr>Diagram of Process State</vt:lpstr>
      <vt:lpstr>Process Control Block (PCB)</vt:lpstr>
      <vt:lpstr>Process Scheduling</vt:lpstr>
      <vt:lpstr>Representation of Process Scheduling</vt:lpstr>
      <vt:lpstr>Schedulers</vt:lpstr>
      <vt:lpstr>Addition of Medium Term Scheduling</vt:lpstr>
      <vt:lpstr>Context Switch</vt:lpstr>
      <vt:lpstr>Process Creation</vt:lpstr>
      <vt:lpstr>Process Creation (Cont.)</vt:lpstr>
      <vt:lpstr>Process Creation</vt:lpstr>
      <vt:lpstr>Process Termination</vt:lpstr>
      <vt:lpstr>Named Pipes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4:  Processes</dc:title>
  <dc:creator>Marilyn Turnamian</dc:creator>
  <cp:lastModifiedBy>Admin</cp:lastModifiedBy>
  <cp:revision>179</cp:revision>
  <cp:lastPrinted>2011-01-14T21:21:29Z</cp:lastPrinted>
  <dcterms:created xsi:type="dcterms:W3CDTF">2011-01-14T20:24:54Z</dcterms:created>
  <dcterms:modified xsi:type="dcterms:W3CDTF">2023-06-19T10:41:58Z</dcterms:modified>
</cp:coreProperties>
</file>