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82" r:id="rId3"/>
    <p:sldId id="355" r:id="rId4"/>
    <p:sldId id="368" r:id="rId5"/>
    <p:sldId id="377" r:id="rId6"/>
    <p:sldId id="365" r:id="rId7"/>
    <p:sldId id="376" r:id="rId8"/>
    <p:sldId id="364" r:id="rId9"/>
    <p:sldId id="394" r:id="rId10"/>
    <p:sldId id="392" r:id="rId11"/>
    <p:sldId id="363" r:id="rId12"/>
    <p:sldId id="393" r:id="rId13"/>
    <p:sldId id="390" r:id="rId14"/>
    <p:sldId id="389" r:id="rId15"/>
    <p:sldId id="399" r:id="rId16"/>
    <p:sldId id="400" r:id="rId17"/>
    <p:sldId id="397" r:id="rId18"/>
    <p:sldId id="398" r:id="rId19"/>
    <p:sldId id="387" r:id="rId20"/>
    <p:sldId id="386" r:id="rId21"/>
    <p:sldId id="344" r:id="rId22"/>
    <p:sldId id="34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729"/>
  </p:normalViewPr>
  <p:slideViewPr>
    <p:cSldViewPr>
      <p:cViewPr>
        <p:scale>
          <a:sx n="60" d="100"/>
          <a:sy n="60" d="100"/>
        </p:scale>
        <p:origin x="-912" y="-174"/>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8/3/2023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8/3/2023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Theory of Machine – I; BMEC 2302</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772400" y="3733800"/>
            <a:ext cx="3200400" cy="1981200"/>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800" b="1" dirty="0" smtClean="0">
                <a:latin typeface="Times New Roman" pitchFamily="18" charset="0"/>
                <a:cs typeface="Times New Roman" pitchFamily="18" charset="0"/>
              </a:rPr>
              <a:t>Prepared </a:t>
            </a:r>
            <a:r>
              <a:rPr lang="en-IN" sz="4800" b="1" dirty="0">
                <a:latin typeface="Times New Roman" pitchFamily="18" charset="0"/>
                <a:cs typeface="Times New Roman" pitchFamily="18" charset="0"/>
              </a:rPr>
              <a:t>by:</a:t>
            </a:r>
            <a:r>
              <a:rPr lang="en-US" sz="5300" b="1" dirty="0" smtClean="0">
                <a:latin typeface="Times New Roman" pitchFamily="18" charset="0"/>
                <a:cs typeface="Times New Roman" pitchFamily="18" charset="0"/>
              </a:rPr>
              <a:t/>
            </a:r>
            <a:br>
              <a:rPr lang="en-US" sz="5300" b="1" dirty="0" smtClean="0">
                <a:latin typeface="Times New Roman" pitchFamily="18" charset="0"/>
                <a:cs typeface="Times New Roman" pitchFamily="18" charset="0"/>
              </a:rPr>
            </a:br>
            <a:r>
              <a:rPr lang="en-US" sz="5300" b="1" dirty="0" err="1" smtClean="0">
                <a:latin typeface="Times New Roman" pitchFamily="18" charset="0"/>
                <a:cs typeface="Times New Roman" pitchFamily="18" charset="0"/>
              </a:rPr>
              <a:t>Er</a:t>
            </a:r>
            <a:r>
              <a:rPr lang="en-US" sz="5300" b="1" dirty="0" smtClean="0">
                <a:latin typeface="Times New Roman" pitchFamily="18" charset="0"/>
                <a:cs typeface="Times New Roman" pitchFamily="18" charset="0"/>
              </a:rPr>
              <a:t>. </a:t>
            </a:r>
            <a:r>
              <a:rPr lang="en-US" sz="5300" b="1" dirty="0" err="1" smtClean="0">
                <a:latin typeface="Times New Roman" pitchFamily="18" charset="0"/>
                <a:cs typeface="Times New Roman" pitchFamily="18" charset="0"/>
              </a:rPr>
              <a:t>Gaurav</a:t>
            </a:r>
            <a:r>
              <a:rPr lang="en-US" sz="5300" b="1" dirty="0" smtClean="0">
                <a:latin typeface="Times New Roman" pitchFamily="18" charset="0"/>
                <a:cs typeface="Times New Roman" pitchFamily="18" charset="0"/>
              </a:rPr>
              <a:t> </a:t>
            </a:r>
            <a:r>
              <a:rPr lang="en-US" sz="5300" b="1" dirty="0" err="1" smtClean="0">
                <a:latin typeface="Times New Roman" pitchFamily="18" charset="0"/>
                <a:cs typeface="Times New Roman" pitchFamily="18" charset="0"/>
              </a:rPr>
              <a:t>Bansal</a:t>
            </a:r>
            <a:endParaRPr lang="en-US" b="1" dirty="0" smtClean="0">
              <a:latin typeface="Times New Roman" pitchFamily="18" charset="0"/>
              <a:cs typeface="Times New Roman" pitchFamily="18" charset="0"/>
            </a:endParaRPr>
          </a:p>
          <a:p>
            <a:pPr algn="l">
              <a:lnSpc>
                <a:spcPct val="170000"/>
              </a:lnSpc>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1" name="Title 3"/>
          <p:cNvSpPr txBox="1">
            <a:spLocks/>
          </p:cNvSpPr>
          <p:nvPr/>
        </p:nvSpPr>
        <p:spPr>
          <a:xfrm>
            <a:off x="990600" y="2590800"/>
            <a:ext cx="62484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Times New Roman" pitchFamily="18" charset="0"/>
                <a:cs typeface="Times New Roman" pitchFamily="18" charset="0"/>
              </a:rPr>
              <a:t>Course Name</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B.Tech</a:t>
            </a:r>
            <a:r>
              <a:rPr lang="en-US" sz="9600" dirty="0" smtClean="0">
                <a:latin typeface="Times New Roman" pitchFamily="18" charset="0"/>
                <a:cs typeface="Times New Roman" pitchFamily="18" charset="0"/>
              </a:rPr>
              <a:t> (Mechanical Engineering) </a:t>
            </a:r>
            <a:r>
              <a:rPr lang="en-US" sz="9600" dirty="0">
                <a:latin typeface="Times New Roman" pitchFamily="18" charset="0"/>
                <a:cs typeface="Times New Roman" pitchFamily="18" charset="0"/>
              </a:rPr>
              <a:t/>
            </a:r>
            <a:br>
              <a:rPr lang="en-US" sz="9600" dirty="0">
                <a:latin typeface="Times New Roman" pitchFamily="18" charset="0"/>
                <a:cs typeface="Times New Roman" pitchFamily="18" charset="0"/>
              </a:rPr>
            </a:br>
            <a:r>
              <a:rPr lang="en-US" sz="9600" dirty="0">
                <a:latin typeface="Times New Roman" pitchFamily="18" charset="0"/>
                <a:cs typeface="Times New Roman" pitchFamily="18" charset="0"/>
              </a:rPr>
              <a:t>Semester</a:t>
            </a:r>
            <a:r>
              <a:rPr lang="en-US" sz="9600" dirty="0" smtClean="0">
                <a:latin typeface="Times New Roman" pitchFamily="18" charset="0"/>
                <a:cs typeface="Times New Roman" pitchFamily="18" charset="0"/>
              </a:rPr>
              <a:t>: 3</a:t>
            </a:r>
            <a:r>
              <a:rPr lang="en-US" sz="9600" baseline="30000" dirty="0" smtClean="0">
                <a:latin typeface="Times New Roman" pitchFamily="18" charset="0"/>
                <a:cs typeface="Times New Roman" pitchFamily="18" charset="0"/>
              </a:rPr>
              <a:t>rd</a:t>
            </a:r>
            <a:r>
              <a:rPr lang="en-US" sz="9600" dirty="0" smtClean="0">
                <a:latin typeface="Times New Roman" pitchFamily="18" charset="0"/>
                <a:cs typeface="Times New Roman" pitchFamily="18" charset="0"/>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514350" indent="-514350">
              <a:lnSpc>
                <a:spcPct val="160000"/>
              </a:lnSpc>
            </a:pPr>
            <a:r>
              <a:rPr lang="en-US" sz="4000" b="1" dirty="0" smtClean="0"/>
              <a:t>Quarter-Twist Drive</a:t>
            </a:r>
          </a:p>
        </p:txBody>
      </p:sp>
      <p:sp>
        <p:nvSpPr>
          <p:cNvPr id="7" name="Content Placeholder 6"/>
          <p:cNvSpPr>
            <a:spLocks noGrp="1"/>
          </p:cNvSpPr>
          <p:nvPr>
            <p:ph sz="half" idx="1"/>
          </p:nvPr>
        </p:nvSpPr>
        <p:spPr/>
        <p:txBody>
          <a:bodyPr>
            <a:normAutofit fontScale="92500"/>
          </a:bodyPr>
          <a:lstStyle/>
          <a:p>
            <a:pPr algn="just">
              <a:lnSpc>
                <a:spcPct val="150000"/>
              </a:lnSpc>
            </a:pPr>
            <a:r>
              <a:rPr lang="en-US" dirty="0" smtClean="0"/>
              <a:t>In this arrangements two shafts are at right angle to each other. The chance of slipping can be avoided by providing larger face width of pulley. For this arrangement, pulley face width exceeds the belt width at least by 40%.</a:t>
            </a:r>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3074" name="Picture 2"/>
          <p:cNvPicPr>
            <a:picLocks noGrp="1" noChangeAspect="1" noChangeArrowheads="1"/>
          </p:cNvPicPr>
          <p:nvPr>
            <p:ph sz="half" idx="2"/>
          </p:nvPr>
        </p:nvPicPr>
        <p:blipFill>
          <a:blip r:embed="rId3"/>
          <a:srcRect/>
          <a:stretch>
            <a:fillRect/>
          </a:stretch>
        </p:blipFill>
        <p:spPr bwMode="auto">
          <a:xfrm>
            <a:off x="7061200" y="3186906"/>
            <a:ext cx="3657600" cy="1352550"/>
          </a:xfrm>
          <a:prstGeom prst="rect">
            <a:avLst/>
          </a:prstGeom>
          <a:noFill/>
          <a:ln w="9525">
            <a:noFill/>
            <a:miter lim="800000"/>
            <a:headEnd/>
            <a:tailEnd/>
          </a:ln>
          <a:effectLst/>
        </p:spPr>
      </p:pic>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nSpc>
                <a:spcPct val="160000"/>
              </a:lnSpc>
            </a:pPr>
            <a:r>
              <a:rPr lang="en-US" b="1" dirty="0" smtClean="0"/>
              <a:t>Belt Drive with an Idler Pulley</a:t>
            </a:r>
          </a:p>
        </p:txBody>
      </p:sp>
      <p:sp>
        <p:nvSpPr>
          <p:cNvPr id="7" name="Content Placeholder 6"/>
          <p:cNvSpPr>
            <a:spLocks noGrp="1"/>
          </p:cNvSpPr>
          <p:nvPr>
            <p:ph sz="half" idx="1"/>
          </p:nvPr>
        </p:nvSpPr>
        <p:spPr>
          <a:xfrm>
            <a:off x="609600" y="1600203"/>
            <a:ext cx="6324600" cy="4525963"/>
          </a:xfrm>
        </p:spPr>
        <p:txBody>
          <a:bodyPr>
            <a:normAutofit fontScale="70000" lnSpcReduction="20000"/>
          </a:bodyPr>
          <a:lstStyle/>
          <a:p>
            <a:pPr algn="just">
              <a:lnSpc>
                <a:spcPct val="170000"/>
              </a:lnSpc>
            </a:pPr>
            <a:r>
              <a:rPr lang="en-US" dirty="0" smtClean="0"/>
              <a:t>When centre distance between the shafts is short, the angle of lap on smaller pulley becomes small. 'This smaller angle of lap does not permit high belt tension. </a:t>
            </a:r>
          </a:p>
          <a:p>
            <a:pPr algn="just">
              <a:lnSpc>
                <a:spcPct val="170000"/>
              </a:lnSpc>
            </a:pPr>
            <a:r>
              <a:rPr lang="en-US" dirty="0" smtClean="0"/>
              <a:t>If it is not possible to increase belt tension by any other means to the desired value, then an idler pulley, is used to increase the belt tension. </a:t>
            </a:r>
          </a:p>
          <a:p>
            <a:pPr algn="just">
              <a:lnSpc>
                <a:spcPct val="170000"/>
              </a:lnSpc>
            </a:pPr>
            <a:r>
              <a:rPr lang="en-US" dirty="0" smtClean="0"/>
              <a:t>This drive has a disadvantages in the sense that belt bends in two opposite direction.</a:t>
            </a:r>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4098" name="Picture 2"/>
          <p:cNvPicPr>
            <a:picLocks noGrp="1" noChangeAspect="1" noChangeArrowheads="1"/>
          </p:cNvPicPr>
          <p:nvPr>
            <p:ph sz="half" idx="2"/>
          </p:nvPr>
        </p:nvPicPr>
        <p:blipFill>
          <a:blip r:embed="rId3"/>
          <a:srcRect/>
          <a:stretch>
            <a:fillRect/>
          </a:stretch>
        </p:blipFill>
        <p:spPr bwMode="auto">
          <a:xfrm>
            <a:off x="6980237" y="3010694"/>
            <a:ext cx="3819525" cy="1704975"/>
          </a:xfrm>
          <a:prstGeom prst="rect">
            <a:avLst/>
          </a:prstGeom>
          <a:noFill/>
          <a:ln w="9525">
            <a:noFill/>
            <a:miter lim="800000"/>
            <a:headEnd/>
            <a:tailEnd/>
          </a:ln>
          <a:effectLst/>
        </p:spPr>
      </p:pic>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nSpc>
                <a:spcPct val="160000"/>
              </a:lnSpc>
            </a:pPr>
            <a:r>
              <a:rPr lang="en-US" b="1" dirty="0" smtClean="0"/>
              <a:t>Belt Drives with many Pulleys</a:t>
            </a:r>
            <a:endParaRPr lang="en-IN" dirty="0"/>
          </a:p>
        </p:txBody>
      </p:sp>
      <p:sp>
        <p:nvSpPr>
          <p:cNvPr id="7" name="Content Placeholder 6"/>
          <p:cNvSpPr>
            <a:spLocks noGrp="1"/>
          </p:cNvSpPr>
          <p:nvPr>
            <p:ph sz="half" idx="1"/>
          </p:nvPr>
        </p:nvSpPr>
        <p:spPr/>
        <p:txBody>
          <a:bodyPr>
            <a:normAutofit fontScale="92500"/>
          </a:bodyPr>
          <a:lstStyle/>
          <a:p>
            <a:pPr algn="just">
              <a:lnSpc>
                <a:spcPct val="150000"/>
              </a:lnSpc>
            </a:pPr>
            <a:r>
              <a:rPr lang="en-US" dirty="0" smtClean="0"/>
              <a:t>An arrangement in which a number of pulleys are driven by a single belt. In such an arrangement either all the pulleys could rotate in the same direction or some may rotate in the direction opposite to that of others.</a:t>
            </a:r>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5122" name="Picture 2"/>
          <p:cNvPicPr>
            <a:picLocks noGrp="1" noChangeAspect="1" noChangeArrowheads="1"/>
          </p:cNvPicPr>
          <p:nvPr>
            <p:ph sz="half" idx="2"/>
          </p:nvPr>
        </p:nvPicPr>
        <p:blipFill>
          <a:blip r:embed="rId3"/>
          <a:srcRect/>
          <a:stretch>
            <a:fillRect/>
          </a:stretch>
        </p:blipFill>
        <p:spPr bwMode="auto">
          <a:xfrm>
            <a:off x="7232650" y="2686844"/>
            <a:ext cx="3314700" cy="2352675"/>
          </a:xfrm>
          <a:prstGeom prst="rect">
            <a:avLst/>
          </a:prstGeom>
          <a:noFill/>
          <a:ln w="9525">
            <a:noFill/>
            <a:miter lim="800000"/>
            <a:headEnd/>
            <a:tailEnd/>
          </a:ln>
          <a:effectLst/>
        </p:spPr>
      </p:pic>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Fast &amp; Loose Pulley</a:t>
            </a:r>
            <a:endParaRPr lang="en-IN" b="1" dirty="0"/>
          </a:p>
        </p:txBody>
      </p:sp>
      <p:sp>
        <p:nvSpPr>
          <p:cNvPr id="7" name="Content Placeholder 6"/>
          <p:cNvSpPr>
            <a:spLocks noGrp="1"/>
          </p:cNvSpPr>
          <p:nvPr>
            <p:ph idx="1"/>
          </p:nvPr>
        </p:nvSpPr>
        <p:spPr/>
        <p:txBody>
          <a:bodyPr>
            <a:normAutofit fontScale="70000" lnSpcReduction="20000"/>
          </a:bodyPr>
          <a:lstStyle/>
          <a:p>
            <a:pPr algn="just">
              <a:lnSpc>
                <a:spcPct val="170000"/>
              </a:lnSpc>
            </a:pPr>
            <a:r>
              <a:rPr lang="en-US" dirty="0" smtClean="0"/>
              <a:t>When a number of machines are operated from a single power source, each machine is provided with a fast and loose pulley arrangement. With this arrangement, any machine may be started or stopped at will, while the lay shaft is running continuously.</a:t>
            </a:r>
          </a:p>
          <a:p>
            <a:pPr algn="just">
              <a:lnSpc>
                <a:spcPct val="170000"/>
              </a:lnSpc>
            </a:pPr>
            <a:r>
              <a:rPr lang="en-US" dirty="0" smtClean="0"/>
              <a:t>The fast pulley is mounted on the shaft with a keyed joint, whereas the loose pulley runs freely on the shaft. The diameter of the loose pulley is slightly less than that of the fast pulley so that when the belt is shifted on to the loose pulley, its tension is reduced. Power is transmitted only when the belt is on the fast pulley. Loose pulley takes care of the idling time of the machine and does not transmit any power</a:t>
            </a:r>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Fast &amp; loose pulley</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170" name="Picture 2"/>
          <p:cNvPicPr>
            <a:picLocks noGrp="1" noChangeAspect="1" noChangeArrowheads="1"/>
          </p:cNvPicPr>
          <p:nvPr>
            <p:ph idx="1"/>
          </p:nvPr>
        </p:nvPicPr>
        <p:blipFill>
          <a:blip r:embed="rId3"/>
          <a:srcRect/>
          <a:stretch>
            <a:fillRect/>
          </a:stretch>
        </p:blipFill>
        <p:spPr bwMode="auto">
          <a:xfrm>
            <a:off x="3850561" y="1600200"/>
            <a:ext cx="4490878" cy="4525963"/>
          </a:xfrm>
          <a:prstGeom prst="rect">
            <a:avLst/>
          </a:prstGeom>
          <a:noFill/>
          <a:ln w="9525">
            <a:noFill/>
            <a:miter lim="800000"/>
            <a:headEnd/>
            <a:tailEnd/>
          </a:ln>
          <a:effectLst/>
        </p:spPr>
      </p:pic>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Stepped or Cone Pulley</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Content Placeholder 6"/>
          <p:cNvSpPr>
            <a:spLocks noGrp="1"/>
          </p:cNvSpPr>
          <p:nvPr>
            <p:ph idx="1"/>
          </p:nvPr>
        </p:nvSpPr>
        <p:spPr/>
        <p:txBody>
          <a:bodyPr>
            <a:normAutofit lnSpcReduction="10000"/>
          </a:bodyPr>
          <a:lstStyle/>
          <a:p>
            <a:pPr algn="just"/>
            <a:r>
              <a:rPr lang="en-US" dirty="0" smtClean="0"/>
              <a:t>A stepped or cone pulley drive is used for changing the speed of the driven shaft while the main or driving shaft runs at constant speed. This is accomplished by shifting the belt from one part of the steps to the other.</a:t>
            </a:r>
          </a:p>
          <a:p>
            <a:pPr algn="just"/>
            <a:r>
              <a:rPr lang="en-US" dirty="0" smtClean="0"/>
              <a:t>It is an integral casting having number of pulleys of different sizes one adjacent to another. One set of stepped cone pulley is mounted in reverse direction on the driven shaft.</a:t>
            </a:r>
          </a:p>
          <a:p>
            <a:pPr algn="just"/>
            <a:r>
              <a:rPr lang="en-US" dirty="0" smtClean="0"/>
              <a:t>By shifting the belt from one pair of pulley to other, the speed of driven shaft cane be varied.</a:t>
            </a:r>
            <a:endParaRPr lang="en-US" dirty="0"/>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Stepped or Cone Pulley</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8194" name="Picture 2"/>
          <p:cNvPicPr>
            <a:picLocks noGrp="1" noChangeAspect="1" noChangeArrowheads="1"/>
          </p:cNvPicPr>
          <p:nvPr>
            <p:ph idx="1"/>
          </p:nvPr>
        </p:nvPicPr>
        <p:blipFill>
          <a:blip r:embed="rId3"/>
          <a:srcRect/>
          <a:stretch>
            <a:fillRect/>
          </a:stretch>
        </p:blipFill>
        <p:spPr bwMode="auto">
          <a:xfrm>
            <a:off x="2514600" y="1447801"/>
            <a:ext cx="6096000" cy="4648200"/>
          </a:xfrm>
          <a:prstGeom prst="rect">
            <a:avLst/>
          </a:prstGeom>
          <a:noFill/>
          <a:ln w="9525">
            <a:noFill/>
            <a:miter lim="800000"/>
            <a:headEnd/>
            <a:tailEnd/>
          </a:ln>
          <a:effectLst/>
        </p:spPr>
      </p:pic>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nSpc>
                <a:spcPct val="160000"/>
              </a:lnSpc>
            </a:pPr>
            <a:r>
              <a:rPr lang="en-US" b="1" dirty="0" smtClean="0"/>
              <a:t>Crowning of Pulley</a:t>
            </a:r>
            <a:endParaRPr lang="en-IN" dirty="0"/>
          </a:p>
        </p:txBody>
      </p:sp>
      <p:sp>
        <p:nvSpPr>
          <p:cNvPr id="7" name="Content Placeholder 6"/>
          <p:cNvSpPr>
            <a:spLocks noGrp="1"/>
          </p:cNvSpPr>
          <p:nvPr>
            <p:ph idx="1"/>
          </p:nvPr>
        </p:nvSpPr>
        <p:spPr/>
        <p:txBody>
          <a:bodyPr>
            <a:normAutofit fontScale="62500" lnSpcReduction="20000"/>
          </a:bodyPr>
          <a:lstStyle/>
          <a:p>
            <a:pPr algn="just">
              <a:lnSpc>
                <a:spcPct val="170000"/>
              </a:lnSpc>
            </a:pPr>
            <a:r>
              <a:rPr lang="en-US" dirty="0" smtClean="0"/>
              <a:t>Generally pulley face width must be 25% greater than the width of the belt. However, pulley face width </a:t>
            </a:r>
            <a:r>
              <a:rPr lang="en-US" b="1" i="1" dirty="0" smtClean="0"/>
              <a:t>bf, can be calculated from the following expression,</a:t>
            </a:r>
          </a:p>
          <a:p>
            <a:pPr algn="just">
              <a:lnSpc>
                <a:spcPct val="170000"/>
              </a:lnSpc>
              <a:buNone/>
            </a:pPr>
            <a:r>
              <a:rPr lang="en-US" b="1" i="1" dirty="0" smtClean="0"/>
              <a:t>				b</a:t>
            </a:r>
            <a:r>
              <a:rPr lang="en-US" sz="1900" b="1" i="1" dirty="0" smtClean="0"/>
              <a:t>f</a:t>
            </a:r>
            <a:r>
              <a:rPr lang="en-US" b="1" i="1" dirty="0" smtClean="0"/>
              <a:t> = [</a:t>
            </a:r>
            <a:r>
              <a:rPr lang="en-US" b="1" i="1" dirty="0" err="1" smtClean="0"/>
              <a:t>l.l</a:t>
            </a:r>
            <a:r>
              <a:rPr lang="en-US" b="1" i="1" dirty="0" smtClean="0"/>
              <a:t>  b + (10 to 15)] mm . . . </a:t>
            </a:r>
            <a:r>
              <a:rPr lang="en-US" dirty="0" smtClean="0"/>
              <a:t>where b is width of the belt in mm.</a:t>
            </a:r>
          </a:p>
          <a:p>
            <a:pPr algn="just">
              <a:lnSpc>
                <a:spcPct val="170000"/>
              </a:lnSpc>
            </a:pPr>
            <a:r>
              <a:rPr lang="en-US" dirty="0" smtClean="0"/>
              <a:t>The surface of the pulley rim is often crowned. The crown on the rim forces the belt to return to the centre if, due to slight misalignment the belt has a tendency to run off. There are a few standards for crown which may be obtained either by</a:t>
            </a:r>
          </a:p>
          <a:p>
            <a:pPr algn="just">
              <a:lnSpc>
                <a:spcPct val="170000"/>
              </a:lnSpc>
            </a:pPr>
            <a:r>
              <a:rPr lang="en-US" dirty="0" smtClean="0"/>
              <a:t>A linear taper or by curved taper. Some manufacturers use a taper of 1 mm in 200 mm. However, the height of crown, </a:t>
            </a:r>
            <a:r>
              <a:rPr lang="en-US" b="1" i="1" dirty="0" smtClean="0"/>
              <a:t>h can be calculated from following :</a:t>
            </a:r>
          </a:p>
          <a:p>
            <a:pPr algn="just">
              <a:lnSpc>
                <a:spcPct val="170000"/>
              </a:lnSpc>
              <a:buNone/>
            </a:pPr>
            <a:r>
              <a:rPr lang="pt-BR" b="1" i="1" dirty="0" smtClean="0"/>
              <a:t>				h = 0.092 ³√ </a:t>
            </a:r>
            <a:r>
              <a:rPr lang="en-US" b="1" i="1" dirty="0" smtClean="0"/>
              <a:t>b</a:t>
            </a:r>
            <a:r>
              <a:rPr lang="en-US" sz="1900" b="1" i="1" dirty="0" smtClean="0"/>
              <a:t>f </a:t>
            </a:r>
            <a:r>
              <a:rPr lang="pt-BR" b="1" i="1" dirty="0" smtClean="0"/>
              <a:t>² mm</a:t>
            </a:r>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stretch>
            <a:fillRect/>
          </a:stretch>
        </p:blipFill>
        <p:spPr bwMode="auto">
          <a:xfrm>
            <a:off x="3581400" y="381000"/>
            <a:ext cx="4267200" cy="5715000"/>
          </a:xfrm>
          <a:prstGeom prst="rect">
            <a:avLst/>
          </a:prstGeom>
          <a:noFill/>
          <a:ln w="9525">
            <a:noFill/>
            <a:miter lim="800000"/>
            <a:headEnd/>
            <a:tailEnd/>
          </a:ln>
          <a:effectLst/>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Centrifugal Tension</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Content Placeholder 6"/>
          <p:cNvSpPr>
            <a:spLocks noGrp="1"/>
          </p:cNvSpPr>
          <p:nvPr>
            <p:ph idx="1"/>
          </p:nvPr>
        </p:nvSpPr>
        <p:spPr/>
        <p:txBody>
          <a:bodyPr>
            <a:normAutofit fontScale="85000" lnSpcReduction="10000"/>
          </a:bodyPr>
          <a:lstStyle/>
          <a:p>
            <a:pPr algn="just">
              <a:lnSpc>
                <a:spcPct val="150000"/>
              </a:lnSpc>
            </a:pPr>
            <a:r>
              <a:rPr lang="en-US" dirty="0" smtClean="0"/>
              <a:t>Since the belt continuously runs over the pulleys, therefore, some centrifugal force is caused, whose effect</a:t>
            </a:r>
            <a:br>
              <a:rPr lang="en-US" dirty="0" smtClean="0"/>
            </a:br>
            <a:r>
              <a:rPr lang="en-US" dirty="0" smtClean="0"/>
              <a:t>is to increase the tension on both the tight as well as the slack sides. The tension caused by centrifugal force is called</a:t>
            </a:r>
            <a:br>
              <a:rPr lang="en-US" dirty="0" smtClean="0"/>
            </a:br>
            <a:r>
              <a:rPr lang="en-US" dirty="0" smtClean="0"/>
              <a:t>centrifugal tension. At lower belt speeds (less than 10 m/s), the centrifugal tension is very small, but at higher belt speeds (more than 10 m/s), its effect is considerable and thus should be taken into account.</a:t>
            </a:r>
            <a:endParaRPr lang="en-US" dirty="0"/>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p:txBody>
          <a:bodyPr>
            <a:normAutofit/>
          </a:bodyPr>
          <a:lstStyle/>
          <a:p>
            <a:r>
              <a:rPr lang="en-US" dirty="0" smtClean="0"/>
              <a:t>Power Transmission</a:t>
            </a:r>
          </a:p>
          <a:p>
            <a:r>
              <a:rPr lang="en-US" dirty="0" smtClean="0"/>
              <a:t>Belt Drives</a:t>
            </a:r>
          </a:p>
          <a:p>
            <a:r>
              <a:rPr lang="en-US" dirty="0" smtClean="0"/>
              <a:t>Material of Belts</a:t>
            </a:r>
          </a:p>
          <a:p>
            <a:r>
              <a:rPr lang="en-US" dirty="0" smtClean="0"/>
              <a:t>Flat belt drives</a:t>
            </a:r>
          </a:p>
          <a:p>
            <a:r>
              <a:rPr lang="en-US" dirty="0" smtClean="0"/>
              <a:t>Types of Flat belt drives</a:t>
            </a:r>
          </a:p>
          <a:p>
            <a:r>
              <a:rPr lang="en-US" dirty="0" smtClean="0"/>
              <a:t>Crowning of Pulley</a:t>
            </a:r>
          </a:p>
          <a:p>
            <a:r>
              <a:rPr lang="en-US" dirty="0" smtClean="0"/>
              <a:t>Centrifugal Tension</a:t>
            </a:r>
          </a:p>
          <a:p>
            <a:endParaRPr lang="en-US" dirty="0" smtClean="0"/>
          </a:p>
          <a:p>
            <a:endParaRPr lang="en-US" dirty="0" smtClean="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Effect of centrifugal tension on power transmission in belt?</a:t>
            </a:r>
          </a:p>
        </p:txBody>
      </p:sp>
      <p:sp>
        <p:nvSpPr>
          <p:cNvPr id="3" name="Content Placeholder 2"/>
          <p:cNvSpPr>
            <a:spLocks noGrp="1"/>
          </p:cNvSpPr>
          <p:nvPr>
            <p:ph idx="1"/>
          </p:nvPr>
        </p:nvSpPr>
        <p:spPr>
          <a:xfrm>
            <a:off x="609600" y="1447799"/>
            <a:ext cx="10972800" cy="4678367"/>
          </a:xfrm>
        </p:spPr>
        <p:txBody>
          <a:bodyPr>
            <a:normAutofit/>
          </a:bodyPr>
          <a:lstStyle/>
          <a:p>
            <a:pPr algn="just">
              <a:lnSpc>
                <a:spcPct val="150000"/>
              </a:lnSpc>
            </a:pPr>
            <a:r>
              <a:rPr lang="en-US" dirty="0" smtClean="0"/>
              <a:t>If the centrifugal tension becomes greater than the tension that is applied to the belt by the pulleys, the belt may lose contact with the pulleys. This can result in a loss of power transmission as the belt is no longer able to transmit the torque from the driving pulley to the driven pulley.</a:t>
            </a:r>
          </a:p>
          <a:p>
            <a:pPr algn="just"/>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Summary</a:t>
            </a:r>
            <a:endParaRPr lang="en-IN" b="1" dirty="0"/>
          </a:p>
        </p:txBody>
      </p:sp>
      <p:sp>
        <p:nvSpPr>
          <p:cNvPr id="3" name="Content Placeholder 2"/>
          <p:cNvSpPr>
            <a:spLocks noGrp="1"/>
          </p:cNvSpPr>
          <p:nvPr>
            <p:ph idx="1"/>
          </p:nvPr>
        </p:nvSpPr>
        <p:spPr/>
        <p:txBody>
          <a:bodyPr>
            <a:normAutofit/>
          </a:bodyPr>
          <a:lstStyle/>
          <a:p>
            <a:pPr marL="0" indent="0" algn="just">
              <a:buNone/>
            </a:pPr>
            <a:r>
              <a:rPr lang="en-US" dirty="0" smtClean="0"/>
              <a:t>	The chapter on "Belts, Ropes, and Chains" explores the principles and applications of flexible power transmission in mechanical systems. It focuses on understanding the functioning and design of belts as means of transmitting motion and power. The chapter covers various types of belt drives and pulleys. Overall, this chapter provides a comprehensive overview of the characteristics, selection, </a:t>
            </a:r>
            <a:r>
              <a:rPr lang="en-US" smtClean="0"/>
              <a:t>and concept </a:t>
            </a:r>
            <a:r>
              <a:rPr lang="en-US" dirty="0" smtClean="0"/>
              <a:t>of belts in mechanical power transmission systems.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Topics Discussed in Next Lecture</a:t>
            </a:r>
            <a:endParaRPr lang="en-IN" b="1" dirty="0"/>
          </a:p>
        </p:txBody>
      </p:sp>
      <p:sp>
        <p:nvSpPr>
          <p:cNvPr id="3" name="Content Placeholder 2"/>
          <p:cNvSpPr>
            <a:spLocks noGrp="1"/>
          </p:cNvSpPr>
          <p:nvPr>
            <p:ph idx="1"/>
          </p:nvPr>
        </p:nvSpPr>
        <p:spPr/>
        <p:txBody>
          <a:bodyPr>
            <a:normAutofit/>
          </a:bodyPr>
          <a:lstStyle/>
          <a:p>
            <a:r>
              <a:rPr lang="en-US" dirty="0" smtClean="0"/>
              <a:t>Cam </a:t>
            </a:r>
          </a:p>
          <a:p>
            <a:r>
              <a:rPr lang="en-US" dirty="0" smtClean="0"/>
              <a:t>Types of Cam</a:t>
            </a:r>
          </a:p>
          <a:p>
            <a:r>
              <a:rPr lang="en-US" dirty="0" smtClean="0"/>
              <a:t>Follower</a:t>
            </a:r>
          </a:p>
          <a:p>
            <a:r>
              <a:rPr lang="en-US" dirty="0" smtClean="0"/>
              <a:t>Types of Follower</a:t>
            </a:r>
          </a:p>
          <a:p>
            <a:r>
              <a:rPr lang="en-US" dirty="0" smtClean="0"/>
              <a:t>Cam &amp; Follower Terminology</a:t>
            </a:r>
          </a:p>
          <a:p>
            <a:r>
              <a:rPr lang="en-US" smtClean="0"/>
              <a:t>Cam &amp; Follower Design</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Power transmission</a:t>
            </a:r>
            <a:endParaRPr lang="en-IN" b="1" dirty="0"/>
          </a:p>
        </p:txBody>
      </p:sp>
      <p:sp>
        <p:nvSpPr>
          <p:cNvPr id="3" name="Content Placeholder 2"/>
          <p:cNvSpPr>
            <a:spLocks noGrp="1"/>
          </p:cNvSpPr>
          <p:nvPr>
            <p:ph idx="1"/>
          </p:nvPr>
        </p:nvSpPr>
        <p:spPr/>
        <p:txBody>
          <a:bodyPr>
            <a:normAutofit/>
          </a:bodyPr>
          <a:lstStyle/>
          <a:p>
            <a:pPr algn="just" fontAlgn="base"/>
            <a:r>
              <a:rPr lang="en-US" dirty="0" smtClean="0"/>
              <a:t>Belt and chain drives are two systems from a broad category of power transmission systems</a:t>
            </a:r>
          </a:p>
          <a:p>
            <a:pPr algn="just" fontAlgn="base"/>
            <a:r>
              <a:rPr lang="en-US" dirty="0" smtClean="0"/>
              <a:t>Belt and chain drives are two common mechanical drives. While belts derive their driving force from friction between belt and pulley surfaces, chains have links which interfere with teeth on sprocket and thus develop the driving tension. </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Types of Belt</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Content Placeholder 6"/>
          <p:cNvSpPr>
            <a:spLocks noGrp="1"/>
          </p:cNvSpPr>
          <p:nvPr>
            <p:ph idx="1"/>
          </p:nvPr>
        </p:nvSpPr>
        <p:spPr/>
        <p:txBody>
          <a:bodyPr>
            <a:normAutofit fontScale="92500"/>
          </a:bodyPr>
          <a:lstStyle/>
          <a:p>
            <a:pPr>
              <a:buNone/>
            </a:pPr>
            <a:r>
              <a:rPr lang="en-US" dirty="0" smtClean="0"/>
              <a:t>Two types of belt are in common use. They are : </a:t>
            </a:r>
          </a:p>
          <a:p>
            <a:pPr marL="514350" indent="-514350" algn="just">
              <a:buFont typeface="+mj-lt"/>
              <a:buAutoNum type="alphaLcParenR"/>
            </a:pPr>
            <a:r>
              <a:rPr lang="en-US" b="1" dirty="0" smtClean="0"/>
              <a:t>Flat  belt: </a:t>
            </a:r>
            <a:r>
              <a:rPr lang="en-US" dirty="0" smtClean="0"/>
              <a:t>has a rectangular cross-section and runs on a flat surface pulley.</a:t>
            </a:r>
          </a:p>
          <a:p>
            <a:pPr marL="514350" indent="-514350" algn="just">
              <a:buFont typeface="+mj-lt"/>
              <a:buAutoNum type="alphaLcParenR"/>
            </a:pPr>
            <a:r>
              <a:rPr lang="en-US" b="1" dirty="0" smtClean="0"/>
              <a:t>V-belt:</a:t>
            </a:r>
            <a:r>
              <a:rPr lang="en-US" dirty="0" smtClean="0"/>
              <a:t> A V-belt has a trapezoidal cross-section and runs on a grooved pulley. The belt section and pulley grooves match exactly.</a:t>
            </a:r>
          </a:p>
          <a:p>
            <a:pPr marL="514350" indent="-514350" algn="just"/>
            <a:r>
              <a:rPr lang="en-US" dirty="0" smtClean="0"/>
              <a:t>Both flat belts and V-belts are available as manufactured items. Whereas a flat belt is cut from a sheet in desired width and length and then joined end to end to make it endless, the V-belts are much more standardized in single piece endless form.</a:t>
            </a:r>
          </a:p>
          <a:p>
            <a:pPr marL="514350" indent="-514350">
              <a:buFont typeface="+mj-lt"/>
              <a:buAutoNum type="alphaLcParenR"/>
            </a:pPr>
            <a:endParaRPr lang="en-US" dirty="0"/>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Material of Belts</a:t>
            </a:r>
            <a:endParaRPr lang="en-IN" b="1" dirty="0"/>
          </a:p>
        </p:txBody>
      </p:sp>
      <p:sp>
        <p:nvSpPr>
          <p:cNvPr id="3" name="Content Placeholder 2"/>
          <p:cNvSpPr>
            <a:spLocks noGrp="1"/>
          </p:cNvSpPr>
          <p:nvPr>
            <p:ph idx="1"/>
          </p:nvPr>
        </p:nvSpPr>
        <p:spPr>
          <a:xfrm>
            <a:off x="304800" y="1600203"/>
            <a:ext cx="11506200" cy="4525963"/>
          </a:xfrm>
        </p:spPr>
        <p:txBody>
          <a:bodyPr>
            <a:normAutofit fontScale="77500" lnSpcReduction="20000"/>
          </a:bodyPr>
          <a:lstStyle/>
          <a:p>
            <a:pPr marL="0" indent="0" algn="just">
              <a:lnSpc>
                <a:spcPct val="160000"/>
              </a:lnSpc>
              <a:buNone/>
            </a:pPr>
            <a:r>
              <a:rPr lang="en-US" dirty="0" smtClean="0"/>
              <a:t>The usual requirements of materials for machine elements are strength and durability, so belt materials are also required to be strong and durable. In addition, a belt material must have such properties as flexibility and high coefficient of friction. In general, four different materials are used for flat belts; they are :</a:t>
            </a:r>
          </a:p>
          <a:p>
            <a:pPr marL="514350" indent="-514350">
              <a:buFont typeface="+mj-lt"/>
              <a:buAutoNum type="alphaLcParenR"/>
            </a:pPr>
            <a:r>
              <a:rPr lang="en-US" sz="3600" dirty="0" smtClean="0"/>
              <a:t>Leather,</a:t>
            </a:r>
          </a:p>
          <a:p>
            <a:pPr marL="514350" indent="-514350">
              <a:buFont typeface="+mj-lt"/>
              <a:buAutoNum type="alphaLcParenR"/>
            </a:pPr>
            <a:r>
              <a:rPr lang="en-US" sz="3600" dirty="0" smtClean="0"/>
              <a:t>Rubber,</a:t>
            </a:r>
          </a:p>
          <a:p>
            <a:pPr marL="514350" indent="-514350">
              <a:buFont typeface="+mj-lt"/>
              <a:buAutoNum type="alphaLcParenR"/>
            </a:pPr>
            <a:r>
              <a:rPr lang="en-US" sz="3600" dirty="0" smtClean="0"/>
              <a:t>Woven cotton, and</a:t>
            </a:r>
          </a:p>
          <a:p>
            <a:pPr marL="514350" indent="-514350">
              <a:buFont typeface="+mj-lt"/>
              <a:buAutoNum type="alphaLcParenR"/>
            </a:pPr>
            <a:r>
              <a:rPr lang="en-US" sz="3600" dirty="0" smtClean="0"/>
              <a:t>Woven wool.</a:t>
            </a:r>
            <a:endParaRPr lang="en-IN" sz="36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FLAT BELT DRIVES</a:t>
            </a:r>
          </a:p>
        </p:txBody>
      </p:sp>
      <p:sp>
        <p:nvSpPr>
          <p:cNvPr id="3" name="Content Placeholder 2"/>
          <p:cNvSpPr>
            <a:spLocks noGrp="1"/>
          </p:cNvSpPr>
          <p:nvPr>
            <p:ph idx="1"/>
          </p:nvPr>
        </p:nvSpPr>
        <p:spPr/>
        <p:txBody>
          <a:bodyPr>
            <a:normAutofit/>
          </a:bodyPr>
          <a:lstStyle/>
          <a:p>
            <a:pPr marL="0" indent="0" algn="just">
              <a:lnSpc>
                <a:spcPct val="150000"/>
              </a:lnSpc>
              <a:buNone/>
            </a:pPr>
            <a:r>
              <a:rPr lang="en-US" sz="2400" dirty="0" smtClean="0"/>
              <a:t>For transmitting power between two shafts at considerable distance apart, flat belt drive is most commonly used. The centre-distance may be as large as I5 m, and even may exceed this in some cases. Flat belt is a flexible connector of rectangular cross-section connecting two pulleys which are mounted upon two shafts. The power from one shaft is transmitted to another pulley by friction between belt and pulley surfaces. The force of friction between driving pulley and belt drives the belt and  that between belt and driven pulley drives the driven pulley.</a:t>
            </a:r>
          </a:p>
          <a:p>
            <a:pPr fontAlgn="base">
              <a:buNone/>
            </a:pPr>
            <a:endParaRPr lang="en-US" dirty="0" smtClean="0"/>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&amp;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Types of Flat belt drives</a:t>
            </a:r>
            <a:endParaRPr lang="en-IN" b="1" dirty="0"/>
          </a:p>
        </p:txBody>
      </p:sp>
      <p:sp>
        <p:nvSpPr>
          <p:cNvPr id="3" name="Content Placeholder 2"/>
          <p:cNvSpPr>
            <a:spLocks noGrp="1"/>
          </p:cNvSpPr>
          <p:nvPr>
            <p:ph idx="1"/>
          </p:nvPr>
        </p:nvSpPr>
        <p:spPr>
          <a:xfrm>
            <a:off x="304800" y="1600203"/>
            <a:ext cx="11430000" cy="4525963"/>
          </a:xfrm>
        </p:spPr>
        <p:txBody>
          <a:bodyPr>
            <a:normAutofit fontScale="92500" lnSpcReduction="20000"/>
          </a:bodyPr>
          <a:lstStyle/>
          <a:p>
            <a:pPr fontAlgn="base">
              <a:buNone/>
            </a:pPr>
            <a:r>
              <a:rPr lang="en-US" dirty="0" smtClean="0"/>
              <a:t>The flat belts connecting pulleys can be arranged in a number of ways depending upon the purpose of the drive. They are:</a:t>
            </a:r>
          </a:p>
          <a:p>
            <a:pPr marL="514350" indent="-514350" fontAlgn="base">
              <a:lnSpc>
                <a:spcPct val="160000"/>
              </a:lnSpc>
              <a:buFont typeface="+mj-lt"/>
              <a:buAutoNum type="alphaLcParenR"/>
            </a:pPr>
            <a:r>
              <a:rPr lang="en-US" b="1" dirty="0" smtClean="0"/>
              <a:t>Open Belt Drive</a:t>
            </a:r>
            <a:endParaRPr lang="en-US" dirty="0" smtClean="0"/>
          </a:p>
          <a:p>
            <a:pPr marL="514350" indent="-514350" fontAlgn="base">
              <a:lnSpc>
                <a:spcPct val="160000"/>
              </a:lnSpc>
              <a:buFont typeface="+mj-lt"/>
              <a:buAutoNum type="alphaLcParenR"/>
            </a:pPr>
            <a:r>
              <a:rPr lang="en-US" b="1" dirty="0" smtClean="0"/>
              <a:t>Cross or Twist Belt Drive</a:t>
            </a:r>
            <a:endParaRPr lang="en-US" dirty="0" smtClean="0"/>
          </a:p>
          <a:p>
            <a:pPr marL="514350" indent="-514350">
              <a:lnSpc>
                <a:spcPct val="160000"/>
              </a:lnSpc>
              <a:buFont typeface="+mj-lt"/>
              <a:buAutoNum type="alphaLcParenR"/>
            </a:pPr>
            <a:r>
              <a:rPr lang="en-US" b="1" dirty="0" smtClean="0"/>
              <a:t>Quarter-Twist Drive</a:t>
            </a:r>
          </a:p>
          <a:p>
            <a:pPr marL="514350" indent="-514350">
              <a:lnSpc>
                <a:spcPct val="160000"/>
              </a:lnSpc>
              <a:buFont typeface="+mj-lt"/>
              <a:buAutoNum type="alphaLcParenR"/>
            </a:pPr>
            <a:r>
              <a:rPr lang="en-US" b="1" dirty="0" smtClean="0"/>
              <a:t>Belt Drive with an Idler Pulley</a:t>
            </a:r>
          </a:p>
          <a:p>
            <a:pPr marL="514350" indent="-514350">
              <a:lnSpc>
                <a:spcPct val="160000"/>
              </a:lnSpc>
              <a:buFont typeface="+mj-lt"/>
              <a:buAutoNum type="alphaLcParenR"/>
            </a:pPr>
            <a:r>
              <a:rPr lang="en-US" b="1" dirty="0" smtClean="0"/>
              <a:t>Belt Drives with many Pulleys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&amp;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514350" indent="-514350" fontAlgn="base">
              <a:lnSpc>
                <a:spcPct val="160000"/>
              </a:lnSpc>
            </a:pPr>
            <a:r>
              <a:rPr lang="en-US" sz="4000" b="1" dirty="0" smtClean="0"/>
              <a:t>Open Belt Drive</a:t>
            </a:r>
            <a:endParaRPr lang="en-US" sz="4000" dirty="0" smtClean="0"/>
          </a:p>
        </p:txBody>
      </p:sp>
      <p:sp>
        <p:nvSpPr>
          <p:cNvPr id="3" name="Content Placeholder 2"/>
          <p:cNvSpPr>
            <a:spLocks noGrp="1"/>
          </p:cNvSpPr>
          <p:nvPr>
            <p:ph sz="half" idx="1"/>
          </p:nvPr>
        </p:nvSpPr>
        <p:spPr/>
        <p:txBody>
          <a:bodyPr>
            <a:normAutofit fontScale="77500" lnSpcReduction="20000"/>
          </a:bodyPr>
          <a:lstStyle/>
          <a:p>
            <a:pPr marL="0" indent="0" algn="just">
              <a:lnSpc>
                <a:spcPct val="160000"/>
              </a:lnSpc>
              <a:buNone/>
            </a:pPr>
            <a:r>
              <a:rPr lang="en-US" dirty="0" smtClean="0"/>
              <a:t>An endless belt goes around two pulleys one of which is driving and another driven. Tight side of belt, as a rule, is kept lower so that the </a:t>
            </a:r>
            <a:r>
              <a:rPr lang="en-US" dirty="0" err="1" smtClean="0"/>
              <a:t>catenary</a:t>
            </a:r>
            <a:r>
              <a:rPr lang="en-US" dirty="0" smtClean="0"/>
              <a:t> action of the top portion is utilized in increasing angle of lap of the pulleys. In this arrangement, the two pulleys rotate in the same direction. The centre line of the pulleys could be horizontal, vertical and inclined to horizontal.</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6" name="Picture 2"/>
          <p:cNvPicPr>
            <a:picLocks noGrp="1" noChangeAspect="1" noChangeArrowheads="1"/>
          </p:cNvPicPr>
          <p:nvPr>
            <p:ph sz="half" idx="2"/>
          </p:nvPr>
        </p:nvPicPr>
        <p:blipFill>
          <a:blip r:embed="rId3"/>
          <a:srcRect/>
          <a:stretch>
            <a:fillRect/>
          </a:stretch>
        </p:blipFill>
        <p:spPr bwMode="auto">
          <a:xfrm>
            <a:off x="6932612" y="2057400"/>
            <a:ext cx="4268788" cy="3276600"/>
          </a:xfrm>
          <a:prstGeom prst="rect">
            <a:avLst/>
          </a:prstGeom>
          <a:noFill/>
          <a:ln w="9525">
            <a:noFill/>
            <a:miter lim="800000"/>
            <a:headEnd/>
            <a:tailEnd/>
          </a:ln>
          <a:effectLst/>
        </p:spPr>
      </p:pic>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514350" indent="-514350" fontAlgn="base">
              <a:lnSpc>
                <a:spcPct val="160000"/>
              </a:lnSpc>
            </a:pPr>
            <a:r>
              <a:rPr lang="en-US" sz="4000" b="1" dirty="0" smtClean="0"/>
              <a:t>Cross or Twist Belt Drive</a:t>
            </a:r>
            <a:endParaRPr lang="en-US" sz="4000" dirty="0" smtClean="0"/>
          </a:p>
        </p:txBody>
      </p:sp>
      <p:sp>
        <p:nvSpPr>
          <p:cNvPr id="9" name="Content Placeholder 8"/>
          <p:cNvSpPr>
            <a:spLocks noGrp="1"/>
          </p:cNvSpPr>
          <p:nvPr>
            <p:ph sz="half" idx="1"/>
          </p:nvPr>
        </p:nvSpPr>
        <p:spPr>
          <a:xfrm>
            <a:off x="609600" y="1600203"/>
            <a:ext cx="6324600" cy="4525963"/>
          </a:xfrm>
        </p:spPr>
        <p:txBody>
          <a:bodyPr>
            <a:noAutofit/>
          </a:bodyPr>
          <a:lstStyle/>
          <a:p>
            <a:pPr algn="just">
              <a:lnSpc>
                <a:spcPct val="150000"/>
              </a:lnSpc>
              <a:spcBef>
                <a:spcPts val="0"/>
              </a:spcBef>
            </a:pPr>
            <a:r>
              <a:rPr lang="en-US" sz="1600" dirty="0" smtClean="0"/>
              <a:t>Belt running on two parallel shafts but crossing itself would cause the pulleys to rotate in the direction opposite to each other. In such an arrangement excessive belt wear would occur because the belt will rub on itself.</a:t>
            </a:r>
          </a:p>
          <a:p>
            <a:pPr algn="just">
              <a:lnSpc>
                <a:spcPct val="150000"/>
              </a:lnSpc>
              <a:spcBef>
                <a:spcPts val="0"/>
              </a:spcBef>
            </a:pPr>
            <a:r>
              <a:rPr lang="en-US" sz="1600" dirty="0" smtClean="0"/>
              <a:t>This wear is minimized if centre distance is larger than twenty times the width of </a:t>
            </a:r>
            <a:r>
              <a:rPr lang="en-US" sz="1600" dirty="0" err="1" smtClean="0"/>
              <a:t>beIt</a:t>
            </a:r>
            <a:r>
              <a:rPr lang="en-US" sz="1600" dirty="0" smtClean="0"/>
              <a:t>. </a:t>
            </a:r>
          </a:p>
          <a:p>
            <a:pPr algn="just">
              <a:lnSpc>
                <a:spcPct val="150000"/>
              </a:lnSpc>
              <a:spcBef>
                <a:spcPts val="0"/>
              </a:spcBef>
            </a:pPr>
            <a:r>
              <a:rPr lang="en-US" sz="1600" dirty="0" smtClean="0"/>
              <a:t>The speed of this type of drive must not exceed 15 m/s and for belts wider than 200 mm the idler pulley must be used to reduce rubbing. Capacity of such belt drive is only 75% of an equivalent open belt drive if the ratio of pulley diameters is less than 3 : </a:t>
            </a:r>
            <a:r>
              <a:rPr lang="en-US" sz="1600" b="1" dirty="0" smtClean="0"/>
              <a:t>1. If, however, this ratio is higher the capacity of drive is only 50%.</a:t>
            </a:r>
            <a:endParaRPr lang="en-US" sz="16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0" name="Picture 2"/>
          <p:cNvPicPr>
            <a:picLocks noGrp="1" noChangeAspect="1" noChangeArrowheads="1"/>
          </p:cNvPicPr>
          <p:nvPr>
            <p:ph sz="half" idx="2"/>
          </p:nvPr>
        </p:nvPicPr>
        <p:blipFill>
          <a:blip r:embed="rId3"/>
          <a:srcRect/>
          <a:stretch>
            <a:fillRect/>
          </a:stretch>
        </p:blipFill>
        <p:spPr bwMode="auto">
          <a:xfrm>
            <a:off x="6827837" y="3115469"/>
            <a:ext cx="4124325" cy="1495425"/>
          </a:xfrm>
          <a:prstGeom prst="rect">
            <a:avLst/>
          </a:prstGeom>
          <a:noFill/>
          <a:ln w="9525">
            <a:noFill/>
            <a:miter lim="800000"/>
            <a:headEnd/>
            <a:tailEnd/>
          </a:ln>
          <a:effectLst/>
        </p:spPr>
      </p:pic>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1010</TotalTime>
  <Words>1338</Words>
  <Application>Microsoft Office PowerPoint</Application>
  <PresentationFormat>Custom</PresentationFormat>
  <Paragraphs>123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   Theory of Machine – I; BMEC 2302    </vt:lpstr>
      <vt:lpstr>Topic Discussed</vt:lpstr>
      <vt:lpstr>Power transmission</vt:lpstr>
      <vt:lpstr>Types of Belt</vt:lpstr>
      <vt:lpstr>Material of Belts</vt:lpstr>
      <vt:lpstr>FLAT BELT DRIVES</vt:lpstr>
      <vt:lpstr>Types of Flat belt drives</vt:lpstr>
      <vt:lpstr>Open Belt Drive</vt:lpstr>
      <vt:lpstr>Cross or Twist Belt Drive</vt:lpstr>
      <vt:lpstr>Quarter-Twist Drive</vt:lpstr>
      <vt:lpstr>Belt Drive with an Idler Pulley</vt:lpstr>
      <vt:lpstr>Belt Drives with many Pulleys</vt:lpstr>
      <vt:lpstr>Fast &amp; Loose Pulley</vt:lpstr>
      <vt:lpstr>Fast &amp; loose pulley</vt:lpstr>
      <vt:lpstr>Stepped or Cone Pulley</vt:lpstr>
      <vt:lpstr>Stepped or Cone Pulley</vt:lpstr>
      <vt:lpstr>Crowning of Pulley</vt:lpstr>
      <vt:lpstr>Slide 18</vt:lpstr>
      <vt:lpstr>Centrifugal Tension</vt:lpstr>
      <vt:lpstr>Effect of centrifugal tension on power transmission in belt?</vt:lpstr>
      <vt:lpstr>Summary</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RIMT</cp:lastModifiedBy>
  <cp:revision>309</cp:revision>
  <dcterms:created xsi:type="dcterms:W3CDTF">2020-11-12T04:35:12Z</dcterms:created>
  <dcterms:modified xsi:type="dcterms:W3CDTF">2023-08-03T05:36:08Z</dcterms:modified>
</cp:coreProperties>
</file>