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2CE56-5D7A-4482-B7A6-7D8958BFF9E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2F38B-7C66-4CDA-992D-9C3588C2FD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DB4B3F-50CF-483A-8166-6CBF62EF0B3C}" type="slidenum">
              <a:rPr lang="en-US"/>
              <a:pPr/>
              <a:t>3</a:t>
            </a:fld>
            <a:endParaRPr lang="en-US"/>
          </a:p>
        </p:txBody>
      </p:sp>
      <p:sp>
        <p:nvSpPr>
          <p:cNvPr id="1738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75" y="652463"/>
            <a:ext cx="4633913" cy="3475037"/>
          </a:xfrm>
          <a:ln/>
        </p:spPr>
      </p:sp>
      <p:sp>
        <p:nvSpPr>
          <p:cNvPr id="173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44988"/>
            <a:ext cx="5008562" cy="41259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30FD9F-FEFB-4D51-994F-34CA8A65FC6B}" type="slidenum">
              <a:rPr lang="en-US"/>
              <a:pPr/>
              <a:t>12</a:t>
            </a:fld>
            <a:endParaRPr lang="en-US"/>
          </a:p>
        </p:txBody>
      </p:sp>
      <p:sp>
        <p:nvSpPr>
          <p:cNvPr id="1764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75" y="652463"/>
            <a:ext cx="4633913" cy="3475037"/>
          </a:xfrm>
          <a:ln/>
        </p:spPr>
      </p:sp>
      <p:sp>
        <p:nvSpPr>
          <p:cNvPr id="176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44988"/>
            <a:ext cx="5008562" cy="41259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BF0737-7A02-4B32-A0C0-E0465BB5822A}" type="slidenum">
              <a:rPr lang="en-US"/>
              <a:pPr/>
              <a:t>13</a:t>
            </a:fld>
            <a:endParaRPr lang="en-US"/>
          </a:p>
        </p:txBody>
      </p:sp>
      <p:sp>
        <p:nvSpPr>
          <p:cNvPr id="1766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75" y="652463"/>
            <a:ext cx="4633913" cy="3475037"/>
          </a:xfrm>
          <a:ln/>
        </p:spPr>
      </p:sp>
      <p:sp>
        <p:nvSpPr>
          <p:cNvPr id="176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44988"/>
            <a:ext cx="5008562" cy="41259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C5A9D-2921-4443-85BF-30F3D3E63762}" type="slidenum">
              <a:rPr lang="en-US"/>
              <a:pPr/>
              <a:t>4</a:t>
            </a:fld>
            <a:endParaRPr lang="en-US"/>
          </a:p>
        </p:txBody>
      </p:sp>
      <p:sp>
        <p:nvSpPr>
          <p:cNvPr id="174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75" y="652463"/>
            <a:ext cx="4633913" cy="3475037"/>
          </a:xfrm>
          <a:ln/>
        </p:spPr>
      </p:sp>
      <p:sp>
        <p:nvSpPr>
          <p:cNvPr id="174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44988"/>
            <a:ext cx="5008562" cy="41259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AD8CEC-B7FE-4032-B433-F555D19808FE}" type="slidenum">
              <a:rPr lang="en-US"/>
              <a:pPr/>
              <a:t>5</a:t>
            </a:fld>
            <a:endParaRPr lang="en-US"/>
          </a:p>
        </p:txBody>
      </p:sp>
      <p:sp>
        <p:nvSpPr>
          <p:cNvPr id="1750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75" y="652463"/>
            <a:ext cx="4633913" cy="3475037"/>
          </a:xfrm>
          <a:ln/>
        </p:spPr>
      </p:sp>
      <p:sp>
        <p:nvSpPr>
          <p:cNvPr id="175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44988"/>
            <a:ext cx="5008562" cy="41259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E7E0D3-B8F0-4225-BF4F-3AA309077C0B}" type="slidenum">
              <a:rPr lang="en-US"/>
              <a:pPr/>
              <a:t>6</a:t>
            </a:fld>
            <a:endParaRPr lang="en-US"/>
          </a:p>
        </p:txBody>
      </p:sp>
      <p:sp>
        <p:nvSpPr>
          <p:cNvPr id="175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75" y="652463"/>
            <a:ext cx="4633913" cy="3475037"/>
          </a:xfrm>
          <a:ln/>
        </p:spPr>
      </p:sp>
      <p:sp>
        <p:nvSpPr>
          <p:cNvPr id="1752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44988"/>
            <a:ext cx="5008562" cy="41259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D7580D-0DAA-49CE-A6DE-25B1C5930939}" type="slidenum">
              <a:rPr lang="en-US"/>
              <a:pPr/>
              <a:t>7</a:t>
            </a:fld>
            <a:endParaRPr lang="en-US"/>
          </a:p>
        </p:txBody>
      </p:sp>
      <p:sp>
        <p:nvSpPr>
          <p:cNvPr id="175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75" y="652463"/>
            <a:ext cx="4633913" cy="3475037"/>
          </a:xfrm>
          <a:ln/>
        </p:spPr>
      </p:sp>
      <p:sp>
        <p:nvSpPr>
          <p:cNvPr id="175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44988"/>
            <a:ext cx="5008562" cy="41259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59FB15-28A7-47E4-82C4-4E51EF1597CE}" type="slidenum">
              <a:rPr lang="en-US"/>
              <a:pPr/>
              <a:t>8</a:t>
            </a:fld>
            <a:endParaRPr lang="en-US"/>
          </a:p>
        </p:txBody>
      </p:sp>
      <p:sp>
        <p:nvSpPr>
          <p:cNvPr id="1756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75" y="652463"/>
            <a:ext cx="4633913" cy="3475037"/>
          </a:xfrm>
          <a:ln/>
        </p:spPr>
      </p:sp>
      <p:sp>
        <p:nvSpPr>
          <p:cNvPr id="175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44988"/>
            <a:ext cx="5008562" cy="41259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CE5FED-A1C2-4BD2-A3CA-1249AAEA1E15}" type="slidenum">
              <a:rPr lang="en-US"/>
              <a:pPr/>
              <a:t>9</a:t>
            </a:fld>
            <a:endParaRPr lang="en-US"/>
          </a:p>
        </p:txBody>
      </p:sp>
      <p:sp>
        <p:nvSpPr>
          <p:cNvPr id="175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75" y="652463"/>
            <a:ext cx="4633913" cy="3475037"/>
          </a:xfrm>
          <a:ln/>
        </p:spPr>
      </p:sp>
      <p:sp>
        <p:nvSpPr>
          <p:cNvPr id="175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44988"/>
            <a:ext cx="5008562" cy="41259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C95EBA-4437-4459-B289-01E35DDCF556}" type="slidenum">
              <a:rPr lang="en-US"/>
              <a:pPr/>
              <a:t>10</a:t>
            </a:fld>
            <a:endParaRPr lang="en-US"/>
          </a:p>
        </p:txBody>
      </p:sp>
      <p:sp>
        <p:nvSpPr>
          <p:cNvPr id="1760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75" y="652463"/>
            <a:ext cx="4633913" cy="3475037"/>
          </a:xfrm>
          <a:ln/>
        </p:spPr>
      </p:sp>
      <p:sp>
        <p:nvSpPr>
          <p:cNvPr id="176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44988"/>
            <a:ext cx="5008562" cy="41259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F275B0-6A8E-4F07-B38C-0B7FFDC384D2}" type="slidenum">
              <a:rPr lang="en-US"/>
              <a:pPr/>
              <a:t>11</a:t>
            </a:fld>
            <a:endParaRPr lang="en-US"/>
          </a:p>
        </p:txBody>
      </p:sp>
      <p:sp>
        <p:nvSpPr>
          <p:cNvPr id="1762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75" y="652463"/>
            <a:ext cx="4633913" cy="3475037"/>
          </a:xfrm>
          <a:ln/>
        </p:spPr>
      </p:sp>
      <p:sp>
        <p:nvSpPr>
          <p:cNvPr id="176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9638" y="4344988"/>
            <a:ext cx="5008562" cy="41259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622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8288" y="1011238"/>
            <a:ext cx="4259262" cy="5599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9950" y="1011238"/>
            <a:ext cx="4259263" cy="5599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5463629-5683-468A-B5A7-BB1D34E884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6850"/>
            <a:ext cx="9144000" cy="547688"/>
          </a:xfrm>
        </p:spPr>
        <p:txBody>
          <a:bodyPr>
            <a:normAutofit fontScale="90000"/>
          </a:bodyPr>
          <a:lstStyle/>
          <a:p>
            <a:r>
              <a:rPr lang="en-US"/>
              <a:t>Issues in Ad hoc Wireless Networks</a:t>
            </a:r>
          </a:p>
        </p:txBody>
      </p:sp>
      <p:sp>
        <p:nvSpPr>
          <p:cNvPr id="1759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992188"/>
            <a:ext cx="8672512" cy="5619750"/>
          </a:xfrm>
        </p:spPr>
        <p:txBody>
          <a:bodyPr/>
          <a:lstStyle/>
          <a:p>
            <a:pPr marL="228600" indent="-228600"/>
            <a:endParaRPr lang="en-US"/>
          </a:p>
          <a:p>
            <a:pPr marL="228600" indent="-228600"/>
            <a:endParaRPr lang="en-US"/>
          </a:p>
        </p:txBody>
      </p:sp>
      <p:sp>
        <p:nvSpPr>
          <p:cNvPr id="1759236" name="Rectangle 4"/>
          <p:cNvSpPr>
            <a:spLocks noChangeArrowheads="1"/>
          </p:cNvSpPr>
          <p:nvPr/>
        </p:nvSpPr>
        <p:spPr bwMode="auto">
          <a:xfrm>
            <a:off x="285750" y="996950"/>
            <a:ext cx="8629650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Addressing and Service Discovery is essential because of absence of a centralized coordinator.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Energy Management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Transmission power management: The radio frequency (RF) hardware design should ensure minimum power consumption.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Battery energy management is aimed at extending the battery life.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Processor power management: The CPU can be put into different power saving modes.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Devices power management: Intelligent device management can reduce power consumption of a mobile node.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Scalability is expected in ad hoc wireless networks.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6850"/>
            <a:ext cx="9144000" cy="547688"/>
          </a:xfrm>
        </p:spPr>
        <p:txBody>
          <a:bodyPr>
            <a:normAutofit fontScale="90000"/>
          </a:bodyPr>
          <a:lstStyle/>
          <a:p>
            <a:r>
              <a:rPr lang="en-US"/>
              <a:t>Issues in Ad hoc Wireless Networks</a:t>
            </a:r>
          </a:p>
        </p:txBody>
      </p:sp>
      <p:sp>
        <p:nvSpPr>
          <p:cNvPr id="176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992188"/>
            <a:ext cx="8672512" cy="5619750"/>
          </a:xfrm>
        </p:spPr>
        <p:txBody>
          <a:bodyPr/>
          <a:lstStyle/>
          <a:p>
            <a:pPr marL="228600" indent="-228600"/>
            <a:endParaRPr lang="en-US"/>
          </a:p>
          <a:p>
            <a:pPr marL="228600" indent="-228600"/>
            <a:endParaRPr lang="en-US"/>
          </a:p>
        </p:txBody>
      </p:sp>
      <p:sp>
        <p:nvSpPr>
          <p:cNvPr id="1761284" name="Rectangle 4"/>
          <p:cNvSpPr>
            <a:spLocks noChangeArrowheads="1"/>
          </p:cNvSpPr>
          <p:nvPr/>
        </p:nvSpPr>
        <p:spPr bwMode="auto">
          <a:xfrm>
            <a:off x="285750" y="996950"/>
            <a:ext cx="8629650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Deployment considerations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Low cost of deployment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Incremental deployment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Short deployment time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Reconfigurability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Scenario of deployment</a:t>
            </a:r>
          </a:p>
          <a:p>
            <a:pPr marL="917575" lvl="2" indent="-23495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Military deployment</a:t>
            </a:r>
          </a:p>
          <a:p>
            <a:pPr marL="917575" lvl="2" indent="-23495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Emergency operations deployment</a:t>
            </a:r>
          </a:p>
          <a:p>
            <a:pPr marL="917575" lvl="2" indent="-23495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Commercial wide-area deployment</a:t>
            </a:r>
          </a:p>
          <a:p>
            <a:pPr marL="917575" lvl="2" indent="-23495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Home network deployment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Required longevity of network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Area of coverage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Service availability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Operational integration with other infrastructure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Choice of protocols at different layers should be taken into consideration.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1619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60114" y="65452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6850"/>
            <a:ext cx="9144000" cy="547688"/>
          </a:xfrm>
        </p:spPr>
        <p:txBody>
          <a:bodyPr>
            <a:normAutofit fontScale="90000"/>
          </a:bodyPr>
          <a:lstStyle/>
          <a:p>
            <a:r>
              <a:rPr lang="en-US"/>
              <a:t>Issues of Ad hoc Wireless Internet</a:t>
            </a:r>
          </a:p>
        </p:txBody>
      </p:sp>
      <p:sp>
        <p:nvSpPr>
          <p:cNvPr id="176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992188"/>
            <a:ext cx="8672512" cy="5619750"/>
          </a:xfrm>
        </p:spPr>
        <p:txBody>
          <a:bodyPr/>
          <a:lstStyle/>
          <a:p>
            <a:pPr marL="228600" indent="-228600"/>
            <a:endParaRPr lang="en-US"/>
          </a:p>
          <a:p>
            <a:pPr marL="228600" indent="-228600"/>
            <a:endParaRPr lang="en-US"/>
          </a:p>
        </p:txBody>
      </p:sp>
      <p:sp>
        <p:nvSpPr>
          <p:cNvPr id="1763332" name="Rectangle 4"/>
          <p:cNvSpPr>
            <a:spLocks noChangeArrowheads="1"/>
          </p:cNvSpPr>
          <p:nvPr/>
        </p:nvSpPr>
        <p:spPr bwMode="auto">
          <a:xfrm>
            <a:off x="285750" y="996950"/>
            <a:ext cx="8629650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Gateways 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Gateway nodes are the entry points to the wired  Internet and generally owned and operated by a service provider.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Perform the following tasks: keeping track of the end users, band-width fairness, address, and location discovery.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Address mobility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Solutions such as Mobile IP can be used.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Routing 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Specific routing protocols for ad hoc networks are required.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Transport layer protocol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Split approaches that use traditional wired TCP for the wired part and a specialized transport layer protocol for the ad hoc wireless network part.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Load balancing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Load balancing techniques are essential to distribute the load so as to avoid the situation where the gateway nodes become bottleneck nodes.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6850"/>
            <a:ext cx="9144000" cy="547688"/>
          </a:xfrm>
        </p:spPr>
        <p:txBody>
          <a:bodyPr>
            <a:normAutofit fontScale="90000"/>
          </a:bodyPr>
          <a:lstStyle/>
          <a:p>
            <a:r>
              <a:rPr lang="en-US"/>
              <a:t>Issues of Ad hoc Wireless Internet</a:t>
            </a:r>
          </a:p>
        </p:txBody>
      </p:sp>
      <p:sp>
        <p:nvSpPr>
          <p:cNvPr id="176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992188"/>
            <a:ext cx="8672512" cy="5619750"/>
          </a:xfrm>
        </p:spPr>
        <p:txBody>
          <a:bodyPr/>
          <a:lstStyle/>
          <a:p>
            <a:pPr marL="228600" indent="-228600"/>
            <a:endParaRPr lang="en-US"/>
          </a:p>
          <a:p>
            <a:pPr marL="228600" indent="-228600"/>
            <a:endParaRPr lang="en-US"/>
          </a:p>
        </p:txBody>
      </p:sp>
      <p:sp>
        <p:nvSpPr>
          <p:cNvPr id="1765380" name="Rectangle 4"/>
          <p:cNvSpPr>
            <a:spLocks noChangeArrowheads="1"/>
          </p:cNvSpPr>
          <p:nvPr/>
        </p:nvSpPr>
        <p:spPr bwMode="auto">
          <a:xfrm>
            <a:off x="285750" y="996950"/>
            <a:ext cx="8629650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Pricing/billing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It is important to introduce pricing/billing strategies for the ad hoc wireless internet.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Provisioning of security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It is essential to include security mechanisms in the ad  hoc wireless  Internet.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QoS support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Voice over IP (VoIP) and multimedia applications require the QoS support.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Service, address, and location discovery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Service discovery</a:t>
            </a:r>
            <a:r>
              <a:rPr lang="en-US" sz="2000">
                <a:latin typeface="Times New Roman" pitchFamily="18" charset="0"/>
              </a:rPr>
              <a:t> refers to the activity of discovering or identifying the party which provides a particular service or resource.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Address discovery</a:t>
            </a:r>
            <a:r>
              <a:rPr lang="en-US" sz="2000">
                <a:latin typeface="Times New Roman" pitchFamily="18" charset="0"/>
              </a:rPr>
              <a:t> refers to the services such as address  resolution protocol (ARP) or domain name service (DNS).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Location discovery</a:t>
            </a:r>
            <a:r>
              <a:rPr lang="en-US" sz="2000">
                <a:latin typeface="Times New Roman" pitchFamily="18" charset="0"/>
              </a:rPr>
              <a:t> refers to different activities such as detecting the location  of a particular mobile node.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 in next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Ad hoc Network  architecture 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Adhoc</a:t>
            </a:r>
            <a:r>
              <a:rPr lang="en-US" dirty="0" smtClean="0"/>
              <a:t> versus Cellular networks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4625"/>
            <a:ext cx="9144000" cy="950913"/>
          </a:xfrm>
        </p:spPr>
        <p:txBody>
          <a:bodyPr>
            <a:normAutofit fontScale="90000"/>
          </a:bodyPr>
          <a:lstStyle/>
          <a:p>
            <a:r>
              <a:rPr lang="en-US"/>
              <a:t>Comparisons between Cellular and Ad Hoc Wireless Networks (I)</a:t>
            </a:r>
          </a:p>
        </p:txBody>
      </p:sp>
      <p:sp>
        <p:nvSpPr>
          <p:cNvPr id="17377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228600" indent="-228600"/>
            <a:endParaRPr lang="en-US" sz="2000"/>
          </a:p>
          <a:p>
            <a:pPr marL="228600" indent="-228600"/>
            <a:endParaRPr lang="en-US" sz="2000"/>
          </a:p>
        </p:txBody>
      </p:sp>
      <p:graphicFrame>
        <p:nvGraphicFramePr>
          <p:cNvPr id="1737884" name="Group 156"/>
          <p:cNvGraphicFramePr>
            <a:graphicFrameLocks noGrp="1"/>
          </p:cNvGraphicFramePr>
          <p:nvPr>
            <p:ph sz="half" idx="2"/>
          </p:nvPr>
        </p:nvGraphicFramePr>
        <p:xfrm>
          <a:off x="244475" y="1454150"/>
          <a:ext cx="8667750" cy="4871087"/>
        </p:xfrm>
        <a:graphic>
          <a:graphicData uri="http://schemas.openxmlformats.org/drawingml/2006/table">
            <a:tbl>
              <a:tblPr/>
              <a:tblGrid>
                <a:gridCol w="4243388"/>
                <a:gridCol w="442436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Cellular Networks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 Hoc Wireless Networks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Fixed infrastructure-based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Infrastructureless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Guaranteed bandwidth (designed for voice traffic)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Shared radio channel (more suitable for best-effort data traffic)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Centralized routing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Distributed routing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Circuit-switched (evolving toward packet switching)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Packet-switched (evolving toward emulation of circuit switching)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Seamless connectivity (low call drops during handoffs)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Frequent path breaks due to mobility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High cost and time of deployment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Quick and cost-effective deployment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Reuse of frequency spectrum through geographical channel reuse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Dynamic frequency reuse based on carrier sense mechanism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Easier to employ bandwidth reservation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Bandwidth reservation requires complex medium access control protocols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Comparisons between Cellular and Ad Hoc Wireless Networks (II)</a:t>
            </a:r>
          </a:p>
        </p:txBody>
      </p:sp>
      <p:sp>
        <p:nvSpPr>
          <p:cNvPr id="17448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228600" indent="-228600"/>
            <a:endParaRPr lang="en-US" sz="2000"/>
          </a:p>
          <a:p>
            <a:pPr marL="228600" indent="-228600"/>
            <a:endParaRPr lang="en-US" sz="2000"/>
          </a:p>
        </p:txBody>
      </p:sp>
      <p:graphicFrame>
        <p:nvGraphicFramePr>
          <p:cNvPr id="1745054" name="Group 158"/>
          <p:cNvGraphicFramePr>
            <a:graphicFrameLocks noGrp="1"/>
          </p:cNvGraphicFramePr>
          <p:nvPr>
            <p:ph sz="half" idx="2"/>
          </p:nvPr>
        </p:nvGraphicFramePr>
        <p:xfrm>
          <a:off x="293688" y="1189038"/>
          <a:ext cx="8645525" cy="4988298"/>
        </p:xfrm>
        <a:graphic>
          <a:graphicData uri="http://schemas.openxmlformats.org/drawingml/2006/table">
            <a:tbl>
              <a:tblPr/>
              <a:tblGrid>
                <a:gridCol w="4192587"/>
                <a:gridCol w="4452938"/>
              </a:tblGrid>
              <a:tr h="4412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Cellular Networks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 Hoc Wireless Networks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Application domains include mainly civilian and commercial sectors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Application domains include battlefields, emergency search and rescue operations, and collaborative computing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4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High cost of network maintenance (backup power source, staffing, etc.)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Self-organization and maintenance properties are built into the network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Mobile hosts are of relatively low complexity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Mobile hosts require more intelligence (should have a transceiver as well as routing/switching capability)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3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Major goals of routing and call admission are to maximize the call acceptance ratio and minimize the call drop ratio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Main aim of routing is to find paths with minimum overhead and also quick reconfiguration of broken paths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Widely deployed and currently in the third generation of evolution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Several issues are to be addressed for successful commercial deployment even though widespread use exists in defense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9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6850"/>
            <a:ext cx="9144000" cy="547688"/>
          </a:xfrm>
        </p:spPr>
        <p:txBody>
          <a:bodyPr>
            <a:normAutofit fontScale="90000"/>
          </a:bodyPr>
          <a:lstStyle/>
          <a:p>
            <a:r>
              <a:rPr lang="en-US"/>
              <a:t>Issues in Ad hoc Wireless Networks</a:t>
            </a:r>
          </a:p>
        </p:txBody>
      </p:sp>
      <p:sp>
        <p:nvSpPr>
          <p:cNvPr id="174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992188"/>
            <a:ext cx="8672512" cy="5619750"/>
          </a:xfrm>
        </p:spPr>
        <p:txBody>
          <a:bodyPr/>
          <a:lstStyle/>
          <a:p>
            <a:pPr marL="228600" indent="-228600"/>
            <a:endParaRPr lang="en-US"/>
          </a:p>
          <a:p>
            <a:pPr marL="228600" indent="-228600"/>
            <a:endParaRPr lang="en-US"/>
          </a:p>
        </p:txBody>
      </p:sp>
      <p:sp>
        <p:nvSpPr>
          <p:cNvPr id="1748996" name="Rectangle 4"/>
          <p:cNvSpPr>
            <a:spLocks noChangeArrowheads="1"/>
          </p:cNvSpPr>
          <p:nvPr/>
        </p:nvSpPr>
        <p:spPr bwMode="auto">
          <a:xfrm>
            <a:off x="285750" y="995363"/>
            <a:ext cx="8629650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000" dirty="0">
                <a:latin typeface="Times New Roman" pitchFamily="18" charset="0"/>
              </a:rPr>
              <a:t>Medium access scheme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Distributed operation</a:t>
            </a:r>
            <a:r>
              <a:rPr lang="en-US" dirty="0">
                <a:latin typeface="Times New Roman" pitchFamily="18" charset="0"/>
              </a:rPr>
              <a:t> is required.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Synchronization </a:t>
            </a:r>
            <a:r>
              <a:rPr lang="en-US" dirty="0">
                <a:latin typeface="Times New Roman" pitchFamily="18" charset="0"/>
              </a:rPr>
              <a:t>is required  in TDMA-based systems.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Hidden terminals</a:t>
            </a:r>
            <a:r>
              <a:rPr lang="en-US" dirty="0">
                <a:latin typeface="Times New Roman" pitchFamily="18" charset="0"/>
              </a:rPr>
              <a:t> are nodes hidden from a sender.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Exposed terminals</a:t>
            </a:r>
            <a:r>
              <a:rPr lang="en-US" dirty="0">
                <a:latin typeface="Times New Roman" pitchFamily="18" charset="0"/>
              </a:rPr>
              <a:t> are exposed nodes preventing a sender from sending.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Throughput</a:t>
            </a:r>
            <a:r>
              <a:rPr lang="en-US" dirty="0">
                <a:latin typeface="Times New Roman" pitchFamily="18" charset="0"/>
              </a:rPr>
              <a:t> needs to be maximized.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Access delay</a:t>
            </a:r>
            <a:r>
              <a:rPr lang="en-US" dirty="0">
                <a:latin typeface="Times New Roman" pitchFamily="18" charset="0"/>
              </a:rPr>
              <a:t> should be minimized.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Fairness</a:t>
            </a:r>
            <a:r>
              <a:rPr lang="en-US" dirty="0">
                <a:latin typeface="Times New Roman" pitchFamily="18" charset="0"/>
              </a:rPr>
              <a:t> refers  to provide an equal share to all competing nodes.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Real-time traffic support</a:t>
            </a:r>
            <a:r>
              <a:rPr lang="en-US" dirty="0">
                <a:latin typeface="Times New Roman" pitchFamily="18" charset="0"/>
              </a:rPr>
              <a:t> is required for voice, video, and real-time data.</a:t>
            </a:r>
            <a:endParaRPr lang="en-US" b="1" dirty="0">
              <a:latin typeface="Times New Roman" pitchFamily="18" charset="0"/>
            </a:endParaRP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Resource reservation</a:t>
            </a:r>
            <a:r>
              <a:rPr lang="en-US" dirty="0">
                <a:latin typeface="Times New Roman" pitchFamily="18" charset="0"/>
              </a:rPr>
              <a:t> is required for </a:t>
            </a:r>
            <a:r>
              <a:rPr lang="en-US" dirty="0" err="1">
                <a:latin typeface="Times New Roman" pitchFamily="18" charset="0"/>
              </a:rPr>
              <a:t>QoS</a:t>
            </a:r>
            <a:r>
              <a:rPr lang="en-US" dirty="0">
                <a:latin typeface="Times New Roman" pitchFamily="18" charset="0"/>
              </a:rPr>
              <a:t>.</a:t>
            </a:r>
            <a:endParaRPr lang="en-US" b="1" dirty="0">
              <a:latin typeface="Times New Roman" pitchFamily="18" charset="0"/>
            </a:endParaRP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Ability to measure resource availability</a:t>
            </a:r>
            <a:r>
              <a:rPr lang="en-US" dirty="0">
                <a:latin typeface="Times New Roman" pitchFamily="18" charset="0"/>
              </a:rPr>
              <a:t> handles the resources.</a:t>
            </a:r>
            <a:endParaRPr lang="en-US" b="1" dirty="0">
              <a:latin typeface="Times New Roman" pitchFamily="18" charset="0"/>
            </a:endParaRP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Capability for power control</a:t>
            </a:r>
            <a:r>
              <a:rPr lang="en-US" dirty="0">
                <a:latin typeface="Times New Roman" pitchFamily="18" charset="0"/>
              </a:rPr>
              <a:t> reduces the energy consumption.</a:t>
            </a:r>
            <a:endParaRPr lang="en-US" b="1" dirty="0">
              <a:latin typeface="Times New Roman" pitchFamily="18" charset="0"/>
            </a:endParaRP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Adaptive rate control </a:t>
            </a:r>
            <a:r>
              <a:rPr lang="en-US" dirty="0">
                <a:latin typeface="Times New Roman" pitchFamily="18" charset="0"/>
              </a:rPr>
              <a:t>refers to  the variation in the data bit  rate.</a:t>
            </a:r>
            <a:endParaRPr lang="en-US" b="1" dirty="0">
              <a:latin typeface="Times New Roman" pitchFamily="18" charset="0"/>
            </a:endParaRP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b="1" dirty="0">
                <a:latin typeface="Times New Roman" pitchFamily="18" charset="0"/>
              </a:rPr>
              <a:t>Use of directional antennas </a:t>
            </a:r>
            <a:r>
              <a:rPr lang="en-US" dirty="0">
                <a:latin typeface="Times New Roman" pitchFamily="18" charset="0"/>
              </a:rPr>
              <a:t>has advantages including increased spectrum reuse, reduced interference, and reduced power consumption.</a:t>
            </a:r>
            <a:endParaRPr lang="en-US" b="1" dirty="0">
              <a:latin typeface="Times New Roman" pitchFamily="18" charset="0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6850"/>
            <a:ext cx="9144000" cy="547688"/>
          </a:xfrm>
        </p:spPr>
        <p:txBody>
          <a:bodyPr>
            <a:normAutofit fontScale="90000"/>
          </a:bodyPr>
          <a:lstStyle/>
          <a:p>
            <a:r>
              <a:rPr lang="en-US"/>
              <a:t>Issues in Ad hoc Wireless Networks</a:t>
            </a:r>
          </a:p>
        </p:txBody>
      </p:sp>
      <p:sp>
        <p:nvSpPr>
          <p:cNvPr id="175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992188"/>
            <a:ext cx="8672512" cy="5619750"/>
          </a:xfrm>
        </p:spPr>
        <p:txBody>
          <a:bodyPr/>
          <a:lstStyle/>
          <a:p>
            <a:pPr marL="228600" indent="-228600"/>
            <a:endParaRPr lang="en-US"/>
          </a:p>
          <a:p>
            <a:pPr marL="228600" indent="-228600"/>
            <a:endParaRPr lang="en-US"/>
          </a:p>
        </p:txBody>
      </p:sp>
      <p:sp>
        <p:nvSpPr>
          <p:cNvPr id="1751044" name="Rectangle 4"/>
          <p:cNvSpPr>
            <a:spLocks noChangeArrowheads="1"/>
          </p:cNvSpPr>
          <p:nvPr/>
        </p:nvSpPr>
        <p:spPr bwMode="auto">
          <a:xfrm>
            <a:off x="285750" y="852488"/>
            <a:ext cx="8629650" cy="578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Routing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Mobility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Bandwidth constraint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Error-prone and shared channel:  wireless channel (10</a:t>
            </a:r>
            <a:r>
              <a:rPr lang="en-US" sz="2000" baseline="30000">
                <a:latin typeface="Times New Roman" pitchFamily="18" charset="0"/>
              </a:rPr>
              <a:t>-5 </a:t>
            </a:r>
            <a:r>
              <a:rPr lang="en-US" sz="2000">
                <a:latin typeface="Times New Roman" pitchFamily="18" charset="0"/>
              </a:rPr>
              <a:t>to 10</a:t>
            </a:r>
            <a:r>
              <a:rPr lang="en-US" sz="2000" baseline="30000">
                <a:latin typeface="Times New Roman" pitchFamily="18" charset="0"/>
              </a:rPr>
              <a:t>-3</a:t>
            </a:r>
            <a:r>
              <a:rPr lang="en-US" sz="2000">
                <a:latin typeface="Times New Roman" pitchFamily="18" charset="0"/>
              </a:rPr>
              <a:t>), wired channel (10</a:t>
            </a:r>
            <a:r>
              <a:rPr lang="en-US" sz="2000" baseline="30000">
                <a:latin typeface="Times New Roman" pitchFamily="18" charset="0"/>
              </a:rPr>
              <a:t>-12 </a:t>
            </a:r>
            <a:r>
              <a:rPr lang="en-US" sz="2000">
                <a:latin typeface="Times New Roman" pitchFamily="18" charset="0"/>
              </a:rPr>
              <a:t>to 10</a:t>
            </a:r>
            <a:r>
              <a:rPr lang="en-US" sz="2000" baseline="30000">
                <a:latin typeface="Times New Roman" pitchFamily="18" charset="0"/>
              </a:rPr>
              <a:t>-9</a:t>
            </a:r>
            <a:r>
              <a:rPr lang="en-US" sz="2000">
                <a:latin typeface="Times New Roman" pitchFamily="18" charset="0"/>
              </a:rPr>
              <a:t>)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Location-dependent contention depends on the number of nodes.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Other resource constraints such as computing power, battery power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Minimum route acquisition delay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Quick route reconfiguration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Loop-free routing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Distributed routing approach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Minimum control overhead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Scalability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Provisioning of QoS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Support for time-sensitive traffic: hard real-time and soft real-time traffic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Security and privacy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30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6850"/>
            <a:ext cx="9144000" cy="547688"/>
          </a:xfrm>
        </p:spPr>
        <p:txBody>
          <a:bodyPr>
            <a:normAutofit fontScale="90000"/>
          </a:bodyPr>
          <a:lstStyle/>
          <a:p>
            <a:r>
              <a:rPr lang="en-US"/>
              <a:t>Issues in Ad hoc Wireless Networks</a:t>
            </a:r>
          </a:p>
        </p:txBody>
      </p:sp>
      <p:sp>
        <p:nvSpPr>
          <p:cNvPr id="175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992188"/>
            <a:ext cx="8672512" cy="5619750"/>
          </a:xfrm>
        </p:spPr>
        <p:txBody>
          <a:bodyPr/>
          <a:lstStyle/>
          <a:p>
            <a:pPr marL="228600" indent="-228600"/>
            <a:endParaRPr lang="en-US"/>
          </a:p>
          <a:p>
            <a:pPr marL="228600" indent="-228600"/>
            <a:endParaRPr lang="en-US"/>
          </a:p>
        </p:txBody>
      </p:sp>
      <p:sp>
        <p:nvSpPr>
          <p:cNvPr id="1753092" name="Rectangle 4"/>
          <p:cNvSpPr>
            <a:spLocks noChangeArrowheads="1"/>
          </p:cNvSpPr>
          <p:nvPr/>
        </p:nvSpPr>
        <p:spPr bwMode="auto">
          <a:xfrm>
            <a:off x="285750" y="996950"/>
            <a:ext cx="8629650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Provisioning of multiple links among the nodes in an ad hoc network results in a mesh-shaped structure. The mesh-shaped multicast routing structure work well in a high-mobility environment.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The issues in multicast routing protocols are: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Robustness</a:t>
            </a:r>
            <a:r>
              <a:rPr lang="en-US" sz="2000">
                <a:latin typeface="Times New Roman" pitchFamily="18" charset="0"/>
              </a:rPr>
              <a:t>: It must be able to recover and reconfigure quickly.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Efficiency</a:t>
            </a:r>
            <a:r>
              <a:rPr lang="en-US" sz="2000">
                <a:latin typeface="Times New Roman" pitchFamily="18" charset="0"/>
              </a:rPr>
              <a:t>: It should make a minimum number of transmissions to deliver a packet.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Control overhead</a:t>
            </a:r>
            <a:r>
              <a:rPr lang="en-US" sz="2000">
                <a:latin typeface="Times New Roman" pitchFamily="18" charset="0"/>
              </a:rPr>
              <a:t>: It demands minimal control overhead.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Quality of service</a:t>
            </a:r>
            <a:r>
              <a:rPr lang="en-US" sz="2000">
                <a:latin typeface="Times New Roman" pitchFamily="18" charset="0"/>
              </a:rPr>
              <a:t>: QoS support is essential.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Efficient group management</a:t>
            </a:r>
            <a:r>
              <a:rPr lang="en-US" sz="2000">
                <a:latin typeface="Times New Roman" pitchFamily="18" charset="0"/>
              </a:rPr>
              <a:t> needs to be performed with minimal exchange of control messages.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Scalability</a:t>
            </a:r>
            <a:r>
              <a:rPr lang="en-US" sz="2000">
                <a:latin typeface="Times New Roman" pitchFamily="18" charset="0"/>
              </a:rPr>
              <a:t>: It should be able to scale for a large network.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Security</a:t>
            </a:r>
            <a:r>
              <a:rPr lang="en-US" sz="2000">
                <a:latin typeface="Times New Roman" pitchFamily="18" charset="0"/>
              </a:rPr>
              <a:t> is important.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51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6850"/>
            <a:ext cx="9144000" cy="547688"/>
          </a:xfrm>
        </p:spPr>
        <p:txBody>
          <a:bodyPr>
            <a:normAutofit fontScale="90000"/>
          </a:bodyPr>
          <a:lstStyle/>
          <a:p>
            <a:r>
              <a:rPr lang="en-US"/>
              <a:t>Issues in Ad hoc Wireless Networks</a:t>
            </a:r>
          </a:p>
        </p:txBody>
      </p:sp>
      <p:sp>
        <p:nvSpPr>
          <p:cNvPr id="175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992188"/>
            <a:ext cx="8672512" cy="5619750"/>
          </a:xfrm>
        </p:spPr>
        <p:txBody>
          <a:bodyPr/>
          <a:lstStyle/>
          <a:p>
            <a:pPr marL="228600" indent="-228600"/>
            <a:endParaRPr lang="en-US"/>
          </a:p>
          <a:p>
            <a:pPr marL="228600" indent="-228600"/>
            <a:endParaRPr lang="en-US"/>
          </a:p>
        </p:txBody>
      </p:sp>
      <p:sp>
        <p:nvSpPr>
          <p:cNvPr id="1755140" name="Rectangle 4"/>
          <p:cNvSpPr>
            <a:spLocks noChangeArrowheads="1"/>
          </p:cNvSpPr>
          <p:nvPr/>
        </p:nvSpPr>
        <p:spPr bwMode="auto">
          <a:xfrm>
            <a:off x="285750" y="996950"/>
            <a:ext cx="8629650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The objectives of the transport layer protocols include: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Setting up and maintaining end-to-end connections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Reliable end-to-end delivery of data packets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Flow control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Congestion control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Connectionless transport layer protocol (UDP), unaware of high contention, increases the load in the network.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Pricing Schemes need to incorporate service compensation.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Quality of Service Provisioning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QoS parameters based on different applications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QoS-aware routing uses QoS parameters to find a path.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QoS framework is a complete system that aims at providing the promised services to each users.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71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6850"/>
            <a:ext cx="9144000" cy="547688"/>
          </a:xfrm>
        </p:spPr>
        <p:txBody>
          <a:bodyPr>
            <a:normAutofit fontScale="90000"/>
          </a:bodyPr>
          <a:lstStyle/>
          <a:p>
            <a:r>
              <a:rPr lang="en-US"/>
              <a:t>Issues in Ad hoc Wireless Networks</a:t>
            </a:r>
          </a:p>
        </p:txBody>
      </p:sp>
      <p:sp>
        <p:nvSpPr>
          <p:cNvPr id="175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888" y="992188"/>
            <a:ext cx="8672512" cy="5619750"/>
          </a:xfrm>
        </p:spPr>
        <p:txBody>
          <a:bodyPr/>
          <a:lstStyle/>
          <a:p>
            <a:pPr marL="228600" indent="-228600"/>
            <a:endParaRPr lang="en-US"/>
          </a:p>
          <a:p>
            <a:pPr marL="228600" indent="-228600"/>
            <a:endParaRPr lang="en-US"/>
          </a:p>
        </p:txBody>
      </p:sp>
      <p:sp>
        <p:nvSpPr>
          <p:cNvPr id="1757188" name="Rectangle 4"/>
          <p:cNvSpPr>
            <a:spLocks noChangeArrowheads="1"/>
          </p:cNvSpPr>
          <p:nvPr/>
        </p:nvSpPr>
        <p:spPr bwMode="auto">
          <a:xfrm>
            <a:off x="285750" y="996950"/>
            <a:ext cx="8629650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Self-Organization is required in ad hoc wireless networks: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Neighbor discovery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Topology organization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Topology reorganization</a:t>
            </a:r>
          </a:p>
          <a:p>
            <a:pPr marL="228600" indent="-228600" algn="l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>
                <a:latin typeface="Times New Roman" pitchFamily="18" charset="0"/>
              </a:rPr>
              <a:t>Security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Denial of service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Resource consumption</a:t>
            </a:r>
          </a:p>
          <a:p>
            <a:pPr marL="917575" lvl="2" indent="-23495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Energy depletion: deplete the battery power of critical nodes</a:t>
            </a:r>
          </a:p>
          <a:p>
            <a:pPr marL="917575" lvl="2" indent="-23495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Buffer overflow: flooding the routing table or consuming the data packet buffer space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Host impersonation: A compromised node can act as another node.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Information disclosure: a compromised node can act as an informer.</a:t>
            </a:r>
          </a:p>
          <a:p>
            <a:pPr marL="571500" lvl="1" indent="-228600" algn="l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sz="2000">
                <a:latin typeface="Times New Roman" pitchFamily="18" charset="0"/>
              </a:rPr>
              <a:t>Interference: jam wireless communication by creating a wide-spectrum noise.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1268</Words>
  <Application>Microsoft Office PowerPoint</Application>
  <PresentationFormat>On-screen Show (4:3)</PresentationFormat>
  <Paragraphs>181</Paragraphs>
  <Slides>14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COMPUTER NETWORKS-II / BTCS-3501    </vt:lpstr>
      <vt:lpstr>Topics to be covered</vt:lpstr>
      <vt:lpstr>Comparisons between Cellular and Ad Hoc Wireless Networks (I)</vt:lpstr>
      <vt:lpstr>Comparisons between Cellular and Ad Hoc Wireless Networks (II)</vt:lpstr>
      <vt:lpstr>Issues in Ad hoc Wireless Networks</vt:lpstr>
      <vt:lpstr>Issues in Ad hoc Wireless Networks</vt:lpstr>
      <vt:lpstr>Issues in Ad hoc Wireless Networks</vt:lpstr>
      <vt:lpstr>Issues in Ad hoc Wireless Networks</vt:lpstr>
      <vt:lpstr>Issues in Ad hoc Wireless Networks</vt:lpstr>
      <vt:lpstr>Issues in Ad hoc Wireless Networks</vt:lpstr>
      <vt:lpstr>Issues in Ad hoc Wireless Networks</vt:lpstr>
      <vt:lpstr>Issues of Ad hoc Wireless Internet</vt:lpstr>
      <vt:lpstr>Issues of Ad hoc Wireless Internet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 Hoc Networks (cont.)</dc:title>
  <dc:creator>Windows 8</dc:creator>
  <cp:lastModifiedBy>Admin</cp:lastModifiedBy>
  <cp:revision>6</cp:revision>
  <dcterms:created xsi:type="dcterms:W3CDTF">2006-08-16T00:00:00Z</dcterms:created>
  <dcterms:modified xsi:type="dcterms:W3CDTF">2023-06-20T07:52:34Z</dcterms:modified>
</cp:coreProperties>
</file>