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AA76E-5B0F-4AC1-9CB2-D7C2024113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B2A59-61A6-4B8F-8F7D-17B69A6ADF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B043C-6DF8-403D-9896-F9A13AC5181B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EB233-1BD6-4E53-A8A2-835B8B9844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3EE-178A-4466-AC77-FFB0BE4C2C3C}" type="slidenum">
              <a:rPr lang="en-US"/>
              <a:pPr/>
              <a:t>10</a:t>
            </a:fld>
            <a:endParaRPr lang="en-US"/>
          </a:p>
        </p:txBody>
      </p:sp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Accessing Members of a </a:t>
            </a:r>
            <a:r>
              <a:rPr lang="en-US" sz="3200" b="1" dirty="0" err="1">
                <a:latin typeface="Courier New" pitchFamily="49" charset="0"/>
              </a:rPr>
              <a:t>struct</a:t>
            </a:r>
            <a:endParaRPr lang="en-US" sz="3200" b="1" dirty="0">
              <a:latin typeface="Courier New" pitchFamily="49" charset="0"/>
            </a:endParaRP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Let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	struct motor p;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struct motor q[10]; </a:t>
            </a:r>
            <a:endParaRPr lang="en-US" sz="1800" b="1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/>
              <a:t>Then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p.volts 	</a:t>
            </a:r>
            <a:r>
              <a:rPr lang="en-US" sz="2400"/>
              <a:t>— is the voltage</a:t>
            </a:r>
            <a:endParaRPr 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p.amps 		</a:t>
            </a:r>
            <a:r>
              <a:rPr lang="en-US" sz="2400"/>
              <a:t>— is the amperage</a:t>
            </a:r>
            <a:endParaRPr 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p.phases 	</a:t>
            </a:r>
            <a:r>
              <a:rPr lang="en-US" sz="2400"/>
              <a:t>— is the number of phases</a:t>
            </a:r>
            <a:endParaRPr 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p.rpm	 	</a:t>
            </a:r>
            <a:r>
              <a:rPr lang="en-US" sz="2400"/>
              <a:t>— is the rotational speed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q[i].volts 	</a:t>
            </a:r>
            <a:r>
              <a:rPr lang="en-US" sz="2400"/>
              <a:t>— is the voltage of the </a:t>
            </a:r>
            <a:r>
              <a:rPr lang="en-US" sz="2400" b="1">
                <a:latin typeface="Courier New" pitchFamily="49" charset="0"/>
              </a:rPr>
              <a:t>i</a:t>
            </a:r>
            <a:r>
              <a:rPr lang="en-US" sz="2400"/>
              <a:t>th motor</a:t>
            </a:r>
            <a:endParaRPr lang="en-US" sz="18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q[i].rpm 	</a:t>
            </a:r>
            <a:r>
              <a:rPr lang="en-US" sz="2400"/>
              <a:t>— is the speed of the </a:t>
            </a:r>
            <a:r>
              <a:rPr lang="en-US" sz="2400" b="1">
                <a:latin typeface="Courier New" pitchFamily="49" charset="0"/>
              </a:rPr>
              <a:t>i</a:t>
            </a:r>
            <a:r>
              <a:rPr lang="en-US" sz="2400"/>
              <a:t>th motor</a:t>
            </a:r>
          </a:p>
        </p:txBody>
      </p:sp>
      <p:sp>
        <p:nvSpPr>
          <p:cNvPr id="382980" name="Text Box 4"/>
          <p:cNvSpPr txBox="1">
            <a:spLocks noChangeArrowheads="1"/>
          </p:cNvSpPr>
          <p:nvPr/>
        </p:nvSpPr>
        <p:spPr bwMode="auto">
          <a:xfrm>
            <a:off x="7391400" y="3200400"/>
            <a:ext cx="1566863" cy="46672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/>
              <a:t>Like Java!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AA1E7-49DB-4086-8AA4-0DFC0A293808}" type="slidenum">
              <a:rPr lang="en-US"/>
              <a:pPr/>
              <a:t>11</a:t>
            </a:fld>
            <a:endParaRPr lang="en-US"/>
          </a:p>
        </p:txBody>
      </p:sp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pPr algn="just"/>
            <a:r>
              <a:rPr lang="en-US" sz="3200" dirty="0"/>
              <a:t>Accessing Members of a </a:t>
            </a:r>
            <a:r>
              <a:rPr lang="en-US" sz="2800" b="1" dirty="0" err="1">
                <a:latin typeface="Courier New" pitchFamily="49" charset="0"/>
              </a:rPr>
              <a:t>struct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400" dirty="0"/>
              <a:t>(continued)</a:t>
            </a:r>
            <a:endParaRPr lang="en-US" sz="2800" dirty="0"/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*p;</a:t>
            </a:r>
            <a:endParaRPr lang="en-US" sz="1800" b="1">
              <a:latin typeface="Courier New" pitchFamily="49" charset="0"/>
            </a:endParaRPr>
          </a:p>
          <a:p>
            <a:r>
              <a:rPr lang="en-US"/>
              <a:t>Then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(*p).volts 	</a:t>
            </a:r>
            <a:r>
              <a:rPr lang="en-US" sz="2400"/>
              <a:t>— is the voltage of the 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</a:t>
            </a:r>
            <a:br>
              <a:rPr lang="en-US" sz="2400"/>
            </a:br>
            <a:r>
              <a:rPr lang="en-US" sz="2400"/>
              <a:t>				to by </a:t>
            </a:r>
            <a:r>
              <a:rPr lang="en-US" sz="2400" b="1">
                <a:latin typeface="Courier New" pitchFamily="49" charset="0"/>
              </a:rPr>
              <a:t>p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(*p).phases 	</a:t>
            </a:r>
            <a:r>
              <a:rPr lang="en-US" sz="2400"/>
              <a:t>— is the number of phases of the </a:t>
            </a:r>
            <a:br>
              <a:rPr lang="en-US" sz="2400"/>
            </a:br>
            <a:r>
              <a:rPr lang="en-US" sz="2400"/>
              <a:t>				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to by </a:t>
            </a:r>
            <a:r>
              <a:rPr lang="en-US" sz="2400" b="1">
                <a:latin typeface="Courier New" pitchFamily="49" charset="0"/>
              </a:rPr>
              <a:t>p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40000">
            <a:off x="1751013" y="2451100"/>
            <a:ext cx="3430587" cy="374650"/>
            <a:chOff x="1103" y="1544"/>
            <a:chExt cx="2161" cy="236"/>
          </a:xfrm>
        </p:grpSpPr>
        <p:sp>
          <p:nvSpPr>
            <p:cNvPr id="385029" name="Line 5"/>
            <p:cNvSpPr>
              <a:spLocks noChangeShapeType="1"/>
            </p:cNvSpPr>
            <p:nvPr/>
          </p:nvSpPr>
          <p:spPr bwMode="auto">
            <a:xfrm flipH="1">
              <a:off x="1103" y="1665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5030" name="Text Box 6"/>
            <p:cNvSpPr txBox="1">
              <a:spLocks noChangeArrowheads="1"/>
            </p:cNvSpPr>
            <p:nvPr/>
          </p:nvSpPr>
          <p:spPr bwMode="auto">
            <a:xfrm>
              <a:off x="1534" y="1544"/>
              <a:ext cx="1730" cy="23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Why the parentheses?</a:t>
              </a:r>
              <a:endParaRPr lang="en-US" sz="2200" b="1">
                <a:latin typeface="Courier New" pitchFamily="49" charset="0"/>
              </a:endParaRPr>
            </a:p>
          </p:txBody>
        </p:sp>
      </p:grp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BC69-E6B2-499B-8C96-4A967B68C4C8}" type="slidenum">
              <a:rPr lang="en-US"/>
              <a:pPr/>
              <a:t>12</a:t>
            </a:fld>
            <a:endParaRPr lang="en-US"/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553200" cy="1143000"/>
          </a:xfrm>
        </p:spPr>
        <p:txBody>
          <a:bodyPr/>
          <a:lstStyle/>
          <a:p>
            <a:pPr algn="just"/>
            <a:r>
              <a:rPr lang="en-US" sz="3200" dirty="0"/>
              <a:t>Accessing Members of a </a:t>
            </a:r>
            <a:r>
              <a:rPr lang="en-US" sz="2800" b="1" dirty="0" err="1">
                <a:latin typeface="Courier New" pitchFamily="49" charset="0"/>
              </a:rPr>
              <a:t>struct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400" dirty="0"/>
              <a:t>(continued)</a:t>
            </a:r>
            <a:endParaRPr lang="en-US" sz="2800" dirty="0"/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*p;</a:t>
            </a:r>
            <a:endParaRPr lang="en-US" sz="1800" b="1">
              <a:latin typeface="Courier New" pitchFamily="49" charset="0"/>
            </a:endParaRPr>
          </a:p>
          <a:p>
            <a:r>
              <a:rPr lang="en-US"/>
              <a:t>Then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(*p).volts 	</a:t>
            </a:r>
            <a:r>
              <a:rPr lang="en-US" sz="2400"/>
              <a:t>— is the voltage of the 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</a:t>
            </a:r>
            <a:br>
              <a:rPr lang="en-US" sz="2400"/>
            </a:br>
            <a:r>
              <a:rPr lang="en-US" sz="2400"/>
              <a:t>				to by </a:t>
            </a:r>
            <a:r>
              <a:rPr lang="en-US" sz="2400" b="1">
                <a:latin typeface="Courier New" pitchFamily="49" charset="0"/>
              </a:rPr>
              <a:t>p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(*p).phases 	</a:t>
            </a:r>
            <a:r>
              <a:rPr lang="en-US" sz="2400"/>
              <a:t>— is the number of phases of the </a:t>
            </a:r>
            <a:br>
              <a:rPr lang="en-US" sz="2400"/>
            </a:br>
            <a:r>
              <a:rPr lang="en-US" sz="2400"/>
              <a:t>				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to by </a:t>
            </a:r>
            <a:r>
              <a:rPr lang="en-US" sz="2400" b="1">
                <a:latin typeface="Courier New" pitchFamily="49" charset="0"/>
              </a:rPr>
              <a:t>p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40000">
            <a:off x="1749425" y="2084388"/>
            <a:ext cx="3430588" cy="1104900"/>
            <a:chOff x="1103" y="1313"/>
            <a:chExt cx="2161" cy="696"/>
          </a:xfrm>
        </p:grpSpPr>
        <p:sp>
          <p:nvSpPr>
            <p:cNvPr id="387077" name="Line 5"/>
            <p:cNvSpPr>
              <a:spLocks noChangeShapeType="1"/>
            </p:cNvSpPr>
            <p:nvPr/>
          </p:nvSpPr>
          <p:spPr bwMode="auto">
            <a:xfrm flipH="1">
              <a:off x="1103" y="1665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7078" name="Text Box 6"/>
            <p:cNvSpPr txBox="1">
              <a:spLocks noChangeArrowheads="1"/>
            </p:cNvSpPr>
            <p:nvPr/>
          </p:nvSpPr>
          <p:spPr bwMode="auto">
            <a:xfrm>
              <a:off x="1534" y="1313"/>
              <a:ext cx="1730" cy="69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Because </a:t>
              </a:r>
              <a:r>
                <a:rPr lang="en-US" sz="2200" b="1">
                  <a:latin typeface="Courier New" pitchFamily="49" charset="0"/>
                </a:rPr>
                <a:t>'.'</a:t>
              </a:r>
              <a:r>
                <a:rPr lang="en-US" sz="2400">
                  <a:latin typeface="Times New Roman" charset="0"/>
                </a:rPr>
                <a:t> operator has higher precedence than unary </a:t>
              </a:r>
              <a:r>
                <a:rPr lang="en-US" sz="2200" b="1">
                  <a:latin typeface="Courier New" pitchFamily="49" charset="0"/>
                </a:rPr>
                <a:t>'*'</a:t>
              </a:r>
            </a:p>
          </p:txBody>
        </p:sp>
      </p:grp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FD83-BD55-4E50-BA27-DBBF75993917}" type="slidenum">
              <a:rPr lang="en-US"/>
              <a:pPr/>
              <a:t>13</a:t>
            </a:fld>
            <a:endParaRPr lang="en-US"/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/>
          <a:lstStyle/>
          <a:p>
            <a:pPr algn="just"/>
            <a:r>
              <a:rPr lang="en-US" sz="3200" dirty="0"/>
              <a:t>Accessing Members of a </a:t>
            </a:r>
            <a:r>
              <a:rPr lang="en-US" sz="2800" b="1" dirty="0" err="1">
                <a:latin typeface="Courier New" pitchFamily="49" charset="0"/>
              </a:rPr>
              <a:t>struct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400" dirty="0"/>
              <a:t>(continued)</a:t>
            </a:r>
            <a:endParaRPr lang="en-US" sz="2800" dirty="0"/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*p;</a:t>
            </a:r>
            <a:endParaRPr lang="en-US" sz="1800" b="1">
              <a:latin typeface="Courier New" pitchFamily="49" charset="0"/>
            </a:endParaRPr>
          </a:p>
          <a:p>
            <a:r>
              <a:rPr lang="en-US"/>
              <a:t>Then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(*p).volts 	</a:t>
            </a:r>
            <a:r>
              <a:rPr lang="en-US" sz="2400"/>
              <a:t>— is the voltage of the 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</a:t>
            </a:r>
            <a:br>
              <a:rPr lang="en-US" sz="2400"/>
            </a:br>
            <a:r>
              <a:rPr lang="en-US" sz="2400"/>
              <a:t>				to by </a:t>
            </a:r>
            <a:r>
              <a:rPr lang="en-US" sz="2400" b="1">
                <a:latin typeface="Courier New" pitchFamily="49" charset="0"/>
              </a:rPr>
              <a:t>p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(*p).phases 	</a:t>
            </a:r>
            <a:r>
              <a:rPr lang="en-US" sz="2400"/>
              <a:t>— is the number of phases of the </a:t>
            </a:r>
            <a:br>
              <a:rPr lang="en-US" sz="2400"/>
            </a:br>
            <a:r>
              <a:rPr lang="en-US" sz="2400"/>
              <a:t>				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to by </a:t>
            </a:r>
            <a:r>
              <a:rPr lang="en-US" sz="2400" b="1">
                <a:latin typeface="Courier New" pitchFamily="49" charset="0"/>
              </a:rPr>
              <a:t>p</a:t>
            </a:r>
          </a:p>
        </p:txBody>
      </p:sp>
      <p:sp>
        <p:nvSpPr>
          <p:cNvPr id="389124" name="Text Box 4"/>
          <p:cNvSpPr txBox="1">
            <a:spLocks noChangeArrowheads="1"/>
          </p:cNvSpPr>
          <p:nvPr/>
        </p:nvSpPr>
        <p:spPr bwMode="auto">
          <a:xfrm>
            <a:off x="3352800" y="3124200"/>
            <a:ext cx="5562600" cy="1562100"/>
          </a:xfrm>
          <a:prstGeom prst="rect">
            <a:avLst/>
          </a:prstGeom>
          <a:solidFill>
            <a:srgbClr val="79FFD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Reason:– you really want the expression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	</a:t>
            </a:r>
            <a:r>
              <a:rPr lang="en-US" sz="2400" b="1">
                <a:latin typeface="Courier New" pitchFamily="49" charset="0"/>
              </a:rPr>
              <a:t>m.volts * m.amps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to mean what you think it should mean!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B2AB2-5616-45AD-8C57-1F58BBD24A74}" type="slidenum">
              <a:rPr lang="en-US"/>
              <a:pPr/>
              <a:t>14</a:t>
            </a:fld>
            <a:endParaRPr lang="en-US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/>
          <a:lstStyle/>
          <a:p>
            <a:pPr algn="just"/>
            <a:r>
              <a:rPr lang="en-US" sz="3200" dirty="0"/>
              <a:t>Accessing Members of a </a:t>
            </a:r>
            <a:r>
              <a:rPr lang="en-US" sz="2800" b="1" dirty="0" err="1">
                <a:latin typeface="Courier New" pitchFamily="49" charset="0"/>
              </a:rPr>
              <a:t>struct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400" dirty="0"/>
              <a:t>(continued)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</a:t>
            </a:r>
            <a:r>
              <a:rPr lang="en-US" sz="2800" b="1">
                <a:latin typeface="Courier New" pitchFamily="49" charset="0"/>
              </a:rPr>
              <a:t>(*p).member</a:t>
            </a:r>
            <a:r>
              <a:rPr lang="en-US"/>
              <a:t> notation is a nuisance</a:t>
            </a:r>
          </a:p>
          <a:p>
            <a:pPr lvl="2">
              <a:lnSpc>
                <a:spcPct val="90000"/>
              </a:lnSpc>
            </a:pPr>
            <a:r>
              <a:rPr lang="en-US"/>
              <a:t>Clumsy to type; need to match </a:t>
            </a:r>
            <a:r>
              <a:rPr lang="en-US" b="1">
                <a:latin typeface="Courier New" pitchFamily="49" charset="0"/>
              </a:rPr>
              <a:t>( )</a:t>
            </a:r>
          </a:p>
          <a:p>
            <a:pPr lvl="2">
              <a:lnSpc>
                <a:spcPct val="90000"/>
              </a:lnSpc>
            </a:pPr>
            <a:r>
              <a:rPr lang="en-US"/>
              <a:t>Too many keystrokes</a:t>
            </a:r>
          </a:p>
          <a:p>
            <a:pPr lvl="2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This construct is so widely used that a special notation was invented, i.e.,</a:t>
            </a:r>
          </a:p>
          <a:p>
            <a:pPr lvl="1">
              <a:lnSpc>
                <a:spcPct val="90000"/>
              </a:lnSpc>
            </a:pPr>
            <a:r>
              <a:rPr lang="en-US" sz="2600" b="1">
                <a:latin typeface="Courier New" pitchFamily="49" charset="0"/>
              </a:rPr>
              <a:t>p-&gt;member</a:t>
            </a:r>
            <a:r>
              <a:rPr lang="en-US"/>
              <a:t>, where </a:t>
            </a:r>
            <a:r>
              <a:rPr lang="en-US" sz="2600" b="1">
                <a:latin typeface="Courier New" pitchFamily="49" charset="0"/>
              </a:rPr>
              <a:t>p</a:t>
            </a:r>
            <a:r>
              <a:rPr lang="en-US"/>
              <a:t> is a pointer to the structure</a:t>
            </a:r>
          </a:p>
          <a:p>
            <a:pPr lvl="3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Ubiquitous in </a:t>
            </a:r>
            <a:r>
              <a:rPr lang="en-US" i="1"/>
              <a:t>C</a:t>
            </a:r>
            <a:r>
              <a:rPr lang="en-US"/>
              <a:t> and </a:t>
            </a:r>
            <a:r>
              <a:rPr lang="en-US" i="1"/>
              <a:t>C</a:t>
            </a:r>
            <a:r>
              <a:rPr lang="en-US"/>
              <a:t>++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F66F-325B-480C-B47A-E374F9041D17}" type="slidenum">
              <a:rPr lang="en-US"/>
              <a:pPr/>
              <a:t>15</a:t>
            </a:fld>
            <a:endParaRPr lang="en-US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Previous Example Becomes …</a:t>
            </a:r>
            <a:endParaRPr lang="en-US" sz="3200" dirty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*p;</a:t>
            </a:r>
            <a:endParaRPr lang="en-US" sz="1800" b="1">
              <a:latin typeface="Courier New" pitchFamily="49" charset="0"/>
            </a:endParaRPr>
          </a:p>
          <a:p>
            <a:r>
              <a:rPr lang="en-US"/>
              <a:t>Then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p -&gt; volts 	</a:t>
            </a:r>
            <a:r>
              <a:rPr lang="en-US" sz="2400"/>
              <a:t>— is the voltage of the 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</a:t>
            </a:r>
            <a:br>
              <a:rPr lang="en-US" sz="2400"/>
            </a:br>
            <a:r>
              <a:rPr lang="en-US" sz="2400"/>
              <a:t>				to by </a:t>
            </a:r>
            <a:r>
              <a:rPr lang="en-US" sz="2400" b="1">
                <a:latin typeface="Courier New" pitchFamily="49" charset="0"/>
              </a:rPr>
              <a:t>p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p -&gt; phases 	</a:t>
            </a:r>
            <a:r>
              <a:rPr lang="en-US" sz="2400"/>
              <a:t>— is the number of phases of the </a:t>
            </a:r>
            <a:br>
              <a:rPr lang="en-US" sz="2400"/>
            </a:br>
            <a:r>
              <a:rPr lang="en-US" sz="2400"/>
              <a:t>				</a:t>
            </a:r>
            <a:r>
              <a:rPr lang="en-US" sz="2400" b="1">
                <a:latin typeface="Courier New" pitchFamily="49" charset="0"/>
              </a:rPr>
              <a:t>motor</a:t>
            </a:r>
            <a:r>
              <a:rPr lang="en-US" sz="2400"/>
              <a:t> pointed to by </a:t>
            </a:r>
            <a:r>
              <a:rPr lang="en-US" sz="2400" b="1">
                <a:latin typeface="Courier New" pitchFamily="49" charset="0"/>
              </a:rPr>
              <a:t>p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8C63-6C4C-4D7D-B75E-9614EE68D416}" type="slidenum">
              <a:rPr lang="en-US"/>
              <a:pPr/>
              <a:t>16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Operations on </a:t>
            </a:r>
            <a:r>
              <a:rPr lang="en-US" sz="2800" b="1">
                <a:latin typeface="Courier New" pitchFamily="49" charset="0"/>
              </a:rPr>
              <a:t>struct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Copy/assign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struct motor p, q;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p = q;</a:t>
            </a:r>
          </a:p>
          <a:p>
            <a:pPr>
              <a:lnSpc>
                <a:spcPct val="90000"/>
              </a:lnSpc>
            </a:pPr>
            <a:r>
              <a:rPr lang="en-US"/>
              <a:t>Get address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struct motor p;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struct motor *s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s = &amp;p;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Access members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p.volts;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s -&gt; amps;</a:t>
            </a:r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A440E-120C-46B9-88B7-1BDD0D4038BA}" type="slidenum">
              <a:rPr lang="en-US"/>
              <a:pPr/>
              <a:t>17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/>
          <a:lstStyle/>
          <a:p>
            <a:pPr algn="just"/>
            <a:r>
              <a:rPr lang="en-US" dirty="0"/>
              <a:t>Operations on </a:t>
            </a:r>
            <a:r>
              <a:rPr lang="en-US" sz="2800" b="1" dirty="0" err="1">
                <a:latin typeface="Courier New" pitchFamily="49" charset="0"/>
              </a:rPr>
              <a:t>struct</a:t>
            </a:r>
            <a:r>
              <a:rPr lang="en-US" sz="2800" b="1" dirty="0">
                <a:latin typeface="Courier New" pitchFamily="49" charset="0"/>
              </a:rPr>
              <a:t> </a:t>
            </a:r>
            <a:r>
              <a:rPr lang="en-US" sz="2400" dirty="0"/>
              <a:t>(continued)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Remember:– </a:t>
            </a:r>
          </a:p>
          <a:p>
            <a:pPr lvl="1"/>
            <a:r>
              <a:rPr lang="en-US" sz="2400"/>
              <a:t>Passing an argument by value is an instance of </a:t>
            </a:r>
            <a:r>
              <a:rPr lang="en-US" sz="2400" i="1"/>
              <a:t>copying</a:t>
            </a:r>
            <a:r>
              <a:rPr lang="en-US" sz="2400"/>
              <a:t> or </a:t>
            </a:r>
            <a:r>
              <a:rPr lang="en-US" sz="2400" i="1"/>
              <a:t>assignment</a:t>
            </a:r>
          </a:p>
          <a:p>
            <a:pPr lvl="1"/>
            <a:r>
              <a:rPr lang="en-US" sz="2400"/>
              <a:t>Passing a return value from a function to the caller is an instance of </a:t>
            </a:r>
            <a:r>
              <a:rPr lang="en-US" sz="2400" i="1"/>
              <a:t>copying</a:t>
            </a:r>
            <a:r>
              <a:rPr lang="en-US" sz="2400"/>
              <a:t> or </a:t>
            </a:r>
            <a:r>
              <a:rPr lang="en-US" sz="2400" i="1"/>
              <a:t>assignment</a:t>
            </a:r>
          </a:p>
          <a:p>
            <a:r>
              <a:rPr lang="en-US" sz="2800"/>
              <a:t>E.g,:– 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struct motor f(struct motor g) {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struct motor h = g;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	...;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	return h;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}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F9D-12FC-445F-84A9-A5EEB57DBC25}" type="slidenum">
              <a:rPr lang="en-US"/>
              <a:pPr/>
              <a:t>18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Assigning to a </a:t>
            </a:r>
            <a:r>
              <a:rPr lang="en-US" sz="3200" b="1">
                <a:latin typeface="Courier New" pitchFamily="49" charset="0"/>
              </a:rPr>
              <a:t>struct</a:t>
            </a:r>
            <a:endParaRPr lang="en-US" sz="2800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K &amp; R say (p. 131)</a:t>
            </a:r>
          </a:p>
          <a:p>
            <a:pPr lvl="1"/>
            <a:r>
              <a:rPr lang="en-US" sz="2400"/>
              <a:t>“If a large structure is to be passed to a function, it is generally more efficient to pass a pointer than to copy the whole structure”</a:t>
            </a:r>
          </a:p>
          <a:p>
            <a:r>
              <a:rPr lang="en-US" sz="2800" i="1"/>
              <a:t>I disagree:–</a:t>
            </a:r>
          </a:p>
          <a:p>
            <a:pPr lvl="1"/>
            <a:r>
              <a:rPr lang="en-US" sz="2400"/>
              <a:t>Copying is </a:t>
            </a:r>
            <a:r>
              <a:rPr lang="en-US" sz="2400" i="1"/>
              <a:t>very</a:t>
            </a:r>
            <a:r>
              <a:rPr lang="en-US" sz="2400"/>
              <a:t> fast on modern computers</a:t>
            </a:r>
          </a:p>
          <a:p>
            <a:pPr lvl="1"/>
            <a:r>
              <a:rPr lang="en-US" sz="2400"/>
              <a:t>Creating an object with </a:t>
            </a:r>
            <a:r>
              <a:rPr lang="en-US" sz="2000" b="1">
                <a:latin typeface="Courier New" pitchFamily="49" charset="0"/>
              </a:rPr>
              <a:t>malloc()</a:t>
            </a:r>
            <a:r>
              <a:rPr lang="en-US" sz="2400"/>
              <a:t> and assigning a pointer is not as fast</a:t>
            </a:r>
          </a:p>
          <a:p>
            <a:pPr lvl="1"/>
            <a:r>
              <a:rPr lang="en-US" sz="2400"/>
              <a:t>Esp. if you want the object passed or returned by value</a:t>
            </a:r>
          </a:p>
          <a:p>
            <a:pPr lvl="1"/>
            <a:r>
              <a:rPr lang="en-US" sz="2400"/>
              <a:t>In real life situations, it is a judgment call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26BC-F440-4CA8-9878-EA3C38E804B5}" type="slidenum">
              <a:rPr lang="en-US"/>
              <a:pPr/>
              <a:t>19</a:t>
            </a:fld>
            <a:endParaRPr lang="en-US"/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934200" cy="1143000"/>
          </a:xfrm>
        </p:spPr>
        <p:txBody>
          <a:bodyPr/>
          <a:lstStyle/>
          <a:p>
            <a:r>
              <a:rPr lang="en-US" dirty="0"/>
              <a:t>Initialization of a </a:t>
            </a:r>
            <a:r>
              <a:rPr lang="en-US" b="1" dirty="0" err="1">
                <a:latin typeface="Courier New" pitchFamily="49" charset="0"/>
              </a:rPr>
              <a:t>struct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Let</a:t>
            </a:r>
            <a:r>
              <a:rPr lang="en-US" sz="3600"/>
              <a:t> </a:t>
            </a:r>
            <a:r>
              <a:rPr lang="en-US" sz="2400" b="1">
                <a:latin typeface="Courier New" pitchFamily="49" charset="0"/>
              </a:rPr>
              <a:t>struct motor {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		float volts;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		float amps;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		int phases;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		float rpm;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		};</a:t>
            </a:r>
            <a:r>
              <a:rPr lang="en-US" b="1">
                <a:latin typeface="Courier New" pitchFamily="49" charset="0"/>
              </a:rPr>
              <a:t>		</a:t>
            </a:r>
            <a:r>
              <a:rPr lang="en-US" sz="2000" b="1">
                <a:latin typeface="Courier New" pitchFamily="49" charset="0"/>
              </a:rPr>
              <a:t>//struct motor</a:t>
            </a:r>
          </a:p>
          <a:p>
            <a:pPr>
              <a:lnSpc>
                <a:spcPct val="80000"/>
              </a:lnSpc>
            </a:pPr>
            <a:r>
              <a:rPr lang="en-US"/>
              <a:t>Then</a:t>
            </a:r>
            <a:r>
              <a:rPr lang="en-US" sz="3600"/>
              <a:t/>
            </a:r>
            <a:br>
              <a:rPr lang="en-US" sz="3600"/>
            </a:br>
            <a:r>
              <a:rPr lang="en-US" sz="3600"/>
              <a:t>	</a:t>
            </a:r>
            <a:r>
              <a:rPr lang="en-US" sz="2400" b="1">
                <a:latin typeface="Courier New" pitchFamily="49" charset="0"/>
              </a:rPr>
              <a:t>struct</a:t>
            </a:r>
            <a:r>
              <a:rPr lang="en-US" sz="2800" b="1">
                <a:latin typeface="Courier New" pitchFamily="49" charset="0"/>
              </a:rPr>
              <a:t> </a:t>
            </a:r>
            <a:r>
              <a:rPr lang="en-US" sz="2400" b="1">
                <a:latin typeface="Courier New" pitchFamily="49" charset="0"/>
              </a:rPr>
              <a:t>motor m = {208, 20, 3, 1800};</a:t>
            </a:r>
            <a:br>
              <a:rPr lang="en-US" sz="2400" b="1">
                <a:latin typeface="Courier New" pitchFamily="49" charset="0"/>
              </a:rPr>
            </a:br>
            <a:r>
              <a:rPr lang="en-US" sz="2800"/>
              <a:t>initializes the</a:t>
            </a:r>
            <a:r>
              <a:rPr lang="en-US" sz="2400" b="1">
                <a:latin typeface="Courier New" pitchFamily="49" charset="0"/>
              </a:rPr>
              <a:t> struct</a:t>
            </a:r>
          </a:p>
          <a:p>
            <a:pPr lvl="2">
              <a:lnSpc>
                <a:spcPct val="80000"/>
              </a:lnSpc>
            </a:pPr>
            <a:endParaRPr lang="en-US" sz="1800" b="1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2800"/>
              <a:t>See also p. 133 of K&amp;R for initializing arrays of </a:t>
            </a:r>
            <a:r>
              <a:rPr lang="en-US" sz="2400" b="1">
                <a:latin typeface="Courier New" pitchFamily="49" charset="0"/>
              </a:rPr>
              <a:t>structs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40000">
            <a:off x="4113213" y="4341813"/>
            <a:ext cx="3430587" cy="1104900"/>
            <a:chOff x="1103" y="1312"/>
            <a:chExt cx="2161" cy="696"/>
          </a:xfrm>
        </p:grpSpPr>
        <p:sp>
          <p:nvSpPr>
            <p:cNvPr id="401413" name="Line 5"/>
            <p:cNvSpPr>
              <a:spLocks noChangeShapeType="1"/>
            </p:cNvSpPr>
            <p:nvPr/>
          </p:nvSpPr>
          <p:spPr bwMode="auto">
            <a:xfrm flipH="1">
              <a:off x="1103" y="1665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14" name="Text Box 6"/>
            <p:cNvSpPr txBox="1">
              <a:spLocks noChangeArrowheads="1"/>
            </p:cNvSpPr>
            <p:nvPr/>
          </p:nvSpPr>
          <p:spPr bwMode="auto">
            <a:xfrm>
              <a:off x="1534" y="1312"/>
              <a:ext cx="1730" cy="696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C99 introduces a new way of initializing a </a:t>
              </a:r>
              <a:r>
                <a:rPr lang="en-US" sz="2400" b="1">
                  <a:latin typeface="Courier New" pitchFamily="49" charset="0"/>
                </a:rPr>
                <a:t>struct</a:t>
              </a:r>
              <a:r>
                <a:rPr lang="en-US" sz="2400">
                  <a:latin typeface="Times New Roman" charset="0"/>
                </a:rPr>
                <a:t> – truly ugly! </a:t>
              </a:r>
            </a:p>
          </p:txBody>
        </p:sp>
      </p:grp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:-Structure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3F575-8277-48E9-B557-7A7AA4E68A7A}" type="slidenum">
              <a:rPr lang="en-US"/>
              <a:pPr/>
              <a:t>20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</a:t>
            </a:r>
            <a:r>
              <a:rPr lang="en-US" sz="3200" b="1">
                <a:latin typeface="Courier New" pitchFamily="49" charset="0"/>
              </a:rPr>
              <a:t>structs</a:t>
            </a:r>
            <a:r>
              <a:rPr lang="en-US"/>
              <a:t>?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Open-ended data structures</a:t>
            </a:r>
          </a:p>
          <a:p>
            <a:pPr lvl="1"/>
            <a:r>
              <a:rPr lang="en-US"/>
              <a:t>E.g., structures that may grow during processing</a:t>
            </a:r>
          </a:p>
          <a:p>
            <a:pPr lvl="1"/>
            <a:r>
              <a:rPr lang="en-US"/>
              <a:t>Avoids the need for </a:t>
            </a:r>
            <a:r>
              <a:rPr lang="en-US" sz="2600" b="1">
                <a:latin typeface="Courier New" pitchFamily="49" charset="0"/>
              </a:rPr>
              <a:t>realloc()</a:t>
            </a:r>
            <a:r>
              <a:rPr lang="en-US"/>
              <a:t> and a lot of copying</a:t>
            </a:r>
          </a:p>
          <a:p>
            <a:pPr lvl="1"/>
            <a:endParaRPr lang="en-US"/>
          </a:p>
          <a:p>
            <a:r>
              <a:rPr lang="en-US"/>
              <a:t>Self-referential data structures</a:t>
            </a:r>
          </a:p>
          <a:p>
            <a:pPr lvl="1"/>
            <a:r>
              <a:rPr lang="en-US"/>
              <a:t>Lists, trees, etc.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F9B-DCB2-437D-BD83-2D15433385E1}" type="slidenum">
              <a:rPr lang="en-US"/>
              <a:pPr/>
              <a:t>21</a:t>
            </a:fld>
            <a:endParaRPr 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600" b="1">
                <a:latin typeface="Courier New" pitchFamily="49" charset="0"/>
              </a:rPr>
              <a:t>struct item {</a:t>
            </a:r>
            <a:br>
              <a:rPr lang="en-US" sz="2600" b="1">
                <a:latin typeface="Courier New" pitchFamily="49" charset="0"/>
              </a:rPr>
            </a:br>
            <a:r>
              <a:rPr lang="en-US" sz="2600" b="1">
                <a:latin typeface="Courier New" pitchFamily="49" charset="0"/>
              </a:rPr>
              <a:t>char *s;</a:t>
            </a:r>
            <a:br>
              <a:rPr lang="en-US" sz="2600" b="1">
                <a:latin typeface="Courier New" pitchFamily="49" charset="0"/>
              </a:rPr>
            </a:br>
            <a:r>
              <a:rPr lang="en-US" sz="2600" b="1">
                <a:latin typeface="Courier New" pitchFamily="49" charset="0"/>
              </a:rPr>
              <a:t>struct item *next;</a:t>
            </a:r>
          </a:p>
          <a:p>
            <a:pPr>
              <a:buFontTx/>
              <a:buNone/>
            </a:pPr>
            <a:r>
              <a:rPr lang="en-US" sz="2600" b="1">
                <a:latin typeface="Courier New" pitchFamily="49" charset="0"/>
              </a:rPr>
              <a:t>}</a:t>
            </a:r>
          </a:p>
          <a:p>
            <a:r>
              <a:rPr lang="en-US" sz="2800"/>
              <a:t>I.e., an </a:t>
            </a:r>
            <a:r>
              <a:rPr lang="en-US" sz="2600" b="1">
                <a:latin typeface="Courier New" pitchFamily="49" charset="0"/>
              </a:rPr>
              <a:t>item</a:t>
            </a:r>
            <a:r>
              <a:rPr lang="en-US" sz="2800"/>
              <a:t> can point to another </a:t>
            </a:r>
            <a:r>
              <a:rPr lang="en-US" sz="2600" b="1">
                <a:latin typeface="Courier New" pitchFamily="49" charset="0"/>
              </a:rPr>
              <a:t>item</a:t>
            </a:r>
          </a:p>
          <a:p>
            <a:r>
              <a:rPr lang="en-US" sz="2800" b="1"/>
              <a:t>…</a:t>
            </a:r>
            <a:r>
              <a:rPr lang="en-US" sz="2800"/>
              <a:t> which can point to another </a:t>
            </a:r>
            <a:r>
              <a:rPr lang="en-US" sz="2600" b="1">
                <a:latin typeface="Courier New" pitchFamily="49" charset="0"/>
              </a:rPr>
              <a:t>item</a:t>
            </a:r>
          </a:p>
          <a:p>
            <a:r>
              <a:rPr lang="en-US" sz="2800" b="1"/>
              <a:t>…</a:t>
            </a:r>
            <a:r>
              <a:rPr lang="en-US" sz="2800"/>
              <a:t> which can point to yet another </a:t>
            </a:r>
            <a:r>
              <a:rPr lang="en-US" sz="2600" b="1">
                <a:latin typeface="Courier New" pitchFamily="49" charset="0"/>
              </a:rPr>
              <a:t>item</a:t>
            </a:r>
          </a:p>
          <a:p>
            <a:r>
              <a:rPr lang="en-US" sz="2800" b="1"/>
              <a:t>… </a:t>
            </a:r>
            <a:r>
              <a:rPr lang="en-US" sz="2800"/>
              <a:t>etc.</a:t>
            </a:r>
          </a:p>
          <a:p>
            <a:pPr algn="ctr">
              <a:buFontTx/>
              <a:buNone/>
            </a:pPr>
            <a:r>
              <a:rPr lang="en-US">
                <a:solidFill>
                  <a:schemeClr val="hlink"/>
                </a:solidFill>
              </a:rPr>
              <a:t>Thereby forming a </a:t>
            </a:r>
            <a:r>
              <a:rPr lang="en-US" i="1">
                <a:solidFill>
                  <a:schemeClr val="hlink"/>
                </a:solidFill>
              </a:rPr>
              <a:t>list</a:t>
            </a:r>
            <a:r>
              <a:rPr lang="en-US">
                <a:solidFill>
                  <a:schemeClr val="hlink"/>
                </a:solidFill>
              </a:rPr>
              <a:t> of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items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40000">
            <a:off x="3352800" y="1447800"/>
            <a:ext cx="4421188" cy="374650"/>
            <a:chOff x="2542" y="2099"/>
            <a:chExt cx="2785" cy="236"/>
          </a:xfrm>
        </p:grpSpPr>
        <p:sp>
          <p:nvSpPr>
            <p:cNvPr id="405509" name="Line 5"/>
            <p:cNvSpPr>
              <a:spLocks noChangeShapeType="1"/>
            </p:cNvSpPr>
            <p:nvPr/>
          </p:nvSpPr>
          <p:spPr bwMode="auto">
            <a:xfrm flipH="1">
              <a:off x="2542" y="2225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0" name="Text Box 6"/>
            <p:cNvSpPr txBox="1">
              <a:spLocks noChangeArrowheads="1"/>
            </p:cNvSpPr>
            <p:nvPr/>
          </p:nvSpPr>
          <p:spPr bwMode="auto">
            <a:xfrm>
              <a:off x="2972" y="2099"/>
              <a:ext cx="2355" cy="23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Times New Roman" charset="0"/>
                </a:rPr>
                <a:t>Yes! This is legal! </a:t>
              </a:r>
            </a:p>
          </p:txBody>
        </p:sp>
      </p:grp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525"/>
            <a:ext cx="111569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18D7-40A6-4123-BD8D-9CBD62A97F4A}" type="slidenum">
              <a:rPr lang="en-US"/>
              <a:pPr/>
              <a:t>22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705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/>
              <a:t>A note about </a:t>
            </a:r>
            <a:r>
              <a:rPr lang="en-US" sz="3200" b="1" dirty="0" err="1">
                <a:latin typeface="Courier New" pitchFamily="49" charset="0"/>
              </a:rPr>
              <a:t>structs</a:t>
            </a:r>
            <a:r>
              <a:rPr lang="en-US" dirty="0"/>
              <a:t> and pointers 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648200"/>
          </a:xfrm>
        </p:spPr>
        <p:txBody>
          <a:bodyPr/>
          <a:lstStyle/>
          <a:p>
            <a:r>
              <a:rPr lang="en-US"/>
              <a:t>The following is legal:–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/* in a .c or .h file */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struct item;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struct item *p, *q;</a:t>
            </a:r>
          </a:p>
          <a:p>
            <a:pPr lvl="2">
              <a:buFontTx/>
              <a:buNone/>
            </a:pPr>
            <a:endParaRPr lang="en-US" sz="2200" b="1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n-US" b="1"/>
              <a:t>…</a:t>
            </a:r>
            <a:r>
              <a:rPr lang="en-US" sz="2200" b="1">
                <a:latin typeface="Courier New" pitchFamily="49" charset="0"/>
              </a:rPr>
              <a:t>	/* In another file */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struct item {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	int member1;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float member2;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struct item *member3;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};</a:t>
            </a:r>
          </a:p>
        </p:txBody>
      </p:sp>
      <p:sp>
        <p:nvSpPr>
          <p:cNvPr id="409604" name="Text Box 4"/>
          <p:cNvSpPr txBox="1">
            <a:spLocks noChangeArrowheads="1"/>
          </p:cNvSpPr>
          <p:nvPr/>
        </p:nvSpPr>
        <p:spPr bwMode="auto">
          <a:xfrm>
            <a:off x="5486400" y="2022475"/>
            <a:ext cx="3498850" cy="143827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228600" indent="-228600"/>
            <a:r>
              <a:rPr lang="en-US"/>
              <a:t>Called an </a:t>
            </a:r>
            <a:r>
              <a:rPr lang="en-US" i="1"/>
              <a:t>opaque type!</a:t>
            </a:r>
          </a:p>
          <a:p>
            <a:pPr marL="228600" indent="-228600">
              <a:spcAft>
                <a:spcPct val="20000"/>
              </a:spcAft>
            </a:pPr>
            <a:r>
              <a:rPr lang="en-US"/>
              <a:t>Program can use </a:t>
            </a:r>
            <a:r>
              <a:rPr lang="en-US" i="1"/>
              <a:t>pointers</a:t>
            </a:r>
            <a:r>
              <a:rPr lang="en-US"/>
              <a:t> to items but cannot see </a:t>
            </a:r>
            <a:r>
              <a:rPr lang="en-US" i="1"/>
              <a:t>into</a:t>
            </a:r>
            <a:r>
              <a:rPr lang="en-US"/>
              <a:t> items.</a:t>
            </a:r>
          </a:p>
          <a:p>
            <a:pPr marL="228600" indent="-228600">
              <a:spcAft>
                <a:spcPct val="20000"/>
              </a:spcAft>
            </a:pPr>
            <a:r>
              <a:rPr lang="en-US"/>
              <a:t>Cannot define any items, cannot malloc any items, etc.</a:t>
            </a:r>
          </a:p>
        </p:txBody>
      </p:sp>
      <p:sp>
        <p:nvSpPr>
          <p:cNvPr id="409605" name="Text Box 5"/>
          <p:cNvSpPr txBox="1">
            <a:spLocks noChangeArrowheads="1"/>
          </p:cNvSpPr>
          <p:nvPr/>
        </p:nvSpPr>
        <p:spPr bwMode="auto">
          <a:xfrm>
            <a:off x="5486400" y="4205288"/>
            <a:ext cx="3498850" cy="110807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228600" indent="-228600"/>
            <a:r>
              <a:rPr lang="en-US"/>
              <a:t>Implementer of item can change the definition without forcing users of pointers to change their code!</a:t>
            </a: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4" grpId="0" animBg="1"/>
      <p:bldP spid="40960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78930-C521-45E1-A290-C416F534BA53}" type="slidenum">
              <a:rPr lang="en-US"/>
              <a:pPr/>
              <a:t>23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dirty="0"/>
              <a:t>Another note about </a:t>
            </a:r>
            <a:r>
              <a:rPr lang="en-US" sz="3200" b="1" dirty="0" err="1">
                <a:latin typeface="Courier New" pitchFamily="49" charset="0"/>
              </a:rPr>
              <a:t>structs</a:t>
            </a:r>
            <a:endParaRPr lang="en-US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648200"/>
          </a:xfrm>
        </p:spPr>
        <p:txBody>
          <a:bodyPr/>
          <a:lstStyle/>
          <a:p>
            <a:r>
              <a:rPr lang="en-US"/>
              <a:t>The following is </a:t>
            </a:r>
            <a:r>
              <a:rPr lang="en-US" i="1"/>
              <a:t>not </a:t>
            </a:r>
            <a:r>
              <a:rPr lang="en-US"/>
              <a:t>legal:–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struct motor {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	float volts;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	float amps;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	float rpm;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	unsigned int phases;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};	//struct motor</a:t>
            </a:r>
          </a:p>
          <a:p>
            <a:pPr lvl="2">
              <a:buFontTx/>
              <a:buNone/>
            </a:pPr>
            <a:endParaRPr lang="en-US" sz="2200" b="1">
              <a:latin typeface="Courier New" pitchFamily="49" charset="0"/>
            </a:endParaRPr>
          </a:p>
          <a:p>
            <a:pPr lvl="2">
              <a:buFontTx/>
              <a:buNone/>
            </a:pPr>
            <a:endParaRPr lang="en-US" sz="2200" b="1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motor m;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motor *p;</a:t>
            </a:r>
          </a:p>
        </p:txBody>
      </p:sp>
      <p:sp>
        <p:nvSpPr>
          <p:cNvPr id="411652" name="Text Box 4"/>
          <p:cNvSpPr txBox="1">
            <a:spLocks noChangeArrowheads="1"/>
          </p:cNvSpPr>
          <p:nvPr/>
        </p:nvSpPr>
        <p:spPr bwMode="auto">
          <a:xfrm>
            <a:off x="3352800" y="4664075"/>
            <a:ext cx="3343275" cy="113665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charset="0"/>
              </a:rPr>
              <a:t>You must write</a:t>
            </a:r>
          </a:p>
          <a:p>
            <a:pPr lvl="1"/>
            <a:r>
              <a:rPr lang="en-US" sz="2200" b="1">
                <a:latin typeface="Courier New" pitchFamily="49" charset="0"/>
              </a:rPr>
              <a:t>struct motor m;</a:t>
            </a:r>
          </a:p>
          <a:p>
            <a:pPr lvl="1"/>
            <a:r>
              <a:rPr lang="en-US" sz="2200" b="1">
                <a:latin typeface="Courier New" pitchFamily="49" charset="0"/>
              </a:rPr>
              <a:t>struct motor *p;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84F7-FA6B-4BFB-A288-F3201ECBD615}" type="slidenum">
              <a:rPr lang="en-US"/>
              <a:pPr/>
              <a:t>24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Typedef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Definition:– a </a:t>
            </a:r>
            <a:r>
              <a:rPr lang="en-US" sz="2800" b="1">
                <a:latin typeface="Courier New" pitchFamily="49" charset="0"/>
              </a:rPr>
              <a:t>typedef</a:t>
            </a:r>
            <a:r>
              <a:rPr lang="en-US"/>
              <a:t> is a way of </a:t>
            </a:r>
            <a:r>
              <a:rPr lang="en-US" i="1"/>
              <a:t>renaming</a:t>
            </a:r>
            <a:r>
              <a:rPr lang="en-US"/>
              <a:t> a type</a:t>
            </a:r>
          </a:p>
          <a:p>
            <a:pPr lvl="1"/>
            <a:r>
              <a:rPr lang="en-US"/>
              <a:t>See </a:t>
            </a:r>
            <a:r>
              <a:rPr lang="en-US">
                <a:cs typeface="Times New Roman" charset="0"/>
              </a:rPr>
              <a:t>§6.7</a:t>
            </a:r>
          </a:p>
          <a:p>
            <a:r>
              <a:rPr lang="en-US"/>
              <a:t>E.g.,</a:t>
            </a:r>
          </a:p>
          <a:p>
            <a:pPr lvl="2">
              <a:buFontTx/>
              <a:buNone/>
            </a:pPr>
            <a:r>
              <a:rPr lang="en-US" b="1">
                <a:latin typeface="Courier New" pitchFamily="49" charset="0"/>
              </a:rPr>
              <a:t>typedef struct motor Motor;</a:t>
            </a:r>
          </a:p>
          <a:p>
            <a:pPr lvl="2">
              <a:buFontTx/>
              <a:buNone/>
            </a:pPr>
            <a:endParaRPr lang="en-US" b="1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n-US" b="1">
                <a:latin typeface="Courier New" pitchFamily="49" charset="0"/>
              </a:rPr>
              <a:t>Motor m, n;</a:t>
            </a:r>
          </a:p>
          <a:p>
            <a:pPr lvl="2">
              <a:buFontTx/>
              <a:buNone/>
            </a:pPr>
            <a:r>
              <a:rPr lang="en-US" b="1">
                <a:latin typeface="Courier New" pitchFamily="49" charset="0"/>
              </a:rPr>
              <a:t>Motor *p, r[25];</a:t>
            </a:r>
          </a:p>
          <a:p>
            <a:pPr lvl="2">
              <a:buFontTx/>
              <a:buNone/>
            </a:pPr>
            <a:r>
              <a:rPr lang="en-US" b="1">
                <a:latin typeface="Courier New" pitchFamily="49" charset="0"/>
              </a:rPr>
              <a:t>Motor function(const Motor m; …);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40000">
            <a:off x="4038600" y="3609975"/>
            <a:ext cx="4421188" cy="739775"/>
            <a:chOff x="2542" y="1984"/>
            <a:chExt cx="2785" cy="466"/>
          </a:xfrm>
        </p:grpSpPr>
        <p:sp>
          <p:nvSpPr>
            <p:cNvPr id="413701" name="Line 5"/>
            <p:cNvSpPr>
              <a:spLocks noChangeShapeType="1"/>
            </p:cNvSpPr>
            <p:nvPr/>
          </p:nvSpPr>
          <p:spPr bwMode="auto">
            <a:xfrm flipH="1">
              <a:off x="2542" y="2225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702" name="Text Box 6"/>
            <p:cNvSpPr txBox="1">
              <a:spLocks noChangeArrowheads="1"/>
            </p:cNvSpPr>
            <p:nvPr/>
          </p:nvSpPr>
          <p:spPr bwMode="auto">
            <a:xfrm>
              <a:off x="2972" y="1984"/>
              <a:ext cx="2355" cy="46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E.g., </a:t>
              </a:r>
              <a:r>
                <a:rPr lang="en-US" sz="2400" b="1">
                  <a:latin typeface="Courier New" pitchFamily="49" charset="0"/>
                </a:rPr>
                <a:t>typedef</a:t>
              </a:r>
              <a:r>
                <a:rPr lang="en-US" sz="2400">
                  <a:latin typeface="Times New Roman" charset="0"/>
                </a:rPr>
                <a:t>, lets you leave out the word “</a:t>
              </a:r>
              <a:r>
                <a:rPr lang="en-US" sz="2400" b="1">
                  <a:latin typeface="Courier New" pitchFamily="49" charset="0"/>
                </a:rPr>
                <a:t>struct</a:t>
              </a:r>
              <a:r>
                <a:rPr lang="en-US" sz="2400">
                  <a:latin typeface="Times New Roman" charset="0"/>
                </a:rPr>
                <a:t>”</a:t>
              </a:r>
            </a:p>
          </p:txBody>
        </p:sp>
      </p:grp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51B8-D030-44CE-B6C3-0A88606DEEB2}" type="slidenum">
              <a:rPr lang="en-US"/>
              <a:pPr/>
              <a:t>25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Courier New" pitchFamily="49" charset="0"/>
              </a:rPr>
              <a:t>typedef</a:t>
            </a:r>
            <a:r>
              <a:rPr lang="en-US"/>
              <a:t> </a:t>
            </a:r>
            <a:r>
              <a:rPr lang="en-US" sz="2800"/>
              <a:t>(continued)</a:t>
            </a:r>
            <a:endParaRPr lang="en-US"/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>
                <a:latin typeface="Courier New" pitchFamily="49" charset="0"/>
              </a:rPr>
              <a:t>typedef</a:t>
            </a:r>
            <a:r>
              <a:rPr lang="en-US" sz="2800"/>
              <a:t> may be used to rename </a:t>
            </a:r>
            <a:r>
              <a:rPr lang="en-US" sz="2800" i="1"/>
              <a:t>any</a:t>
            </a:r>
            <a:r>
              <a:rPr lang="en-US" sz="2800"/>
              <a:t> type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Convenience in naming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Clarifies purpose of the type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Cleaner, more readable code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Portability across platforms</a:t>
            </a:r>
          </a:p>
          <a:p>
            <a:pPr>
              <a:lnSpc>
                <a:spcPct val="90000"/>
              </a:lnSpc>
            </a:pPr>
            <a:r>
              <a:rPr lang="en-US" sz="2800"/>
              <a:t>E.g.,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char *String;</a:t>
            </a:r>
          </a:p>
          <a:p>
            <a:pPr>
              <a:lnSpc>
                <a:spcPct val="90000"/>
              </a:lnSpc>
            </a:pPr>
            <a:r>
              <a:rPr lang="en-US" sz="2800"/>
              <a:t>E.g.,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int size_t;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long int32;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long long int64;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E218-A5EC-4B89-97AA-F82CE5AA304E}" type="slidenum">
              <a:rPr lang="en-US"/>
              <a:pPr/>
              <a:t>26</a:t>
            </a:fld>
            <a:endParaRPr 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Courier New" pitchFamily="49" charset="0"/>
              </a:rPr>
              <a:t>typedef</a:t>
            </a:r>
            <a:r>
              <a:rPr lang="en-US"/>
              <a:t> </a:t>
            </a:r>
            <a:r>
              <a:rPr lang="en-US" sz="2800"/>
              <a:t>(continued)</a:t>
            </a:r>
            <a:endParaRPr lang="en-US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>
                <a:latin typeface="Courier New" pitchFamily="49" charset="0"/>
              </a:rPr>
              <a:t>typedef</a:t>
            </a:r>
            <a:r>
              <a:rPr lang="en-US" sz="2800"/>
              <a:t> may be used to rename </a:t>
            </a:r>
            <a:r>
              <a:rPr lang="en-US" sz="2800" i="1"/>
              <a:t>any</a:t>
            </a:r>
            <a:r>
              <a:rPr lang="en-US" sz="2800"/>
              <a:t> type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Convenience in naming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Clarifies purpose of the type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Cleaner, more readable code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Portability across platforms</a:t>
            </a:r>
          </a:p>
          <a:p>
            <a:pPr>
              <a:lnSpc>
                <a:spcPct val="90000"/>
              </a:lnSpc>
            </a:pPr>
            <a:r>
              <a:rPr lang="en-US" sz="2800"/>
              <a:t>E.g.,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char *String;</a:t>
            </a:r>
          </a:p>
          <a:p>
            <a:pPr>
              <a:lnSpc>
                <a:spcPct val="90000"/>
              </a:lnSpc>
            </a:pPr>
            <a:r>
              <a:rPr lang="en-US" sz="2800"/>
              <a:t>E.g.,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int size_t;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long int32;</a:t>
            </a:r>
          </a:p>
          <a:p>
            <a:pPr lvl="1">
              <a:lnSpc>
                <a:spcPct val="90000"/>
              </a:lnSpc>
            </a:pPr>
            <a:r>
              <a:rPr lang="en-US" sz="2000" b="1">
                <a:latin typeface="Courier New" pitchFamily="49" charset="0"/>
              </a:rPr>
              <a:t>typedef long long int64;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40000">
            <a:off x="4572000" y="3810000"/>
            <a:ext cx="4421188" cy="1287463"/>
            <a:chOff x="2542" y="1812"/>
            <a:chExt cx="2785" cy="811"/>
          </a:xfrm>
        </p:grpSpPr>
        <p:sp>
          <p:nvSpPr>
            <p:cNvPr id="417797" name="Line 5"/>
            <p:cNvSpPr>
              <a:spLocks noChangeShapeType="1"/>
            </p:cNvSpPr>
            <p:nvPr/>
          </p:nvSpPr>
          <p:spPr bwMode="auto">
            <a:xfrm flipH="1">
              <a:off x="2542" y="2225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7798" name="Text Box 6"/>
            <p:cNvSpPr txBox="1">
              <a:spLocks noChangeArrowheads="1"/>
            </p:cNvSpPr>
            <p:nvPr/>
          </p:nvSpPr>
          <p:spPr bwMode="auto">
            <a:xfrm>
              <a:off x="2972" y="1812"/>
              <a:ext cx="2355" cy="81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34950" indent="-234950"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These three may change from platform to platform</a:t>
              </a:r>
            </a:p>
            <a:p>
              <a:pPr marL="234950" indent="-234950"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Defined once in a </a:t>
              </a:r>
              <a:r>
                <a:rPr lang="en-US" sz="2400" b="1">
                  <a:latin typeface="Courier New" pitchFamily="49" charset="0"/>
                </a:rPr>
                <a:t>.h</a:t>
              </a:r>
              <a:r>
                <a:rPr lang="en-US" sz="2400">
                  <a:latin typeface="Times New Roman" charset="0"/>
                </a:rPr>
                <a:t> file! 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 rot="20340000">
            <a:off x="4419600" y="3886200"/>
            <a:ext cx="4421188" cy="922338"/>
            <a:chOff x="2542" y="1926"/>
            <a:chExt cx="2785" cy="581"/>
          </a:xfrm>
        </p:grpSpPr>
        <p:sp>
          <p:nvSpPr>
            <p:cNvPr id="417800" name="Line 8"/>
            <p:cNvSpPr>
              <a:spLocks noChangeShapeType="1"/>
            </p:cNvSpPr>
            <p:nvPr/>
          </p:nvSpPr>
          <p:spPr bwMode="auto">
            <a:xfrm flipH="1">
              <a:off x="2542" y="2225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7801" name="Text Box 9"/>
            <p:cNvSpPr txBox="1">
              <a:spLocks noChangeArrowheads="1"/>
            </p:cNvSpPr>
            <p:nvPr/>
          </p:nvSpPr>
          <p:spPr bwMode="auto">
            <a:xfrm>
              <a:off x="2972" y="1926"/>
              <a:ext cx="2355" cy="581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Very common in </a:t>
              </a:r>
              <a:r>
                <a:rPr lang="en-US" sz="2400" i="1">
                  <a:latin typeface="Times New Roman" charset="0"/>
                </a:rPr>
                <a:t>C</a:t>
              </a:r>
              <a:r>
                <a:rPr lang="en-US" sz="2400">
                  <a:latin typeface="Times New Roman" charset="0"/>
                </a:rPr>
                <a:t> and </a:t>
              </a:r>
              <a:r>
                <a:rPr lang="en-US" sz="2400" i="1">
                  <a:latin typeface="Times New Roman" charset="0"/>
                </a:rPr>
                <a:t>C++</a:t>
              </a:r>
            </a:p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Esp. for portable code!</a:t>
              </a:r>
            </a:p>
          </p:txBody>
        </p:sp>
      </p:grp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B5A26-81CF-4F40-932E-E6F7E776C895}" type="slidenum">
              <a:rPr lang="en-US"/>
              <a:pPr/>
              <a:t>27</a:t>
            </a:fld>
            <a:endParaRPr lang="en-US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/>
              <a:t>Revisit note about </a:t>
            </a:r>
            <a:r>
              <a:rPr lang="en-US" sz="3200" b="1" dirty="0" err="1">
                <a:latin typeface="Courier New" pitchFamily="49" charset="0"/>
              </a:rPr>
              <a:t>structs</a:t>
            </a:r>
            <a:r>
              <a:rPr lang="en-US" dirty="0"/>
              <a:t> and pointers 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648200"/>
          </a:xfrm>
        </p:spPr>
        <p:txBody>
          <a:bodyPr/>
          <a:lstStyle/>
          <a:p>
            <a:r>
              <a:rPr lang="en-US"/>
              <a:t>The following </a:t>
            </a:r>
            <a:r>
              <a:rPr lang="en-US" i="1"/>
              <a:t>is</a:t>
            </a:r>
            <a:r>
              <a:rPr lang="en-US"/>
              <a:t> legal:–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/* in a .c or .h file */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typedef struct _item Item;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Item *p, *q;</a:t>
            </a:r>
          </a:p>
          <a:p>
            <a:pPr lvl="2">
              <a:buFontTx/>
              <a:buNone/>
            </a:pPr>
            <a:endParaRPr lang="en-US" sz="2200" b="1">
              <a:latin typeface="Courier New" pitchFamily="49" charset="0"/>
            </a:endParaRPr>
          </a:p>
          <a:p>
            <a:pPr lvl="2">
              <a:buFontTx/>
              <a:buNone/>
            </a:pPr>
            <a:r>
              <a:rPr lang="en-US" b="1"/>
              <a:t>…</a:t>
            </a:r>
            <a:r>
              <a:rPr lang="en-US" sz="2200" b="1">
                <a:latin typeface="Courier New" pitchFamily="49" charset="0"/>
              </a:rPr>
              <a:t>	/* In another file */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struct _item {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	char *info;</a:t>
            </a:r>
            <a:br>
              <a:rPr lang="en-US" sz="2200" b="1">
                <a:latin typeface="Courier New" pitchFamily="49" charset="0"/>
              </a:rPr>
            </a:br>
            <a:r>
              <a:rPr lang="en-US" sz="2200" b="1">
                <a:latin typeface="Courier New" pitchFamily="49" charset="0"/>
              </a:rPr>
              <a:t>Item *nextItem;</a:t>
            </a:r>
          </a:p>
          <a:p>
            <a:pPr lvl="2">
              <a:buFontTx/>
              <a:buNone/>
            </a:pPr>
            <a:r>
              <a:rPr lang="en-US" sz="2200" b="1">
                <a:latin typeface="Courier New" pitchFamily="49" charset="0"/>
              </a:rPr>
              <a:t>};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— </a:t>
            </a:r>
            <a:r>
              <a:rPr lang="en-US" i="1"/>
              <a:t>Structure</a:t>
            </a:r>
            <a:endParaRPr lang="en-US"/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collection of one or more variables, typically of different types, grouped together under a single name for convenient handling</a:t>
            </a:r>
          </a:p>
          <a:p>
            <a:endParaRPr lang="en-US"/>
          </a:p>
          <a:p>
            <a:r>
              <a:rPr lang="en-US"/>
              <a:t>Known as </a:t>
            </a:r>
            <a:r>
              <a:rPr lang="en-US" b="1">
                <a:latin typeface="Courier New" pitchFamily="49" charset="0"/>
              </a:rPr>
              <a:t>struct</a:t>
            </a:r>
            <a:r>
              <a:rPr lang="en-US"/>
              <a:t> in </a:t>
            </a:r>
            <a:r>
              <a:rPr lang="en-US" i="1"/>
              <a:t>C </a:t>
            </a:r>
            <a:r>
              <a:rPr lang="en-US"/>
              <a:t>and </a:t>
            </a:r>
            <a:r>
              <a:rPr lang="en-US" i="1"/>
              <a:t>C++</a:t>
            </a: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1200000">
            <a:off x="4267200" y="4953000"/>
            <a:ext cx="3429000" cy="739775"/>
            <a:chOff x="2688" y="3053"/>
            <a:chExt cx="2160" cy="466"/>
          </a:xfrm>
        </p:grpSpPr>
        <p:sp>
          <p:nvSpPr>
            <p:cNvPr id="372741" name="Line 5"/>
            <p:cNvSpPr>
              <a:spLocks noChangeShapeType="1"/>
            </p:cNvSpPr>
            <p:nvPr/>
          </p:nvSpPr>
          <p:spPr bwMode="auto">
            <a:xfrm flipH="1">
              <a:off x="2688" y="3286"/>
              <a:ext cx="48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2742" name="Text Box 6"/>
            <p:cNvSpPr txBox="1">
              <a:spLocks noChangeArrowheads="1"/>
            </p:cNvSpPr>
            <p:nvPr/>
          </p:nvSpPr>
          <p:spPr bwMode="auto">
            <a:xfrm>
              <a:off x="3120" y="3053"/>
              <a:ext cx="1728" cy="46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Like a </a:t>
              </a:r>
              <a:r>
                <a:rPr lang="en-US" sz="2400" i="1">
                  <a:latin typeface="Times New Roman" charset="0"/>
                </a:rPr>
                <a:t>class</a:t>
              </a:r>
              <a:r>
                <a:rPr lang="en-US" sz="2400">
                  <a:latin typeface="Times New Roman" charset="0"/>
                </a:rPr>
                <a:t> in Java but with no methods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 rot="20400000">
            <a:off x="2362200" y="4953000"/>
            <a:ext cx="3667125" cy="739775"/>
            <a:chOff x="432" y="3504"/>
            <a:chExt cx="2310" cy="466"/>
          </a:xfrm>
        </p:grpSpPr>
        <p:sp>
          <p:nvSpPr>
            <p:cNvPr id="372744" name="Line 8"/>
            <p:cNvSpPr>
              <a:spLocks noChangeShapeType="1"/>
            </p:cNvSpPr>
            <p:nvPr/>
          </p:nvSpPr>
          <p:spPr bwMode="auto">
            <a:xfrm>
              <a:off x="2256" y="3736"/>
              <a:ext cx="48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2745" name="Text Box 9"/>
            <p:cNvSpPr txBox="1">
              <a:spLocks noChangeArrowheads="1"/>
            </p:cNvSpPr>
            <p:nvPr/>
          </p:nvSpPr>
          <p:spPr bwMode="auto">
            <a:xfrm>
              <a:off x="432" y="3504"/>
              <a:ext cx="1823" cy="466"/>
            </a:xfrm>
            <a:prstGeom prst="rect">
              <a:avLst/>
            </a:prstGeom>
            <a:solidFill>
              <a:srgbClr val="3399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In </a:t>
              </a:r>
              <a:r>
                <a:rPr lang="en-US" sz="2400" i="1">
                  <a:latin typeface="Times New Roman" charset="0"/>
                </a:rPr>
                <a:t>C++</a:t>
              </a:r>
              <a:r>
                <a:rPr lang="en-US" sz="2400">
                  <a:latin typeface="Times New Roman" charset="0"/>
                </a:rPr>
                <a:t>, a </a:t>
              </a:r>
              <a:r>
                <a:rPr lang="en-US" sz="2200" b="1">
                  <a:latin typeface="Courier New" pitchFamily="49" charset="0"/>
                </a:rPr>
                <a:t>struct</a:t>
              </a:r>
              <a:r>
                <a:rPr lang="en-US" sz="2400">
                  <a:latin typeface="Times New Roman" charset="0"/>
                </a:rPr>
                <a:t> </a:t>
              </a:r>
              <a:r>
                <a:rPr lang="en-US" sz="2400" i="1">
                  <a:latin typeface="Times New Roman" charset="0"/>
                </a:rPr>
                <a:t>is</a:t>
              </a:r>
              <a:r>
                <a:rPr lang="en-US" sz="2400">
                  <a:latin typeface="Times New Roman" charset="0"/>
                </a:rPr>
                <a:t> a class with no methods</a:t>
              </a:r>
            </a:p>
          </p:txBody>
        </p:sp>
      </p:grp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6ED0-8A42-4427-ADAD-72F235F31415}" type="slidenum">
              <a:rPr lang="en-US"/>
              <a:pPr/>
              <a:t>4</a:t>
            </a:fld>
            <a:endParaRPr lang="en-US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Courier New" pitchFamily="49" charset="0"/>
              </a:rPr>
              <a:t>struct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Defines a new </a:t>
            </a:r>
            <a:r>
              <a:rPr lang="en-US" i="1"/>
              <a:t>type</a:t>
            </a:r>
          </a:p>
          <a:p>
            <a:pPr lvl="2"/>
            <a:r>
              <a:rPr lang="en-US"/>
              <a:t>I.e., a new kind of data type that compiler regards as a unit</a:t>
            </a:r>
          </a:p>
          <a:p>
            <a:r>
              <a:rPr lang="en-US"/>
              <a:t>E.g.,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{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volts;	</a:t>
            </a:r>
            <a:r>
              <a:rPr lang="en-US" sz="1800" b="1">
                <a:latin typeface="Courier New" pitchFamily="49" charset="0"/>
              </a:rPr>
              <a:t>//voltage of the motor</a:t>
            </a:r>
            <a:r>
              <a:rPr lang="en-US" sz="2400" b="1">
                <a:latin typeface="Courier New" pitchFamily="49" charset="0"/>
              </a:rPr>
              <a:t/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amps; 	</a:t>
            </a:r>
            <a:r>
              <a:rPr lang="en-US" sz="1800" b="1">
                <a:latin typeface="Courier New" pitchFamily="49" charset="0"/>
              </a:rPr>
              <a:t>//amperage of the motor</a:t>
            </a:r>
            <a:r>
              <a:rPr lang="en-US" sz="2400" b="1">
                <a:latin typeface="Courier New" pitchFamily="49" charset="0"/>
              </a:rPr>
              <a:t/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int phases; 	</a:t>
            </a:r>
            <a:r>
              <a:rPr lang="en-US" sz="1800" b="1">
                <a:latin typeface="Courier New" pitchFamily="49" charset="0"/>
              </a:rPr>
              <a:t>//# of phases of the motor</a:t>
            </a:r>
            <a:r>
              <a:rPr lang="en-US" sz="2400" b="1">
                <a:latin typeface="Courier New" pitchFamily="49" charset="0"/>
              </a:rPr>
              <a:t/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rpm; 	</a:t>
            </a:r>
            <a:r>
              <a:rPr lang="en-US" sz="1800" b="1">
                <a:latin typeface="Courier New" pitchFamily="49" charset="0"/>
              </a:rPr>
              <a:t>//rotational speed of motor</a:t>
            </a:r>
            <a:endParaRPr lang="en-US" sz="2400" b="1">
              <a:latin typeface="Courier New" pitchFamily="49" charset="0"/>
            </a:endParaRP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};		</a:t>
            </a:r>
            <a:r>
              <a:rPr lang="en-US" sz="1800" b="1">
                <a:latin typeface="Courier New" pitchFamily="49" charset="0"/>
              </a:rPr>
              <a:t>//struct motor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5C0AA-176C-403D-B69B-DCB0D7A07CEB}" type="slidenum">
              <a:rPr lang="en-US"/>
              <a:pPr/>
              <a:t>5</a:t>
            </a:fld>
            <a:endParaRPr lang="en-US"/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Courier New" pitchFamily="49" charset="0"/>
              </a:rPr>
              <a:t>struct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Defines a new </a:t>
            </a:r>
            <a:r>
              <a:rPr lang="en-US" i="1"/>
              <a:t>type</a:t>
            </a:r>
          </a:p>
          <a:p>
            <a:r>
              <a:rPr lang="en-US"/>
              <a:t>E.g.,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{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volts;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amps;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int phases;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rpm;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};		</a:t>
            </a:r>
            <a:r>
              <a:rPr lang="en-US" sz="1800" b="1">
                <a:latin typeface="Courier New" pitchFamily="49" charset="0"/>
              </a:rPr>
              <a:t>//struct motor</a:t>
            </a:r>
          </a:p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13832">
            <a:off x="3124200" y="1981200"/>
            <a:ext cx="3124200" cy="374650"/>
            <a:chOff x="2256" y="1584"/>
            <a:chExt cx="1968" cy="236"/>
          </a:xfrm>
        </p:grpSpPr>
        <p:sp>
          <p:nvSpPr>
            <p:cNvPr id="376837" name="Line 5"/>
            <p:cNvSpPr>
              <a:spLocks noChangeShapeType="1"/>
            </p:cNvSpPr>
            <p:nvPr/>
          </p:nvSpPr>
          <p:spPr bwMode="auto">
            <a:xfrm flipH="1">
              <a:off x="2256" y="170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6838" name="Text Box 6"/>
            <p:cNvSpPr txBox="1">
              <a:spLocks noChangeArrowheads="1"/>
            </p:cNvSpPr>
            <p:nvPr/>
          </p:nvSpPr>
          <p:spPr bwMode="auto">
            <a:xfrm>
              <a:off x="2688" y="1584"/>
              <a:ext cx="1536" cy="23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Name of the type</a:t>
              </a:r>
            </a:p>
          </p:txBody>
        </p:sp>
      </p:grpSp>
      <p:sp>
        <p:nvSpPr>
          <p:cNvPr id="376839" name="Text Box 7"/>
          <p:cNvSpPr txBox="1">
            <a:spLocks noChangeArrowheads="1"/>
          </p:cNvSpPr>
          <p:nvPr/>
        </p:nvSpPr>
        <p:spPr bwMode="auto">
          <a:xfrm>
            <a:off x="5410200" y="2438400"/>
            <a:ext cx="3733800" cy="1016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Note:– name of type is optional if you are just declaring a single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>
                <a:latin typeface="Times New Roman" charset="0"/>
              </a:rPr>
              <a:t> (middle p. 128 of K&amp;R)</a:t>
            </a:r>
            <a:endParaRPr lang="en-US" sz="2000" b="1">
              <a:latin typeface="Courier New" pitchFamily="49" charset="0"/>
            </a:endParaRP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E6ED0-8A42-4427-ADAD-72F235F31415}" type="slidenum">
              <a:rPr lang="en-US"/>
              <a:pPr/>
              <a:t>6</a:t>
            </a:fld>
            <a:endParaRPr lang="en-US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Courier New" pitchFamily="49" charset="0"/>
              </a:rPr>
              <a:t>struct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Defines a new </a:t>
            </a:r>
            <a:r>
              <a:rPr lang="en-US" i="1"/>
              <a:t>type</a:t>
            </a:r>
          </a:p>
          <a:p>
            <a:pPr lvl="2"/>
            <a:r>
              <a:rPr lang="en-US"/>
              <a:t>I.e., a new kind of data type that compiler regards as a unit</a:t>
            </a:r>
          </a:p>
          <a:p>
            <a:r>
              <a:rPr lang="en-US"/>
              <a:t>E.g.,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{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volts;	</a:t>
            </a:r>
            <a:r>
              <a:rPr lang="en-US" sz="1800" b="1">
                <a:latin typeface="Courier New" pitchFamily="49" charset="0"/>
              </a:rPr>
              <a:t>//voltage of the motor</a:t>
            </a:r>
            <a:r>
              <a:rPr lang="en-US" sz="2400" b="1">
                <a:latin typeface="Courier New" pitchFamily="49" charset="0"/>
              </a:rPr>
              <a:t/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amps; 	</a:t>
            </a:r>
            <a:r>
              <a:rPr lang="en-US" sz="1800" b="1">
                <a:latin typeface="Courier New" pitchFamily="49" charset="0"/>
              </a:rPr>
              <a:t>//amperage of the motor</a:t>
            </a:r>
            <a:r>
              <a:rPr lang="en-US" sz="2400" b="1">
                <a:latin typeface="Courier New" pitchFamily="49" charset="0"/>
              </a:rPr>
              <a:t/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int phases; 	</a:t>
            </a:r>
            <a:r>
              <a:rPr lang="en-US" sz="1800" b="1">
                <a:latin typeface="Courier New" pitchFamily="49" charset="0"/>
              </a:rPr>
              <a:t>//# of phases of the motor</a:t>
            </a:r>
            <a:r>
              <a:rPr lang="en-US" sz="2400" b="1">
                <a:latin typeface="Courier New" pitchFamily="49" charset="0"/>
              </a:rPr>
              <a:t/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rpm; 	</a:t>
            </a:r>
            <a:r>
              <a:rPr lang="en-US" sz="1800" b="1">
                <a:latin typeface="Courier New" pitchFamily="49" charset="0"/>
              </a:rPr>
              <a:t>//rotational speed of motor</a:t>
            </a:r>
            <a:endParaRPr lang="en-US" sz="2400" b="1">
              <a:latin typeface="Courier New" pitchFamily="49" charset="0"/>
            </a:endParaRP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};		</a:t>
            </a:r>
            <a:r>
              <a:rPr lang="en-US" sz="1800" b="1">
                <a:latin typeface="Courier New" pitchFamily="49" charset="0"/>
              </a:rPr>
              <a:t>//struct motor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5C0AA-176C-403D-B69B-DCB0D7A07CEB}" type="slidenum">
              <a:rPr lang="en-US"/>
              <a:pPr/>
              <a:t>7</a:t>
            </a:fld>
            <a:endParaRPr lang="en-US"/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Courier New" pitchFamily="49" charset="0"/>
              </a:rPr>
              <a:t>struct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Defines a new </a:t>
            </a:r>
            <a:r>
              <a:rPr lang="en-US" i="1"/>
              <a:t>type</a:t>
            </a:r>
          </a:p>
          <a:p>
            <a:r>
              <a:rPr lang="en-US"/>
              <a:t>E.g.,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{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volts;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amps;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int phases;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rpm;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};		</a:t>
            </a:r>
            <a:r>
              <a:rPr lang="en-US" sz="1800" b="1">
                <a:latin typeface="Courier New" pitchFamily="49" charset="0"/>
              </a:rPr>
              <a:t>//struct motor</a:t>
            </a:r>
          </a:p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20313832">
            <a:off x="3124200" y="1981200"/>
            <a:ext cx="3124200" cy="374650"/>
            <a:chOff x="2256" y="1584"/>
            <a:chExt cx="1968" cy="236"/>
          </a:xfrm>
        </p:grpSpPr>
        <p:sp>
          <p:nvSpPr>
            <p:cNvPr id="376837" name="Line 5"/>
            <p:cNvSpPr>
              <a:spLocks noChangeShapeType="1"/>
            </p:cNvSpPr>
            <p:nvPr/>
          </p:nvSpPr>
          <p:spPr bwMode="auto">
            <a:xfrm flipH="1">
              <a:off x="2256" y="170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6838" name="Text Box 6"/>
            <p:cNvSpPr txBox="1">
              <a:spLocks noChangeArrowheads="1"/>
            </p:cNvSpPr>
            <p:nvPr/>
          </p:nvSpPr>
          <p:spPr bwMode="auto">
            <a:xfrm>
              <a:off x="2688" y="1584"/>
              <a:ext cx="1536" cy="23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Name of the type</a:t>
              </a:r>
            </a:p>
          </p:txBody>
        </p:sp>
      </p:grpSp>
      <p:sp>
        <p:nvSpPr>
          <p:cNvPr id="376839" name="Text Box 7"/>
          <p:cNvSpPr txBox="1">
            <a:spLocks noChangeArrowheads="1"/>
          </p:cNvSpPr>
          <p:nvPr/>
        </p:nvSpPr>
        <p:spPr bwMode="auto">
          <a:xfrm>
            <a:off x="5410200" y="2438400"/>
            <a:ext cx="3733800" cy="1016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Note:– name of type is optional if you are just declaring a single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>
                <a:latin typeface="Times New Roman" charset="0"/>
              </a:rPr>
              <a:t> (middle p. 128 of K&amp;R)</a:t>
            </a:r>
            <a:endParaRPr lang="en-US" sz="2000" b="1">
              <a:latin typeface="Courier New" pitchFamily="49" charset="0"/>
            </a:endParaRP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D47-82A3-41AF-BEF7-B5B2D086303C}" type="slidenum">
              <a:rPr lang="en-US"/>
              <a:pPr/>
              <a:t>8</a:t>
            </a:fld>
            <a:endParaRPr lang="en-US"/>
          </a:p>
        </p:txBody>
      </p:sp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Courier New" pitchFamily="49" charset="0"/>
              </a:rPr>
              <a:t>struct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Defines a new </a:t>
            </a:r>
            <a:r>
              <a:rPr lang="en-US" i="1"/>
              <a:t>type</a:t>
            </a:r>
          </a:p>
          <a:p>
            <a:r>
              <a:rPr lang="en-US"/>
              <a:t>E.g., 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struct motor {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volts;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amps;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int phases;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float rpm;</a:t>
            </a:r>
          </a:p>
          <a:p>
            <a:pPr lvl="1">
              <a:buFontTx/>
              <a:buNone/>
            </a:pPr>
            <a:r>
              <a:rPr lang="en-US" sz="2400" b="1">
                <a:latin typeface="Courier New" pitchFamily="49" charset="0"/>
              </a:rPr>
              <a:t>};		</a:t>
            </a:r>
            <a:r>
              <a:rPr lang="en-US" sz="1800" b="1">
                <a:latin typeface="Courier New" pitchFamily="49" charset="0"/>
              </a:rPr>
              <a:t>//struct motor</a:t>
            </a:r>
          </a:p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429000" y="3276600"/>
            <a:ext cx="4037013" cy="1066800"/>
            <a:chOff x="2160" y="2064"/>
            <a:chExt cx="2543" cy="672"/>
          </a:xfrm>
        </p:grpSpPr>
        <p:sp>
          <p:nvSpPr>
            <p:cNvPr id="378885" name="Line 5"/>
            <p:cNvSpPr>
              <a:spLocks noChangeShapeType="1"/>
            </p:cNvSpPr>
            <p:nvPr/>
          </p:nvSpPr>
          <p:spPr bwMode="auto">
            <a:xfrm flipH="1">
              <a:off x="2352" y="2289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8886" name="Text Box 6"/>
            <p:cNvSpPr txBox="1">
              <a:spLocks noChangeArrowheads="1"/>
            </p:cNvSpPr>
            <p:nvPr/>
          </p:nvSpPr>
          <p:spPr bwMode="auto">
            <a:xfrm>
              <a:off x="3167" y="2064"/>
              <a:ext cx="1536" cy="44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Members of the </a:t>
              </a:r>
              <a:r>
                <a:rPr lang="en-US" sz="2200" b="1">
                  <a:latin typeface="Courier New" pitchFamily="49" charset="0"/>
                </a:rPr>
                <a:t>struct</a:t>
              </a:r>
            </a:p>
          </p:txBody>
        </p:sp>
        <p:sp>
          <p:nvSpPr>
            <p:cNvPr id="378887" name="Line 7"/>
            <p:cNvSpPr>
              <a:spLocks noChangeShapeType="1"/>
            </p:cNvSpPr>
            <p:nvPr/>
          </p:nvSpPr>
          <p:spPr bwMode="auto">
            <a:xfrm flipH="1" flipV="1">
              <a:off x="2448" y="2064"/>
              <a:ext cx="72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8888" name="Line 8"/>
            <p:cNvSpPr>
              <a:spLocks noChangeShapeType="1"/>
            </p:cNvSpPr>
            <p:nvPr/>
          </p:nvSpPr>
          <p:spPr bwMode="auto">
            <a:xfrm flipH="1">
              <a:off x="2256" y="2304"/>
              <a:ext cx="91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8889" name="Line 9"/>
            <p:cNvSpPr>
              <a:spLocks noChangeShapeType="1"/>
            </p:cNvSpPr>
            <p:nvPr/>
          </p:nvSpPr>
          <p:spPr bwMode="auto">
            <a:xfrm flipH="1">
              <a:off x="2160" y="2352"/>
              <a:ext cx="100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890" name="Text Box 10"/>
          <p:cNvSpPr txBox="1">
            <a:spLocks noChangeArrowheads="1"/>
          </p:cNvSpPr>
          <p:nvPr/>
        </p:nvSpPr>
        <p:spPr bwMode="auto">
          <a:xfrm>
            <a:off x="4724400" y="5105400"/>
            <a:ext cx="4114800" cy="711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A </a:t>
            </a:r>
            <a:r>
              <a:rPr lang="en-US" sz="2000" i="1">
                <a:latin typeface="Times New Roman" charset="0"/>
              </a:rPr>
              <a:t>member</a:t>
            </a:r>
            <a:r>
              <a:rPr lang="en-US" sz="2000">
                <a:latin typeface="Times New Roman" charset="0"/>
              </a:rPr>
              <a:t> of a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>
                <a:latin typeface="Times New Roman" charset="0"/>
              </a:rPr>
              <a:t> is analogous to a </a:t>
            </a:r>
            <a:r>
              <a:rPr lang="en-US" sz="2000" i="1">
                <a:latin typeface="Times New Roman" charset="0"/>
              </a:rPr>
              <a:t>field</a:t>
            </a:r>
            <a:r>
              <a:rPr lang="en-US" sz="2000">
                <a:latin typeface="Times New Roman" charset="0"/>
              </a:rPr>
              <a:t> of a class in Java</a:t>
            </a:r>
            <a:endParaRPr lang="en-US" sz="2000" b="1">
              <a:latin typeface="Courier New" pitchFamily="49" charset="0"/>
            </a:endParaRP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BFEB-795D-48A8-ACF4-9EC17FFC7B62}" type="slidenum">
              <a:rPr lang="en-US"/>
              <a:pPr/>
              <a:t>9</a:t>
            </a:fld>
            <a:endParaRPr lang="en-US"/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934200" cy="1143000"/>
          </a:xfrm>
        </p:spPr>
        <p:txBody>
          <a:bodyPr/>
          <a:lstStyle/>
          <a:p>
            <a:pPr algn="just"/>
            <a:r>
              <a:rPr lang="en-US" dirty="0"/>
              <a:t>Declaring </a:t>
            </a:r>
            <a:r>
              <a:rPr lang="en-US" sz="3200" b="1" dirty="0" err="1">
                <a:latin typeface="Courier New" pitchFamily="49" charset="0"/>
              </a:rPr>
              <a:t>struct</a:t>
            </a:r>
            <a:r>
              <a:rPr lang="en-US" dirty="0"/>
              <a:t> variables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struct motor p, q, r;</a:t>
            </a:r>
            <a:endParaRPr lang="en-US" sz="2000" b="1">
              <a:latin typeface="Courier New" pitchFamily="49" charset="0"/>
            </a:endParaRPr>
          </a:p>
          <a:p>
            <a:pPr lvl="2"/>
            <a:r>
              <a:rPr lang="en-US"/>
              <a:t>Declares and sets aside storage for three variables – </a:t>
            </a:r>
            <a:r>
              <a:rPr lang="en-US" b="1">
                <a:latin typeface="Courier New" pitchFamily="49" charset="0"/>
              </a:rPr>
              <a:t>p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q</a:t>
            </a:r>
            <a:r>
              <a:rPr lang="en-US"/>
              <a:t>, and </a:t>
            </a:r>
            <a:r>
              <a:rPr lang="en-US" b="1">
                <a:latin typeface="Courier New" pitchFamily="49" charset="0"/>
              </a:rPr>
              <a:t>r</a:t>
            </a:r>
            <a:r>
              <a:rPr lang="en-US"/>
              <a:t> – each of type </a:t>
            </a:r>
            <a:r>
              <a:rPr lang="en-US" b="1">
                <a:latin typeface="Courier New" pitchFamily="49" charset="0"/>
              </a:rPr>
              <a:t>struct</a:t>
            </a:r>
            <a:r>
              <a:rPr lang="en-US"/>
              <a:t> </a:t>
            </a:r>
            <a:r>
              <a:rPr lang="en-US" b="1">
                <a:latin typeface="Courier New" pitchFamily="49" charset="0"/>
              </a:rPr>
              <a:t>motor</a:t>
            </a: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struct motor M[25];</a:t>
            </a:r>
            <a:endParaRPr lang="en-US" sz="2000" b="1">
              <a:latin typeface="Courier New" pitchFamily="49" charset="0"/>
            </a:endParaRPr>
          </a:p>
          <a:p>
            <a:pPr lvl="2"/>
            <a:r>
              <a:rPr lang="en-US"/>
              <a:t>Declares a 25-element array of </a:t>
            </a:r>
            <a:r>
              <a:rPr lang="en-US" b="1">
                <a:latin typeface="Courier New" pitchFamily="49" charset="0"/>
              </a:rPr>
              <a:t>struct</a:t>
            </a:r>
            <a:r>
              <a:rPr lang="en-US"/>
              <a:t> </a:t>
            </a:r>
            <a:r>
              <a:rPr lang="en-US" b="1">
                <a:latin typeface="Courier New" pitchFamily="49" charset="0"/>
              </a:rPr>
              <a:t>motor</a:t>
            </a:r>
            <a:r>
              <a:rPr lang="en-US"/>
              <a:t>; allocates 25 units of storage, each one big enough to hold the data of one </a:t>
            </a:r>
            <a:r>
              <a:rPr lang="en-US" b="1">
                <a:latin typeface="Courier New" pitchFamily="49" charset="0"/>
              </a:rPr>
              <a:t>motor</a:t>
            </a: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struct motor *m;</a:t>
            </a:r>
            <a:endParaRPr lang="en-US" sz="2000" b="1">
              <a:latin typeface="Courier New" pitchFamily="49" charset="0"/>
            </a:endParaRPr>
          </a:p>
          <a:p>
            <a:pPr lvl="2"/>
            <a:r>
              <a:rPr lang="en-US"/>
              <a:t>Declares a pointer to an object of type </a:t>
            </a:r>
            <a:r>
              <a:rPr lang="en-US" b="1">
                <a:latin typeface="Courier New" pitchFamily="49" charset="0"/>
              </a:rPr>
              <a:t>struct</a:t>
            </a:r>
            <a:r>
              <a:rPr lang="en-US"/>
              <a:t> </a:t>
            </a:r>
            <a:r>
              <a:rPr lang="en-US" b="1">
                <a:latin typeface="Courier New" pitchFamily="49" charset="0"/>
              </a:rPr>
              <a:t>motor</a:t>
            </a:r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1292</Words>
  <Application>Microsoft Office PowerPoint</Application>
  <PresentationFormat>On-screen Show (4:3)</PresentationFormat>
  <Paragraphs>302</Paragraphs>
  <Slides>27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   PROGRAMMING FOR PROBLEM SOLVING BCSE-1201    </vt:lpstr>
      <vt:lpstr>TOPIC:-Structure</vt:lpstr>
      <vt:lpstr>Definition — Structure</vt:lpstr>
      <vt:lpstr>struct</vt:lpstr>
      <vt:lpstr>struct</vt:lpstr>
      <vt:lpstr>struct</vt:lpstr>
      <vt:lpstr>struct</vt:lpstr>
      <vt:lpstr>struct</vt:lpstr>
      <vt:lpstr>Declaring struct variables</vt:lpstr>
      <vt:lpstr>Accessing Members of a struct</vt:lpstr>
      <vt:lpstr>Accessing Members of a struct (continued)</vt:lpstr>
      <vt:lpstr>Accessing Members of a struct (continued)</vt:lpstr>
      <vt:lpstr>Accessing Members of a struct (continued)</vt:lpstr>
      <vt:lpstr>Accessing Members of a struct (continued)</vt:lpstr>
      <vt:lpstr>Previous Example Becomes …</vt:lpstr>
      <vt:lpstr>Operations on struct</vt:lpstr>
      <vt:lpstr>Operations on struct (continued)</vt:lpstr>
      <vt:lpstr>Assigning to a struct</vt:lpstr>
      <vt:lpstr>Initialization of a struct</vt:lpstr>
      <vt:lpstr>Why structs?</vt:lpstr>
      <vt:lpstr>Example</vt:lpstr>
      <vt:lpstr>A note about structs and pointers </vt:lpstr>
      <vt:lpstr>Another note about structs</vt:lpstr>
      <vt:lpstr>Typedef</vt:lpstr>
      <vt:lpstr>typedef (continued)</vt:lpstr>
      <vt:lpstr>typedef (continued)</vt:lpstr>
      <vt:lpstr>Revisit note about structs and pointers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1</cp:revision>
  <dcterms:created xsi:type="dcterms:W3CDTF">2023-07-09T11:44:26Z</dcterms:created>
  <dcterms:modified xsi:type="dcterms:W3CDTF">2023-07-09T11:51:44Z</dcterms:modified>
</cp:coreProperties>
</file>