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77" r:id="rId2"/>
    <p:sldId id="257" r:id="rId3"/>
    <p:sldId id="258" r:id="rId4"/>
    <p:sldId id="259" r:id="rId5"/>
    <p:sldId id="260" r:id="rId6"/>
    <p:sldId id="269" r:id="rId7"/>
    <p:sldId id="270" r:id="rId8"/>
    <p:sldId id="272" r:id="rId9"/>
    <p:sldId id="273" r:id="rId10"/>
    <p:sldId id="274" r:id="rId11"/>
    <p:sldId id="275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2C95F0-5EF2-4D3E-9734-D47EB83D4FEB}" type="datetimeFigureOut">
              <a:rPr lang="en-US" smtClean="0"/>
              <a:pPr/>
              <a:t>20/06/2023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C4BB20-29BB-471A-9E30-CA1EA30CCD7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5347D-88C8-4253-B4CD-6921C94A3E8C}" type="datetime1">
              <a:rPr lang="en-US" smtClean="0"/>
              <a:pPr/>
              <a:t>20/06/2023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 networks II (BTCS-501)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3072C-3C73-4AE0-860E-6C8F4A92729A}" type="datetime1">
              <a:rPr lang="en-US" smtClean="0"/>
              <a:pPr/>
              <a:t>20/06/2023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 networks II (BTCS-501)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4F6D6-9604-4B5E-9500-EB77D64C5C1D}" type="datetime1">
              <a:rPr lang="en-US" smtClean="0"/>
              <a:pPr/>
              <a:t>20/06/2023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 networks II (BTCS-501)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A96EC-AE9F-49AE-90AC-A6EEF7653675}" type="datetime1">
              <a:rPr lang="en-US" smtClean="0"/>
              <a:pPr/>
              <a:t>20/06/2023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 networks II (BTCS-501)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96345-FF14-4F79-A6E2-CCE666BB03D0}" type="datetime1">
              <a:rPr lang="en-US" smtClean="0"/>
              <a:pPr/>
              <a:t>20/06/2023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 networks II (BTCS-501)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F7759-E0D6-4FA8-8847-5BDCADAEC2A0}" type="datetime1">
              <a:rPr lang="en-US" smtClean="0"/>
              <a:pPr/>
              <a:t>20/06/2023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 networks II (BTCS-501)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87FA0-B657-402D-AA14-9B8A8622FF56}" type="datetime1">
              <a:rPr lang="en-US" smtClean="0"/>
              <a:pPr/>
              <a:t>20/06/2023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 networks II (BTCS-501)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7DF8B-19DF-413C-951C-2942ED75757C}" type="datetime1">
              <a:rPr lang="en-US" smtClean="0"/>
              <a:pPr/>
              <a:t>20/06/2023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 networks II (BTCS-501)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C7817-76DE-46A1-BF27-949606819B09}" type="datetime1">
              <a:rPr lang="en-US" smtClean="0"/>
              <a:pPr/>
              <a:t>20/06/2023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 networks II (BTCS-501)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FC89B-1F00-4F2C-BD03-FBAC4018F1FA}" type="datetime1">
              <a:rPr lang="en-US" smtClean="0"/>
              <a:pPr/>
              <a:t>20/06/2023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 networks II (BTCS-501)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4C818-2F86-4097-A80F-916EB6C82B6F}" type="datetime1">
              <a:rPr lang="en-US" smtClean="0"/>
              <a:pPr/>
              <a:t>20/06/2023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 networks II (BTCS-501)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291FCD-2780-43D1-A22C-0F5E02FD229D}" type="datetime1">
              <a:rPr lang="en-US" smtClean="0"/>
              <a:pPr/>
              <a:t>20/06/2023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computer networks II (BTCS-501)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jpeg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.jpeg"/><Relationship Id="rId4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28650" y="762000"/>
            <a:ext cx="7884876" cy="2286000"/>
          </a:xfrm>
        </p:spPr>
        <p:txBody>
          <a:bodyPr>
            <a:normAutofit fontScale="90000"/>
          </a:bodyPr>
          <a:lstStyle/>
          <a:p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US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>COMPUTER NETWORKS-II / BTCS-3501</a:t>
            </a:r>
            <a:r>
              <a:rPr lang="en-IN" b="1" dirty="0" smtClean="0"/>
              <a:t/>
            </a:r>
            <a:br>
              <a:rPr lang="en-IN" b="1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pic>
        <p:nvPicPr>
          <p:cNvPr id="12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5125445" y="6392864"/>
            <a:ext cx="4018557" cy="365125"/>
          </a:xfrm>
          <a:prstGeom prst="rect">
            <a:avLst/>
          </a:prstGeom>
        </p:spPr>
        <p:txBody>
          <a:bodyPr vert="horz" lIns="91431" tIns="45716" rIns="91431" bIns="45716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Computer Science &amp;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10" name="Title 3"/>
          <p:cNvSpPr txBox="1">
            <a:spLocks/>
          </p:cNvSpPr>
          <p:nvPr/>
        </p:nvSpPr>
        <p:spPr>
          <a:xfrm>
            <a:off x="5467350" y="4038600"/>
            <a:ext cx="3469616" cy="1447800"/>
          </a:xfrm>
          <a:prstGeom prst="rect">
            <a:avLst/>
          </a:prstGeom>
        </p:spPr>
        <p:txBody>
          <a:bodyPr vert="horz" lIns="91431" tIns="45716" rIns="91431" bIns="45716" rtlCol="0" anchor="ctr">
            <a:normAutofit fontScale="5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/>
              <a:t>Prepared by</a:t>
            </a:r>
            <a:r>
              <a:rPr lang="en-IN" sz="4000" dirty="0" smtClean="0"/>
              <a:t>: Er. Jasdeep Singh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742950" y="2590800"/>
            <a:ext cx="5114934" cy="1447800"/>
          </a:xfrm>
          <a:prstGeom prst="rect">
            <a:avLst/>
          </a:prstGeom>
        </p:spPr>
        <p:txBody>
          <a:bodyPr vert="horz" lIns="91431" tIns="45716" rIns="91431" bIns="45716" rtlCol="0"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70000"/>
              </a:lnSpc>
            </a:pP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9600" dirty="0" smtClean="0">
                <a:solidFill>
                  <a:srgbClr val="7030A0"/>
                </a:solidFill>
                <a:latin typeface="+mn-lt"/>
              </a:rPr>
              <a:t/>
            </a:r>
            <a:br>
              <a:rPr lang="en-IN" sz="9600" dirty="0" smtClean="0">
                <a:solidFill>
                  <a:srgbClr val="7030A0"/>
                </a:solidFill>
                <a:latin typeface="+mn-lt"/>
              </a:rPr>
            </a:br>
            <a:r>
              <a:rPr lang="en-US" sz="9600" dirty="0">
                <a:latin typeface="+mn-lt"/>
              </a:rPr>
              <a:t>Course Name</a:t>
            </a:r>
            <a:r>
              <a:rPr lang="en-US" sz="9600" dirty="0" smtClean="0">
                <a:latin typeface="+mn-lt"/>
              </a:rPr>
              <a:t>: B.Tech CSE</a:t>
            </a:r>
            <a:r>
              <a:rPr lang="en-US" sz="9600" dirty="0">
                <a:latin typeface="+mn-lt"/>
              </a:rPr>
              <a:t/>
            </a:r>
            <a:br>
              <a:rPr lang="en-US" sz="9600" dirty="0">
                <a:latin typeface="+mn-lt"/>
              </a:rPr>
            </a:br>
            <a:r>
              <a:rPr lang="en-US" sz="9600" dirty="0">
                <a:latin typeface="+mn-lt"/>
              </a:rPr>
              <a:t>Semester</a:t>
            </a:r>
            <a:r>
              <a:rPr lang="en-US" sz="9600" dirty="0" smtClean="0">
                <a:latin typeface="+mn-lt"/>
              </a:rPr>
              <a:t>: 5</a:t>
            </a:r>
            <a:r>
              <a:rPr lang="en-US" sz="9600" baseline="30000" dirty="0" smtClean="0">
                <a:latin typeface="+mn-lt"/>
              </a:rPr>
              <a:t>th</a:t>
            </a:r>
            <a:r>
              <a:rPr lang="en-US" sz="9600" dirty="0" smtClean="0">
                <a:latin typeface="+mn-lt"/>
              </a:rPr>
              <a:t>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Rectangle 3"/>
          <p:cNvSpPr>
            <a:spLocks noChangeArrowheads="1"/>
          </p:cNvSpPr>
          <p:nvPr/>
        </p:nvSpPr>
        <p:spPr bwMode="auto">
          <a:xfrm>
            <a:off x="685800" y="609600"/>
            <a:ext cx="77724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altLang="zh-TW" sz="3200" dirty="0" smtClean="0">
                <a:solidFill>
                  <a:schemeClr val="tx2"/>
                </a:solidFill>
              </a:rPr>
              <a:t>Microcell </a:t>
            </a:r>
            <a:r>
              <a:rPr lang="en-US" altLang="zh-TW" sz="3200" dirty="0">
                <a:solidFill>
                  <a:schemeClr val="tx2"/>
                </a:solidFill>
              </a:rPr>
              <a:t>Zone Concept</a:t>
            </a:r>
          </a:p>
        </p:txBody>
      </p:sp>
      <p:sp>
        <p:nvSpPr>
          <p:cNvPr id="32772" name="Rectangle 4"/>
          <p:cNvSpPr>
            <a:spLocks noChangeArrowheads="1"/>
          </p:cNvSpPr>
          <p:nvPr/>
        </p:nvSpPr>
        <p:spPr bwMode="auto">
          <a:xfrm>
            <a:off x="685800" y="1371600"/>
            <a:ext cx="7772400" cy="472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sz="2000"/>
          </a:p>
        </p:txBody>
      </p:sp>
      <p:pic>
        <p:nvPicPr>
          <p:cNvPr id="32773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5651500"/>
            <a:ext cx="1219200" cy="1206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2774" name="Rectangle 6"/>
          <p:cNvSpPr>
            <a:spLocks noChangeArrowheads="1"/>
          </p:cNvSpPr>
          <p:nvPr/>
        </p:nvSpPr>
        <p:spPr bwMode="auto">
          <a:xfrm>
            <a:off x="838200" y="1295400"/>
            <a:ext cx="77724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altLang="zh-TW" sz="2000"/>
              <a:t>Antennas are placed at the outer edges of the cell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altLang="zh-TW" sz="2000"/>
              <a:t>Any channel may be assigned to any zone by the base station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altLang="zh-TW" sz="2000"/>
              <a:t>Mobile is served by the zone with the strongest signal.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altLang="zh-TW" sz="2000"/>
          </a:p>
        </p:txBody>
      </p:sp>
      <p:pic>
        <p:nvPicPr>
          <p:cNvPr id="32777" name="Picture 9" descr="D:\mcchiu\course\mobile communications\ch2\2_12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114800" y="2895600"/>
            <a:ext cx="3733800" cy="3302000"/>
          </a:xfrm>
          <a:prstGeom prst="rect">
            <a:avLst/>
          </a:prstGeom>
          <a:noFill/>
        </p:spPr>
      </p:pic>
      <p:sp>
        <p:nvSpPr>
          <p:cNvPr id="32779" name="Rectangle 11"/>
          <p:cNvSpPr>
            <a:spLocks noChangeArrowheads="1"/>
          </p:cNvSpPr>
          <p:nvPr/>
        </p:nvSpPr>
        <p:spPr bwMode="auto">
          <a:xfrm>
            <a:off x="1219200" y="2971800"/>
            <a:ext cx="2667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sz="2000"/>
          </a:p>
        </p:txBody>
      </p:sp>
      <p:sp>
        <p:nvSpPr>
          <p:cNvPr id="32781" name="Rectangle 13"/>
          <p:cNvSpPr>
            <a:spLocks noChangeArrowheads="1"/>
          </p:cNvSpPr>
          <p:nvPr/>
        </p:nvSpPr>
        <p:spPr bwMode="auto">
          <a:xfrm>
            <a:off x="838200" y="2743200"/>
            <a:ext cx="3200400" cy="259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altLang="zh-TW" sz="2000"/>
              <a:t>Handoff within a cell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</a:pPr>
            <a:r>
              <a:rPr lang="en-US" altLang="zh-TW" sz="1800"/>
              <a:t>No channel re-assignment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</a:pPr>
            <a:r>
              <a:rPr lang="en-US" altLang="zh-TW" sz="1800"/>
              <a:t>Switch the channel to a different zone site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altLang="zh-TW" sz="2000"/>
              <a:t>Reduce interference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</a:pPr>
            <a:r>
              <a:rPr lang="en-US" altLang="zh-TW" sz="1800"/>
              <a:t>Low power transmitters are employed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</a:pPr>
            <a:endParaRPr lang="en-US" altLang="zh-TW" sz="1800"/>
          </a:p>
        </p:txBody>
      </p:sp>
      <p:pic>
        <p:nvPicPr>
          <p:cNvPr id="10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Topics to be covered in next lecture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improving coverage and capacity in cellular systems</a:t>
            </a:r>
            <a:endParaRPr lang="en-US" dirty="0"/>
          </a:p>
        </p:txBody>
      </p:sp>
      <p:pic>
        <p:nvPicPr>
          <p:cNvPr id="5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Topics to be covered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Interference </a:t>
            </a:r>
            <a:r>
              <a:rPr lang="en-US" dirty="0" smtClean="0"/>
              <a:t>and system capacity</a:t>
            </a:r>
            <a:endParaRPr lang="en-US" dirty="0"/>
          </a:p>
        </p:txBody>
      </p:sp>
      <p:pic>
        <p:nvPicPr>
          <p:cNvPr id="5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685800" y="609600"/>
            <a:ext cx="77724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altLang="zh-TW" sz="3200" dirty="0" smtClean="0">
                <a:solidFill>
                  <a:schemeClr val="tx2"/>
                </a:solidFill>
              </a:rPr>
              <a:t>Interference </a:t>
            </a:r>
            <a:r>
              <a:rPr lang="en-US" altLang="zh-TW" sz="3200" dirty="0">
                <a:solidFill>
                  <a:schemeClr val="tx2"/>
                </a:solidFill>
              </a:rPr>
              <a:t>and System Capacity</a:t>
            </a:r>
          </a:p>
        </p:txBody>
      </p:sp>
      <p:sp>
        <p:nvSpPr>
          <p:cNvPr id="15363" name="Rectangle 3"/>
          <p:cNvSpPr>
            <a:spLocks noChangeArrowheads="1"/>
          </p:cNvSpPr>
          <p:nvPr/>
        </p:nvSpPr>
        <p:spPr bwMode="auto">
          <a:xfrm>
            <a:off x="685800" y="1371600"/>
            <a:ext cx="7772400" cy="472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sz="2000"/>
          </a:p>
        </p:txBody>
      </p:sp>
      <p:pic>
        <p:nvPicPr>
          <p:cNvPr id="15364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5651500"/>
            <a:ext cx="1219200" cy="1206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5365" name="Rectangle 5"/>
          <p:cNvSpPr>
            <a:spLocks noChangeArrowheads="1"/>
          </p:cNvSpPr>
          <p:nvPr/>
        </p:nvSpPr>
        <p:spPr bwMode="auto">
          <a:xfrm>
            <a:off x="838200" y="1524000"/>
            <a:ext cx="7772400" cy="472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altLang="zh-TW" sz="2000"/>
              <a:t>Sources of interference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</a:pPr>
            <a:r>
              <a:rPr lang="en-US" altLang="zh-TW" sz="1800"/>
              <a:t>another mobile in the same cell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</a:pPr>
            <a:r>
              <a:rPr lang="en-US" altLang="zh-TW" sz="1800"/>
              <a:t>a call in progress in the neighboring cell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</a:pPr>
            <a:r>
              <a:rPr lang="en-US" altLang="zh-TW" sz="1800"/>
              <a:t>other base stations operating in the same frequency band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</a:pPr>
            <a:r>
              <a:rPr lang="en-US" altLang="zh-TW" sz="1800"/>
              <a:t>noncellular system leaks energy into the cellular frequency band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altLang="zh-TW" sz="2000"/>
              <a:t>Two major cellular interference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</a:pPr>
            <a:r>
              <a:rPr lang="en-US" altLang="zh-TW" sz="1800"/>
              <a:t>co-channel interference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</a:pPr>
            <a:r>
              <a:rPr lang="en-US" altLang="zh-TW" sz="1800"/>
              <a:t>adjacent channel interference</a:t>
            </a:r>
          </a:p>
        </p:txBody>
      </p:sp>
      <p:pic>
        <p:nvPicPr>
          <p:cNvPr id="7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457200" y="838200"/>
            <a:ext cx="77724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altLang="zh-TW" sz="3200" dirty="0" smtClean="0">
                <a:solidFill>
                  <a:schemeClr val="tx2"/>
                </a:solidFill>
              </a:rPr>
              <a:t>Co-channel </a:t>
            </a:r>
            <a:r>
              <a:rPr lang="en-US" altLang="zh-TW" sz="3200" dirty="0">
                <a:solidFill>
                  <a:schemeClr val="tx2"/>
                </a:solidFill>
              </a:rPr>
              <a:t>Interference and System Capacity</a:t>
            </a:r>
          </a:p>
        </p:txBody>
      </p:sp>
      <p:sp>
        <p:nvSpPr>
          <p:cNvPr id="16387" name="Rectangle 3"/>
          <p:cNvSpPr>
            <a:spLocks noChangeArrowheads="1"/>
          </p:cNvSpPr>
          <p:nvPr/>
        </p:nvSpPr>
        <p:spPr bwMode="auto">
          <a:xfrm>
            <a:off x="685800" y="1371600"/>
            <a:ext cx="7772400" cy="472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sz="2000"/>
          </a:p>
        </p:txBody>
      </p:sp>
      <p:pic>
        <p:nvPicPr>
          <p:cNvPr id="16388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5651500"/>
            <a:ext cx="1219200" cy="1206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6389" name="Rectangle 5"/>
          <p:cNvSpPr>
            <a:spLocks noChangeArrowheads="1"/>
          </p:cNvSpPr>
          <p:nvPr/>
        </p:nvSpPr>
        <p:spPr bwMode="auto">
          <a:xfrm>
            <a:off x="838200" y="1524000"/>
            <a:ext cx="7772400" cy="472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altLang="zh-TW" sz="2000"/>
              <a:t>Frequency reuse - there are several cells that use the same set of frequencies 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</a:pPr>
            <a:r>
              <a:rPr lang="en-US" altLang="zh-TW" sz="1800"/>
              <a:t>co-channel cells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</a:pPr>
            <a:r>
              <a:rPr lang="en-US" altLang="zh-TW" sz="1800"/>
              <a:t>co-channel interference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altLang="zh-TW" sz="2000"/>
              <a:t>To reduce co-channel interference, co-channel cell must be separated by a minimum distance.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altLang="zh-TW" sz="2000"/>
              <a:t>When the size of the cell is approximately the same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</a:pPr>
            <a:r>
              <a:rPr lang="en-US" altLang="zh-TW" sz="1800"/>
              <a:t>co-channel interference is independent of the transmitted power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</a:pPr>
            <a:r>
              <a:rPr lang="en-US" altLang="zh-TW" sz="1800"/>
              <a:t>co-channel interference is a function of </a:t>
            </a:r>
          </a:p>
          <a:p>
            <a:pPr marL="1143000" lvl="2" indent="-228600">
              <a:spcBef>
                <a:spcPct val="20000"/>
              </a:spcBef>
              <a:buFontTx/>
              <a:buChar char="•"/>
            </a:pPr>
            <a:r>
              <a:rPr lang="en-US" altLang="zh-TW" sz="1600" i="1"/>
              <a:t>R</a:t>
            </a:r>
            <a:r>
              <a:rPr lang="en-US" altLang="zh-TW" sz="1600"/>
              <a:t>: Radius of the cell </a:t>
            </a:r>
          </a:p>
          <a:p>
            <a:pPr marL="1143000" lvl="2" indent="-228600">
              <a:spcBef>
                <a:spcPct val="20000"/>
              </a:spcBef>
              <a:buFontTx/>
              <a:buChar char="•"/>
            </a:pPr>
            <a:r>
              <a:rPr lang="en-US" altLang="zh-TW" sz="1600" i="1"/>
              <a:t>D</a:t>
            </a:r>
            <a:r>
              <a:rPr lang="en-US" altLang="zh-TW" sz="1600"/>
              <a:t>: distance to the center of the nearest co-channel cell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altLang="zh-TW" sz="2000"/>
              <a:t>Increasing the ratio </a:t>
            </a:r>
            <a:r>
              <a:rPr lang="en-US" altLang="zh-TW" sz="2000" i="1"/>
              <a:t>Q=D/R,  </a:t>
            </a:r>
            <a:r>
              <a:rPr lang="en-US" altLang="zh-TW" sz="2000"/>
              <a:t>the interference is reduced.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altLang="zh-TW" sz="2000" i="1"/>
              <a:t>Q</a:t>
            </a:r>
            <a:r>
              <a:rPr lang="en-US" altLang="zh-TW" sz="2000"/>
              <a:t> is called the co-channel reuse ratio</a:t>
            </a:r>
          </a:p>
        </p:txBody>
      </p:sp>
      <p:pic>
        <p:nvPicPr>
          <p:cNvPr id="7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ChangeArrowheads="1"/>
          </p:cNvSpPr>
          <p:nvPr/>
        </p:nvSpPr>
        <p:spPr bwMode="auto">
          <a:xfrm>
            <a:off x="990600" y="685800"/>
            <a:ext cx="7772400" cy="571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altLang="zh-TW" sz="2000"/>
              <a:t>For a hexagonal geometry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</a:pPr>
            <a:endParaRPr lang="en-US" altLang="zh-TW" sz="1800"/>
          </a:p>
          <a:p>
            <a:pPr marL="742950" lvl="1" indent="-285750">
              <a:spcBef>
                <a:spcPct val="20000"/>
              </a:spcBef>
              <a:buFontTx/>
              <a:buChar char="–"/>
            </a:pPr>
            <a:endParaRPr lang="en-US" altLang="zh-TW" sz="1800"/>
          </a:p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altLang="zh-TW" sz="2000"/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altLang="zh-TW" sz="2000"/>
              <a:t>A small value of Q provides large capacity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altLang="zh-TW" sz="2000"/>
              <a:t>A large value of Q improves the transmission quality - smaller level of co-channel interference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altLang="zh-TW" sz="2000"/>
              <a:t>A tradeoff must be made between these two objectives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altLang="zh-TW" sz="2000"/>
          </a:p>
        </p:txBody>
      </p:sp>
      <p:graphicFrame>
        <p:nvGraphicFramePr>
          <p:cNvPr id="17411" name="Object 3"/>
          <p:cNvGraphicFramePr>
            <a:graphicFrameLocks noChangeAspect="1"/>
          </p:cNvGraphicFramePr>
          <p:nvPr/>
        </p:nvGraphicFramePr>
        <p:xfrm>
          <a:off x="2971800" y="1143000"/>
          <a:ext cx="1543050" cy="650875"/>
        </p:xfrm>
        <a:graphic>
          <a:graphicData uri="http://schemas.openxmlformats.org/presentationml/2006/ole">
            <p:oleObj spid="_x0000_s1026" name="方程式" r:id="rId3" imgW="927000" imgH="393480" progId="Equation.3">
              <p:embed/>
            </p:oleObj>
          </a:graphicData>
        </a:graphic>
      </p:graphicFrame>
      <p:pic>
        <p:nvPicPr>
          <p:cNvPr id="17412" name="Picture 4" descr="D:\mcchiu\course\mobile communications\ch2\T2_1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90600" y="3657600"/>
            <a:ext cx="7467600" cy="2305050"/>
          </a:xfrm>
          <a:prstGeom prst="rect">
            <a:avLst/>
          </a:prstGeom>
          <a:noFill/>
        </p:spPr>
      </p:pic>
      <p:pic>
        <p:nvPicPr>
          <p:cNvPr id="6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ChangeArrowheads="1"/>
          </p:cNvSpPr>
          <p:nvPr/>
        </p:nvSpPr>
        <p:spPr bwMode="auto">
          <a:xfrm>
            <a:off x="685800" y="609600"/>
            <a:ext cx="77724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altLang="zh-TW" sz="3200" dirty="0" smtClean="0">
                <a:solidFill>
                  <a:schemeClr val="tx2"/>
                </a:solidFill>
              </a:rPr>
              <a:t>Cell </a:t>
            </a:r>
            <a:r>
              <a:rPr lang="en-US" altLang="zh-TW" sz="3200" dirty="0">
                <a:solidFill>
                  <a:schemeClr val="tx2"/>
                </a:solidFill>
              </a:rPr>
              <a:t>Splitting</a:t>
            </a:r>
          </a:p>
        </p:txBody>
      </p:sp>
      <p:sp>
        <p:nvSpPr>
          <p:cNvPr id="26627" name="Rectangle 3"/>
          <p:cNvSpPr>
            <a:spLocks noChangeArrowheads="1"/>
          </p:cNvSpPr>
          <p:nvPr/>
        </p:nvSpPr>
        <p:spPr bwMode="auto">
          <a:xfrm>
            <a:off x="685800" y="1371600"/>
            <a:ext cx="7772400" cy="472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sz="2000"/>
          </a:p>
        </p:txBody>
      </p:sp>
      <p:pic>
        <p:nvPicPr>
          <p:cNvPr id="26628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5651500"/>
            <a:ext cx="1219200" cy="1206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6629" name="Rectangle 5"/>
          <p:cNvSpPr>
            <a:spLocks noChangeArrowheads="1"/>
          </p:cNvSpPr>
          <p:nvPr/>
        </p:nvSpPr>
        <p:spPr bwMode="auto">
          <a:xfrm>
            <a:off x="838200" y="1295400"/>
            <a:ext cx="77724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altLang="zh-TW" sz="2000"/>
              <a:t>Split congested cell into smaller cells.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</a:pPr>
            <a:r>
              <a:rPr lang="en-US" altLang="zh-TW" sz="1800"/>
              <a:t>Preserve frequency reuse plan.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</a:pPr>
            <a:r>
              <a:rPr lang="en-US" altLang="zh-TW" sz="1800"/>
              <a:t>Reduce transmission power.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altLang="zh-TW" sz="2000"/>
          </a:p>
        </p:txBody>
      </p:sp>
      <p:pic>
        <p:nvPicPr>
          <p:cNvPr id="26630" name="Picture 6" descr="2_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95600" y="2362200"/>
            <a:ext cx="4248150" cy="4495800"/>
          </a:xfrm>
          <a:prstGeom prst="rect">
            <a:avLst/>
          </a:prstGeom>
          <a:noFill/>
        </p:spPr>
      </p:pic>
      <p:sp>
        <p:nvSpPr>
          <p:cNvPr id="26631" name="Line 7"/>
          <p:cNvSpPr>
            <a:spLocks noChangeShapeType="1"/>
          </p:cNvSpPr>
          <p:nvPr/>
        </p:nvSpPr>
        <p:spPr bwMode="auto">
          <a:xfrm>
            <a:off x="3352800" y="3657600"/>
            <a:ext cx="1371600" cy="9144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632" name="Text Box 8"/>
          <p:cNvSpPr txBox="1">
            <a:spLocks noChangeArrowheads="1"/>
          </p:cNvSpPr>
          <p:nvPr/>
        </p:nvSpPr>
        <p:spPr bwMode="auto">
          <a:xfrm>
            <a:off x="2286000" y="3200400"/>
            <a:ext cx="1447800" cy="457200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/>
              <a:t>microcell</a:t>
            </a:r>
          </a:p>
        </p:txBody>
      </p:sp>
      <p:sp>
        <p:nvSpPr>
          <p:cNvPr id="26633" name="Line 9"/>
          <p:cNvSpPr>
            <a:spLocks noChangeShapeType="1"/>
          </p:cNvSpPr>
          <p:nvPr/>
        </p:nvSpPr>
        <p:spPr bwMode="auto">
          <a:xfrm>
            <a:off x="5029200" y="3733800"/>
            <a:ext cx="685800" cy="21336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636" name="Text Box 12"/>
          <p:cNvSpPr txBox="1">
            <a:spLocks noChangeArrowheads="1"/>
          </p:cNvSpPr>
          <p:nvPr/>
        </p:nvSpPr>
        <p:spPr bwMode="auto">
          <a:xfrm>
            <a:off x="6248400" y="2743200"/>
            <a:ext cx="2286000" cy="457200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/>
              <a:t>Reduce </a:t>
            </a:r>
            <a:r>
              <a:rPr lang="en-US" altLang="zh-TW" i="1"/>
              <a:t>R</a:t>
            </a:r>
            <a:r>
              <a:rPr lang="en-US" altLang="zh-TW"/>
              <a:t> to </a:t>
            </a:r>
            <a:r>
              <a:rPr lang="en-US" altLang="zh-TW" i="1"/>
              <a:t>R/2</a:t>
            </a:r>
            <a:endParaRPr lang="en-US" altLang="zh-TW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2" descr="D:\mcchiu\course\mobile communications\ch2\2_9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38400" y="1295400"/>
            <a:ext cx="3546475" cy="4800600"/>
          </a:xfrm>
          <a:prstGeom prst="rect">
            <a:avLst/>
          </a:prstGeom>
          <a:noFill/>
        </p:spPr>
      </p:pic>
      <p:sp>
        <p:nvSpPr>
          <p:cNvPr id="30723" name="Text Box 3"/>
          <p:cNvSpPr txBox="1">
            <a:spLocks noChangeArrowheads="1"/>
          </p:cNvSpPr>
          <p:nvPr/>
        </p:nvSpPr>
        <p:spPr bwMode="auto">
          <a:xfrm>
            <a:off x="762000" y="762000"/>
            <a:ext cx="7696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/>
              <a:t>Illustration of cell splitting within a 3 km by 3 km square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ChangeArrowheads="1"/>
          </p:cNvSpPr>
          <p:nvPr/>
        </p:nvSpPr>
        <p:spPr bwMode="auto">
          <a:xfrm>
            <a:off x="685800" y="609600"/>
            <a:ext cx="77724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altLang="zh-TW" sz="3200" dirty="0" smtClean="0">
                <a:solidFill>
                  <a:schemeClr val="tx2"/>
                </a:solidFill>
              </a:rPr>
              <a:t>Sectoring</a:t>
            </a:r>
            <a:endParaRPr lang="en-US" altLang="zh-TW" sz="3200" dirty="0">
              <a:solidFill>
                <a:schemeClr val="tx2"/>
              </a:solidFill>
            </a:endParaRPr>
          </a:p>
        </p:txBody>
      </p:sp>
      <p:sp>
        <p:nvSpPr>
          <p:cNvPr id="29699" name="Rectangle 3"/>
          <p:cNvSpPr>
            <a:spLocks noChangeArrowheads="1"/>
          </p:cNvSpPr>
          <p:nvPr/>
        </p:nvSpPr>
        <p:spPr bwMode="auto">
          <a:xfrm>
            <a:off x="685800" y="1371600"/>
            <a:ext cx="7772400" cy="472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sz="2000"/>
          </a:p>
        </p:txBody>
      </p:sp>
      <p:pic>
        <p:nvPicPr>
          <p:cNvPr id="29700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5651500"/>
            <a:ext cx="1219200" cy="1206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9701" name="Rectangle 5"/>
          <p:cNvSpPr>
            <a:spLocks noChangeArrowheads="1"/>
          </p:cNvSpPr>
          <p:nvPr/>
        </p:nvSpPr>
        <p:spPr bwMode="auto">
          <a:xfrm>
            <a:off x="838200" y="1295400"/>
            <a:ext cx="77724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altLang="zh-TW" sz="2000"/>
              <a:t>Decrease the </a:t>
            </a:r>
            <a:r>
              <a:rPr lang="en-US" altLang="zh-TW" sz="2000" i="1"/>
              <a:t>co-channel interference </a:t>
            </a:r>
            <a:r>
              <a:rPr lang="en-US" altLang="zh-TW" sz="2000"/>
              <a:t>and keep the cell radius </a:t>
            </a:r>
            <a:r>
              <a:rPr lang="en-US" altLang="zh-TW" sz="2000" i="1"/>
              <a:t>R</a:t>
            </a:r>
            <a:r>
              <a:rPr lang="en-US" altLang="zh-TW" sz="2000"/>
              <a:t> unchanged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</a:pPr>
            <a:r>
              <a:rPr lang="en-US" altLang="zh-TW" sz="1800"/>
              <a:t>Replacing single omni-directional antenna by several directional antennas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</a:pPr>
            <a:r>
              <a:rPr lang="en-US" altLang="zh-TW" sz="1800"/>
              <a:t>Radiating within a specified sector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altLang="zh-TW" sz="2000"/>
          </a:p>
        </p:txBody>
      </p:sp>
      <p:pic>
        <p:nvPicPr>
          <p:cNvPr id="29707" name="Picture 1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71600" y="2819400"/>
            <a:ext cx="2560638" cy="3382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9709" name="Picture 13" descr="D:\mcchiu\course\mobile communications\ch2\2_10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029200" y="2743200"/>
            <a:ext cx="2725738" cy="3457575"/>
          </a:xfrm>
          <a:prstGeom prst="rect">
            <a:avLst/>
          </a:prstGeom>
          <a:noFill/>
        </p:spPr>
      </p:pic>
      <p:pic>
        <p:nvPicPr>
          <p:cNvPr id="9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52" name="Rectangle 8"/>
          <p:cNvSpPr>
            <a:spLocks noChangeArrowheads="1"/>
          </p:cNvSpPr>
          <p:nvPr/>
        </p:nvSpPr>
        <p:spPr bwMode="auto">
          <a:xfrm>
            <a:off x="762000" y="609600"/>
            <a:ext cx="77724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altLang="zh-TW" sz="2000"/>
              <a:t>Interference Reduction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altLang="zh-TW" sz="2000"/>
          </a:p>
        </p:txBody>
      </p:sp>
      <p:pic>
        <p:nvPicPr>
          <p:cNvPr id="31753" name="Picture 9" descr="D:\mcchiu\course\mobile communications\ch2\2_11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33600" y="990600"/>
            <a:ext cx="4357688" cy="4876800"/>
          </a:xfrm>
          <a:prstGeom prst="rect">
            <a:avLst/>
          </a:prstGeom>
          <a:noFill/>
        </p:spPr>
      </p:pic>
      <p:sp>
        <p:nvSpPr>
          <p:cNvPr id="31754" name="Line 10"/>
          <p:cNvSpPr>
            <a:spLocks noChangeShapeType="1"/>
          </p:cNvSpPr>
          <p:nvPr/>
        </p:nvSpPr>
        <p:spPr bwMode="auto">
          <a:xfrm flipV="1">
            <a:off x="4572000" y="2667000"/>
            <a:ext cx="2514600" cy="9144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755" name="Text Box 11"/>
          <p:cNvSpPr txBox="1">
            <a:spLocks noChangeArrowheads="1"/>
          </p:cNvSpPr>
          <p:nvPr/>
        </p:nvSpPr>
        <p:spPr bwMode="auto">
          <a:xfrm>
            <a:off x="6858000" y="2362200"/>
            <a:ext cx="1752600" cy="304800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 sz="1400"/>
              <a:t>position of the mobile</a:t>
            </a:r>
          </a:p>
        </p:txBody>
      </p:sp>
      <p:sp>
        <p:nvSpPr>
          <p:cNvPr id="31757" name="Line 13"/>
          <p:cNvSpPr>
            <a:spLocks noChangeShapeType="1"/>
          </p:cNvSpPr>
          <p:nvPr/>
        </p:nvSpPr>
        <p:spPr bwMode="auto">
          <a:xfrm flipH="1">
            <a:off x="3276600" y="1981200"/>
            <a:ext cx="838200" cy="1371600"/>
          </a:xfrm>
          <a:prstGeom prst="line">
            <a:avLst/>
          </a:prstGeom>
          <a:noFill/>
          <a:ln w="38100">
            <a:solidFill>
              <a:schemeClr val="accent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758" name="Line 14"/>
          <p:cNvSpPr>
            <a:spLocks noChangeShapeType="1"/>
          </p:cNvSpPr>
          <p:nvPr/>
        </p:nvSpPr>
        <p:spPr bwMode="auto">
          <a:xfrm>
            <a:off x="3276600" y="3352800"/>
            <a:ext cx="990600" cy="1676400"/>
          </a:xfrm>
          <a:prstGeom prst="line">
            <a:avLst/>
          </a:prstGeom>
          <a:noFill/>
          <a:ln w="38100">
            <a:solidFill>
              <a:schemeClr val="accent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759" name="Line 15"/>
          <p:cNvSpPr>
            <a:spLocks noChangeShapeType="1"/>
          </p:cNvSpPr>
          <p:nvPr/>
        </p:nvSpPr>
        <p:spPr bwMode="auto">
          <a:xfrm flipH="1">
            <a:off x="3657600" y="3048000"/>
            <a:ext cx="838200" cy="1371600"/>
          </a:xfrm>
          <a:prstGeom prst="line">
            <a:avLst/>
          </a:prstGeom>
          <a:noFill/>
          <a:ln w="38100">
            <a:solidFill>
              <a:schemeClr val="accent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760" name="Line 16"/>
          <p:cNvSpPr>
            <a:spLocks noChangeShapeType="1"/>
          </p:cNvSpPr>
          <p:nvPr/>
        </p:nvSpPr>
        <p:spPr bwMode="auto">
          <a:xfrm>
            <a:off x="3657600" y="4419600"/>
            <a:ext cx="990600" cy="1676400"/>
          </a:xfrm>
          <a:prstGeom prst="line">
            <a:avLst/>
          </a:prstGeom>
          <a:noFill/>
          <a:ln w="38100">
            <a:solidFill>
              <a:schemeClr val="accent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762" name="Line 18"/>
          <p:cNvSpPr>
            <a:spLocks noChangeShapeType="1"/>
          </p:cNvSpPr>
          <p:nvPr/>
        </p:nvSpPr>
        <p:spPr bwMode="auto">
          <a:xfrm flipV="1">
            <a:off x="2133600" y="3352800"/>
            <a:ext cx="1143000" cy="3048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763" name="Line 19"/>
          <p:cNvSpPr>
            <a:spLocks noChangeShapeType="1"/>
          </p:cNvSpPr>
          <p:nvPr/>
        </p:nvSpPr>
        <p:spPr bwMode="auto">
          <a:xfrm>
            <a:off x="2133600" y="3657600"/>
            <a:ext cx="1524000" cy="7620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765" name="Text Box 21"/>
          <p:cNvSpPr txBox="1">
            <a:spLocks noChangeArrowheads="1"/>
          </p:cNvSpPr>
          <p:nvPr/>
        </p:nvSpPr>
        <p:spPr bwMode="auto">
          <a:xfrm>
            <a:off x="685800" y="3505200"/>
            <a:ext cx="1447800" cy="304800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 sz="1400"/>
              <a:t>interference cells</a:t>
            </a:r>
          </a:p>
        </p:txBody>
      </p:sp>
      <p:pic>
        <p:nvPicPr>
          <p:cNvPr id="14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370</Words>
  <Application>Microsoft Office PowerPoint</Application>
  <PresentationFormat>On-screen Show (4:3)</PresentationFormat>
  <Paragraphs>70</Paragraphs>
  <Slides>11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3" baseType="lpstr">
      <vt:lpstr>Office Theme</vt:lpstr>
      <vt:lpstr>方程式</vt:lpstr>
      <vt:lpstr>   COMPUTER NETWORKS-II / BTCS-3501    </vt:lpstr>
      <vt:lpstr>Topics to be covered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Topics to be covered in next lecture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Wireless System Design (cont.)</dc:title>
  <dc:creator>Windows 8</dc:creator>
  <cp:lastModifiedBy>Admin</cp:lastModifiedBy>
  <cp:revision>6</cp:revision>
  <dcterms:created xsi:type="dcterms:W3CDTF">2006-08-16T00:00:00Z</dcterms:created>
  <dcterms:modified xsi:type="dcterms:W3CDTF">2023-06-20T09:06:05Z</dcterms:modified>
</cp:coreProperties>
</file>