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95DA149-99F3-4502-906A-5723C0CFB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0D94A-33D7-4362-B2A9-F30BDB67D66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6EECB-AC89-403F-894C-3EFD7D8146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 Parameters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To make changes to a variable that exist after a function ends, we pass the address of (a pointer to) the variable to the function (a reference parameter)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Then we use indirection operator inside the function to change the value the parameter points to: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void changeVar(float *cvar) 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*cvar = *cvar + 10.0;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700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float X = 5.0;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700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changeVar(&amp;X);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printf(“%.1f\n”,X);</a:t>
            </a:r>
            <a:endParaRPr lang="en-US" sz="24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Pointer Return Values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A function can also return a pointer value:</a:t>
            </a:r>
            <a:endParaRPr lang="en-US" sz="2800"/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float *findMax(float A[], int N)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int I;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float *theMax = &amp;(A[0]);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for (I = 1; I &lt; N; I++)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  if (A[I] &gt; *theMax) theMax = &amp;(A[I]);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return theMax;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void main()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float A[5] = {0.0, 3.0, 1.5, 2.0, 4.1};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float *maxA;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maxA = findMax(A,5);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*maxA = *maxA + 1.0;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printf("%.1f %.1f\n",*maxA,A[4]);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Pointers to Pointers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A pointer can also be made to point to a pointer variable (but the pointer must be of a type that allows it to point to a pointer)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pPr lvl="1">
              <a:buFontTx/>
              <a:buNone/>
            </a:pPr>
            <a:r>
              <a:rPr lang="en-US" sz="2400"/>
              <a:t>int V = 101;</a:t>
            </a:r>
          </a:p>
          <a:p>
            <a:pPr lvl="1">
              <a:buFontTx/>
              <a:buNone/>
            </a:pPr>
            <a:r>
              <a:rPr lang="en-US" sz="2400"/>
              <a:t>int *P = &amp;V;	/* P points to int V */</a:t>
            </a:r>
          </a:p>
          <a:p>
            <a:pPr lvl="1">
              <a:buFontTx/>
              <a:buNone/>
            </a:pPr>
            <a:r>
              <a:rPr lang="en-US" sz="2400"/>
              <a:t>int **Q = &amp;P;	/* Q points to int pointer P */</a:t>
            </a:r>
          </a:p>
          <a:p>
            <a:pPr lvl="1">
              <a:buFontTx/>
              <a:buNone/>
            </a:pPr>
            <a:endParaRPr lang="en-US" sz="2400"/>
          </a:p>
          <a:p>
            <a:pPr lvl="1">
              <a:buFontTx/>
              <a:buNone/>
            </a:pPr>
            <a:r>
              <a:rPr lang="en-US" sz="2400"/>
              <a:t>printf(“%d %d %d\n”,V,*P,**Q); /* prints 101 3 times */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Pointer Types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Pointers are generally of the same size (enough bytes to represent all possible memory addresses), but it is inappropriate to assign an address of one type of variable to a different type of pointer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pPr lvl="1">
              <a:buFontTx/>
              <a:buNone/>
            </a:pPr>
            <a:r>
              <a:rPr lang="en-US" sz="2400"/>
              <a:t>int V = 101;</a:t>
            </a:r>
          </a:p>
          <a:p>
            <a:pPr lvl="1">
              <a:buFontTx/>
              <a:buNone/>
            </a:pPr>
            <a:r>
              <a:rPr lang="en-US" sz="2400"/>
              <a:t>float *P = &amp;V; /* Generally results in a Warning */</a:t>
            </a:r>
          </a:p>
          <a:p>
            <a:pPr>
              <a:buFontTx/>
              <a:buNone/>
            </a:pPr>
            <a:r>
              <a:rPr lang="en-US" sz="2800"/>
              <a:t>Warning rather than error because C will allow you to do this (it is appropriate in certain situations)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Casting Pointers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When assigning a memory address of a variable of one type to a pointer that points to another type it is best to use the cast operator to indicate the cast is intentional (this will remove the warning)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pPr lvl="1">
              <a:buFontTx/>
              <a:buNone/>
            </a:pPr>
            <a:r>
              <a:rPr lang="en-US" sz="2400"/>
              <a:t>int V = 101;</a:t>
            </a:r>
          </a:p>
          <a:p>
            <a:pPr lvl="1">
              <a:buFontTx/>
              <a:buNone/>
            </a:pPr>
            <a:r>
              <a:rPr lang="en-US" sz="2400"/>
              <a:t>float *P = (float *) &amp;V; /* Casts int address to float * */</a:t>
            </a:r>
          </a:p>
          <a:p>
            <a:pPr>
              <a:buFontTx/>
              <a:buNone/>
            </a:pPr>
            <a:r>
              <a:rPr lang="en-US" sz="2800"/>
              <a:t>Removes warning, but is still a somewhat unsafe thing to do</a:t>
            </a:r>
          </a:p>
          <a:p>
            <a:pPr>
              <a:buFontTx/>
              <a:buNone/>
            </a:pPr>
            <a:endParaRPr lang="en-US" sz="28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pPr algn="just"/>
            <a:r>
              <a:rPr lang="en-US" b="1" dirty="0"/>
              <a:t>The General (void) Pointer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A void * is considered to be a general pointer</a:t>
            </a:r>
          </a:p>
          <a:p>
            <a:pPr>
              <a:buFontTx/>
              <a:buNone/>
            </a:pPr>
            <a:r>
              <a:rPr lang="en-US" sz="2800"/>
              <a:t>No cast is needed to assign an address to a void * or from a void * to another pointer type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pPr lvl="1">
              <a:buFontTx/>
              <a:buNone/>
            </a:pPr>
            <a:r>
              <a:rPr lang="en-US" sz="2400"/>
              <a:t>int V = 101;</a:t>
            </a:r>
          </a:p>
          <a:p>
            <a:pPr lvl="1">
              <a:buFontTx/>
              <a:buNone/>
            </a:pPr>
            <a:r>
              <a:rPr lang="en-US" sz="2400"/>
              <a:t>void *G = &amp;V;	/* No warning */</a:t>
            </a:r>
          </a:p>
          <a:p>
            <a:pPr lvl="1">
              <a:buFontTx/>
              <a:buNone/>
            </a:pPr>
            <a:r>
              <a:rPr lang="en-US" sz="2400"/>
              <a:t>float *P = G;	/* No warning, still not safe */</a:t>
            </a:r>
          </a:p>
          <a:p>
            <a:pPr>
              <a:buFontTx/>
              <a:buNone/>
            </a:pPr>
            <a:r>
              <a:rPr lang="en-US" sz="2800"/>
              <a:t>Certain library functions return void * results (more later)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/>
              <a:t>1D Arrays and Pointers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int A[5] - A is the address where the array starts (first element), it is equivalent to &amp;(A[0])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A is in some sense a pointer to an integer variable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To determine the address of A[x] use formula: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(address of A + x * bytes to represent int)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(address of array + element num * bytes for element size)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The + operator when applied to a pointer value uses the formula above: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A + x is equivalent to &amp;(A[x])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*(A + x) is equivalent to A[x]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/>
              <a:t>1D Array and Pointers Example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float A[6] = {1.0,2.0,1.0,0.5,3.0,2.0};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float *theMin = &amp;(A[0]);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float *walker = &amp;(A[1]);</a:t>
            </a:r>
          </a:p>
          <a:p>
            <a:pPr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while (walker &lt; &amp;(A[6])) {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if (*walker &lt; *theMin)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  theMin = walker;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walker = walker + 1;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  <a:p>
            <a:pPr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printf("%.1f\n",*theMin);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/>
              <a:t>1D Array as Parameter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When passing whole array as parameter use syntax </a:t>
            </a:r>
            <a:r>
              <a:rPr lang="en-US" sz="2800" i="1"/>
              <a:t>ParamName</a:t>
            </a:r>
            <a:r>
              <a:rPr lang="en-US" sz="2800"/>
              <a:t>[], but can also use *</a:t>
            </a:r>
            <a:r>
              <a:rPr lang="en-US" sz="2800" i="1"/>
              <a:t>ParamName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Still treat the parameter as representing array: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int totalArray(int </a:t>
            </a:r>
            <a:r>
              <a:rPr lang="en-US" sz="2000" u="sng">
                <a:latin typeface="Courier New" pitchFamily="49" charset="0"/>
              </a:rPr>
              <a:t>*A</a:t>
            </a:r>
            <a:r>
              <a:rPr lang="en-US" sz="2000">
                <a:latin typeface="Courier New" pitchFamily="49" charset="0"/>
              </a:rPr>
              <a:t>, int N) 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int total = 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for (I = 0; I &lt; N; I++)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  total += A[I];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return total;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For multi-dimensional arrays we still have to use the </a:t>
            </a:r>
            <a:r>
              <a:rPr lang="en-US" sz="2800" i="1"/>
              <a:t>ArrayName</a:t>
            </a:r>
            <a:r>
              <a:rPr lang="en-US" sz="2800"/>
              <a:t>[][</a:t>
            </a:r>
            <a:r>
              <a:rPr lang="en-US" sz="2800" i="1"/>
              <a:t>Dim2</a:t>
            </a:r>
            <a:r>
              <a:rPr lang="en-US" sz="2800"/>
              <a:t>][</a:t>
            </a:r>
            <a:r>
              <a:rPr lang="en-US" sz="2800" i="1"/>
              <a:t>Dim3</a:t>
            </a:r>
            <a:r>
              <a:rPr lang="en-US" sz="2800"/>
              <a:t>]etc. form</a:t>
            </a:r>
            <a:endParaRPr lang="en-US" sz="24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43600" cy="1143000"/>
          </a:xfrm>
        </p:spPr>
        <p:txBody>
          <a:bodyPr/>
          <a:lstStyle/>
          <a:p>
            <a:r>
              <a:rPr lang="en-US" b="1" dirty="0"/>
              <a:t>Declarations Examples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458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A</a:t>
            </a:r>
            <a:r>
              <a:rPr lang="en-US" sz="2000">
                <a:latin typeface="Courier New" pitchFamily="49" charset="0"/>
              </a:rPr>
              <a:t>			</a:t>
            </a:r>
            <a:r>
              <a:rPr lang="en-US" sz="2000" u="sng">
                <a:latin typeface="Courier New" pitchFamily="49" charset="0"/>
              </a:rPr>
              <a:t>A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int</a:t>
            </a: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float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B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[5]		B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1D array of size 5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of floats</a:t>
            </a:r>
            <a:endParaRPr lang="en-US" sz="20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*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C</a:t>
            </a:r>
            <a:r>
              <a:rPr lang="en-US" sz="2000">
                <a:latin typeface="Courier New" pitchFamily="49" charset="0"/>
              </a:rPr>
              <a:t>		</a:t>
            </a:r>
            <a:r>
              <a:rPr lang="en-US" sz="2000" u="sng">
                <a:latin typeface="Courier New" pitchFamily="49" charset="0"/>
              </a:rPr>
              <a:t>C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pointer to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an int</a:t>
            </a:r>
            <a:endParaRPr lang="en-US" sz="20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D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[6][3]</a:t>
            </a:r>
            <a:r>
              <a:rPr lang="en-US" sz="2000">
                <a:latin typeface="Courier New" pitchFamily="49" charset="0"/>
              </a:rPr>
              <a:t>	</a:t>
            </a:r>
            <a:r>
              <a:rPr lang="en-US" sz="2000" u="sng">
                <a:latin typeface="Courier New" pitchFamily="49" charset="0"/>
              </a:rPr>
              <a:t>D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2D array of size 6,3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of chars</a:t>
            </a:r>
            <a:r>
              <a:rPr lang="en-US" sz="2000">
                <a:latin typeface="Courier New" pitchFamily="49" charset="0"/>
              </a:rPr>
              <a:t> </a:t>
            </a: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*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E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[5]</a:t>
            </a:r>
            <a:r>
              <a:rPr lang="en-US" sz="2000">
                <a:latin typeface="Courier New" pitchFamily="49" charset="0"/>
              </a:rPr>
              <a:t>		</a:t>
            </a:r>
            <a:r>
              <a:rPr lang="en-US" sz="2000" u="sng">
                <a:latin typeface="Courier New" pitchFamily="49" charset="0"/>
              </a:rPr>
              <a:t>E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1D array of size 5 of</a:t>
            </a:r>
            <a:r>
              <a:rPr lang="en-US" sz="2000">
                <a:latin typeface="Courier New" pitchFamily="49" charset="0"/>
              </a:rPr>
              <a:t> 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				</a:t>
            </a:r>
            <a:r>
              <a:rPr lang="en-US" sz="2000" u="sng">
                <a:latin typeface="Courier New" pitchFamily="49" charset="0"/>
              </a:rPr>
              <a:t>pointers to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ints</a:t>
            </a: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(</a:t>
            </a:r>
            <a:r>
              <a:rPr lang="en-US" sz="2000" u="sng">
                <a:latin typeface="Courier New" pitchFamily="49" charset="0"/>
              </a:rPr>
              <a:t>*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F</a:t>
            </a:r>
            <a:r>
              <a:rPr lang="en-US" sz="2000">
                <a:latin typeface="Courier New" pitchFamily="49" charset="0"/>
              </a:rPr>
              <a:t>) </a:t>
            </a:r>
            <a:r>
              <a:rPr lang="en-US" sz="2000" u="sng">
                <a:latin typeface="Courier New" pitchFamily="49" charset="0"/>
              </a:rPr>
              <a:t>[5]	F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pointer to a</a:t>
            </a:r>
            <a:r>
              <a:rPr lang="en-US" sz="2000">
                <a:latin typeface="Courier New" pitchFamily="49" charset="0"/>
              </a:rPr>
              <a:t> 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				</a:t>
            </a:r>
            <a:r>
              <a:rPr lang="en-US" sz="2000" u="sng">
                <a:latin typeface="Courier New" pitchFamily="49" charset="0"/>
              </a:rPr>
              <a:t>1D array of size 5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of ints</a:t>
            </a: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G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(…)		G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function returning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an int</a:t>
            </a:r>
          </a:p>
          <a:p>
            <a:pPr>
              <a:buFontTx/>
              <a:buNone/>
            </a:pPr>
            <a:r>
              <a:rPr lang="en-US" sz="2000" u="sng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*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H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(…)	H is a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function returning</a:t>
            </a:r>
            <a:r>
              <a:rPr lang="en-US" sz="2000">
                <a:latin typeface="Courier New" pitchFamily="49" charset="0"/>
              </a:rPr>
              <a:t> 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				</a:t>
            </a:r>
            <a:r>
              <a:rPr lang="en-US" sz="2000" u="sng">
                <a:latin typeface="Courier New" pitchFamily="49" charset="0"/>
              </a:rPr>
              <a:t>a pointer to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u="sng">
                <a:latin typeface="Courier New" pitchFamily="49" charset="0"/>
              </a:rPr>
              <a:t>a char</a:t>
            </a:r>
            <a:endParaRPr lang="en-US" sz="2400">
              <a:latin typeface="Courier New" pitchFamily="49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:-Pointers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Pointers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pointer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reference to another variable (memory location) in a program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to change variables inside a function (reference parameters)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to remember a particular member of a group (such as an array)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in dynamic (on-the-fly) memory allocation (especially of arrays)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in building complex data structures (linked lists, stacks, queues, trees, etc.)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 Basics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400"/>
              <a:t>Variables are allocated at </a:t>
            </a:r>
            <a:r>
              <a:rPr lang="en-US" sz="2400" i="1"/>
              <a:t>addresses</a:t>
            </a:r>
            <a:r>
              <a:rPr lang="en-US" sz="2400"/>
              <a:t> in computer memory (address depends on computer/operating system)</a:t>
            </a:r>
          </a:p>
          <a:p>
            <a:pPr>
              <a:buFontTx/>
              <a:buNone/>
            </a:pPr>
            <a:r>
              <a:rPr lang="en-US" sz="2400"/>
              <a:t>Name of the variable is a reference to that memory address</a:t>
            </a:r>
          </a:p>
          <a:p>
            <a:pPr>
              <a:buFontTx/>
              <a:buNone/>
            </a:pPr>
            <a:r>
              <a:rPr lang="en-US" sz="2400"/>
              <a:t>A pointer variable contains a representation of an address of another variable (P is a pointer variable in the following):</a:t>
            </a:r>
            <a:endParaRPr lang="en-US" sz="280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944563" y="4114800"/>
          <a:ext cx="7254875" cy="1981200"/>
        </p:xfrm>
        <a:graphic>
          <a:graphicData uri="http://schemas.openxmlformats.org/presentationml/2006/ole">
            <p:oleObj spid="_x0000_s1026" name="VISIO" r:id="rId3" imgW="5259600" imgH="1436760" progId="Visio.Drawing.4">
              <p:embed/>
            </p:oleObj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705600" cy="1143000"/>
          </a:xfrm>
        </p:spPr>
        <p:txBody>
          <a:bodyPr/>
          <a:lstStyle/>
          <a:p>
            <a:r>
              <a:rPr lang="en-US" b="1" dirty="0"/>
              <a:t>Pointer Variable Definition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Basic syntax: </a:t>
            </a:r>
            <a:r>
              <a:rPr lang="en-US" sz="2800" i="1"/>
              <a:t>Type</a:t>
            </a:r>
            <a:r>
              <a:rPr lang="en-US" sz="2800"/>
              <a:t> *</a:t>
            </a:r>
            <a:r>
              <a:rPr lang="en-US" sz="2800" i="1"/>
              <a:t>Name</a:t>
            </a:r>
          </a:p>
          <a:p>
            <a:pPr>
              <a:buFontTx/>
              <a:buNone/>
            </a:pPr>
            <a:r>
              <a:rPr lang="en-US" sz="2800"/>
              <a:t>Examples:</a:t>
            </a:r>
          </a:p>
          <a:p>
            <a:pPr lvl="1">
              <a:buFontTx/>
              <a:buNone/>
            </a:pPr>
            <a:r>
              <a:rPr lang="en-US" sz="2400"/>
              <a:t>int *P;	/* P is var that can point to an int var */</a:t>
            </a:r>
          </a:p>
          <a:p>
            <a:pPr lvl="1">
              <a:buFontTx/>
              <a:buNone/>
            </a:pPr>
            <a:r>
              <a:rPr lang="en-US" sz="2400"/>
              <a:t>float *Q;	/* Q is a float pointer */</a:t>
            </a:r>
          </a:p>
          <a:p>
            <a:pPr lvl="1">
              <a:buFontTx/>
              <a:buNone/>
            </a:pPr>
            <a:r>
              <a:rPr lang="en-US" sz="2400"/>
              <a:t>char *R;	/* R is a char pointer */</a:t>
            </a:r>
          </a:p>
          <a:p>
            <a:pPr>
              <a:buFontTx/>
              <a:buNone/>
            </a:pPr>
            <a:r>
              <a:rPr lang="en-US" sz="2800"/>
              <a:t>Complex example:</a:t>
            </a:r>
          </a:p>
          <a:p>
            <a:pPr lvl="1">
              <a:buFontTx/>
              <a:buNone/>
            </a:pPr>
            <a:r>
              <a:rPr lang="en-US" sz="2400"/>
              <a:t>int *AP[5];	/* AP is an array of 5 pointers to ints */</a:t>
            </a:r>
          </a:p>
          <a:p>
            <a:pPr lvl="1"/>
            <a:r>
              <a:rPr lang="en-US" sz="2400"/>
              <a:t>more on how to read complex declarations later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Address (&amp;) Operator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The address (&amp;) operator can be used in front of any variable object in C -- the result of the operation is the location in memory of the variable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Syntax: &amp;</a:t>
            </a:r>
            <a:r>
              <a:rPr lang="en-US" sz="2800" i="1"/>
              <a:t>VariableReference</a:t>
            </a:r>
            <a:endParaRPr lang="en-US" sz="28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Examples: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int V;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int *P;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int A[5];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&amp;V - memory location of integer variable V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&amp;(A[2]) - memory location of array element 2 in array A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&amp;P - memory location of pointer variable P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pPr algn="just"/>
            <a:r>
              <a:rPr lang="en-US" sz="3600" b="1" dirty="0"/>
              <a:t>Pointer Variable </a:t>
            </a:r>
            <a:r>
              <a:rPr lang="en-US" sz="3600" b="1" dirty="0" smtClean="0"/>
              <a:t>Initialization</a:t>
            </a:r>
            <a:endParaRPr lang="en-US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NULL - pointer lit constant to non-existent address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used to indicate pointer points to nothing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Can initialize/assign pointer vars to NULL or use the address (&amp;) op to get address of a variable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variable in the address operator must be of the right type for the pointer (an integer pointer points only at integer variables)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Examples: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int V;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int *P = &amp;V;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int A[5];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P = &amp;(A[2]);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Indirection (*) Operator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800"/>
              <a:t>A pointer variable contains a memory address</a:t>
            </a:r>
          </a:p>
          <a:p>
            <a:pPr>
              <a:buFontTx/>
              <a:buNone/>
            </a:pPr>
            <a:r>
              <a:rPr lang="en-US" sz="2800"/>
              <a:t>To refer to the </a:t>
            </a:r>
            <a:r>
              <a:rPr lang="en-US" sz="2800" i="1"/>
              <a:t>contents</a:t>
            </a:r>
            <a:r>
              <a:rPr lang="en-US" sz="2800"/>
              <a:t> of the variable that the pointer points to, we use indirection operator</a:t>
            </a:r>
          </a:p>
          <a:p>
            <a:pPr>
              <a:buFontTx/>
              <a:buNone/>
            </a:pPr>
            <a:r>
              <a:rPr lang="en-US" sz="2800"/>
              <a:t>Syntax: *</a:t>
            </a:r>
            <a:r>
              <a:rPr lang="en-US" sz="2800" i="1"/>
              <a:t>PointerVariable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pPr lvl="1">
              <a:buFontTx/>
              <a:buNone/>
            </a:pPr>
            <a:r>
              <a:rPr lang="en-US" sz="2400"/>
              <a:t>int V = 101;</a:t>
            </a:r>
          </a:p>
          <a:p>
            <a:pPr lvl="1">
              <a:buFontTx/>
              <a:buNone/>
            </a:pPr>
            <a:r>
              <a:rPr lang="en-US" sz="2400"/>
              <a:t>int *P = &amp;V;</a:t>
            </a:r>
          </a:p>
          <a:p>
            <a:pPr lvl="1">
              <a:buFontTx/>
              <a:buNone/>
            </a:pPr>
            <a:r>
              <a:rPr lang="en-US" sz="2400"/>
              <a:t>/* Then *P would refer to the contents of the variable V (in this case, the integer 101) */</a:t>
            </a:r>
          </a:p>
          <a:p>
            <a:pPr lvl="1">
              <a:buFontTx/>
              <a:buNone/>
            </a:pPr>
            <a:r>
              <a:rPr lang="en-US" sz="2400"/>
              <a:t>printf(“%d”,*P);  /* Prints 101 */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Pointer Sample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int A = 3;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int B;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int *P = &amp;A;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int *Q = P;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int *R = &amp;B;</a:t>
            </a:r>
          </a:p>
          <a:p>
            <a:pPr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printf(“Enter value:“);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scanf(“%d”,R);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printf(“%d %d\n”,A,B);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printf(“%d %d %d\n”,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  *P,*Q,*R);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Q = &amp;B;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if (P == Q)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  printf(“1\n”);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if (Q == R)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  printf(“2\n”);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if (*P == *Q)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  printf(“3\n”);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if (*Q == *R)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  printf(“4\n”);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if (*P == *R)</a:t>
            </a:r>
          </a:p>
          <a:p>
            <a:pPr>
              <a:buFontTx/>
              <a:buNone/>
            </a:pPr>
            <a:r>
              <a:rPr lang="en-US" sz="2000">
                <a:latin typeface="Courier New" pitchFamily="49" charset="0"/>
              </a:rPr>
              <a:t>  printf(“5\n”);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1298</Words>
  <Application>Microsoft Office PowerPoint</Application>
  <PresentationFormat>On-screen Show (4:3)</PresentationFormat>
  <Paragraphs>199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VISIO 4 Drawing</vt:lpstr>
      <vt:lpstr>    PROGRAMMING FOR PROBLEM SOLVING BCSE-1201    </vt:lpstr>
      <vt:lpstr>TOPIC:-Pointers</vt:lpstr>
      <vt:lpstr>Slide 3</vt:lpstr>
      <vt:lpstr>Pointer Basics</vt:lpstr>
      <vt:lpstr>Pointer Variable Definition</vt:lpstr>
      <vt:lpstr>Address (&amp;) Operator</vt:lpstr>
      <vt:lpstr>Pointer Variable Initialization</vt:lpstr>
      <vt:lpstr>Indirection (*) Operator</vt:lpstr>
      <vt:lpstr>Pointer Sample</vt:lpstr>
      <vt:lpstr>Reference Parameters</vt:lpstr>
      <vt:lpstr>Pointer Return Values</vt:lpstr>
      <vt:lpstr>Pointers to Pointers</vt:lpstr>
      <vt:lpstr>Pointer Types</vt:lpstr>
      <vt:lpstr>Casting Pointers</vt:lpstr>
      <vt:lpstr>The General (void) Pointer</vt:lpstr>
      <vt:lpstr>1D Arrays and Pointers</vt:lpstr>
      <vt:lpstr>1D Array and Pointers Example</vt:lpstr>
      <vt:lpstr>1D Array as Parameter</vt:lpstr>
      <vt:lpstr>Declarations Examples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2023-07-09T11:34:52Z</dcterms:created>
  <dcterms:modified xsi:type="dcterms:W3CDTF">2023-07-09T11:40:35Z</dcterms:modified>
</cp:coreProperties>
</file>