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3B18-9941-4E74-957F-80F8CD68234F}" type="datetimeFigureOut">
              <a:rPr lang="en-US" smtClean="0"/>
              <a:pPr/>
              <a:t>2/21/2023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96A8-F741-4843-A746-198A07960E6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3B18-9941-4E74-957F-80F8CD68234F}" type="datetimeFigureOut">
              <a:rPr lang="en-US" smtClean="0"/>
              <a:pPr/>
              <a:t>2/21/2023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96A8-F741-4843-A746-198A07960E6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3B18-9941-4E74-957F-80F8CD68234F}" type="datetimeFigureOut">
              <a:rPr lang="en-US" smtClean="0"/>
              <a:pPr/>
              <a:t>2/21/2023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96A8-F741-4843-A746-198A07960E6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3B18-9941-4E74-957F-80F8CD68234F}" type="datetimeFigureOut">
              <a:rPr lang="en-US" smtClean="0"/>
              <a:pPr/>
              <a:t>2/21/2023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96A8-F741-4843-A746-198A07960E6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3B18-9941-4E74-957F-80F8CD68234F}" type="datetimeFigureOut">
              <a:rPr lang="en-US" smtClean="0"/>
              <a:pPr/>
              <a:t>2/21/2023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96A8-F741-4843-A746-198A07960E6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3B18-9941-4E74-957F-80F8CD68234F}" type="datetimeFigureOut">
              <a:rPr lang="en-US" smtClean="0"/>
              <a:pPr/>
              <a:t>2/21/2023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96A8-F741-4843-A746-198A07960E6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3B18-9941-4E74-957F-80F8CD68234F}" type="datetimeFigureOut">
              <a:rPr lang="en-US" smtClean="0"/>
              <a:pPr/>
              <a:t>2/21/2023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96A8-F741-4843-A746-198A07960E6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3B18-9941-4E74-957F-80F8CD68234F}" type="datetimeFigureOut">
              <a:rPr lang="en-US" smtClean="0"/>
              <a:pPr/>
              <a:t>2/21/2023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96A8-F741-4843-A746-198A07960E6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3B18-9941-4E74-957F-80F8CD68234F}" type="datetimeFigureOut">
              <a:rPr lang="en-US" smtClean="0"/>
              <a:pPr/>
              <a:t>2/21/2023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96A8-F741-4843-A746-198A07960E6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3B18-9941-4E74-957F-80F8CD68234F}" type="datetimeFigureOut">
              <a:rPr lang="en-US" smtClean="0"/>
              <a:pPr/>
              <a:t>2/21/2023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96A8-F741-4843-A746-198A07960E6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F3B18-9941-4E74-957F-80F8CD68234F}" type="datetimeFigureOut">
              <a:rPr lang="en-US" smtClean="0"/>
              <a:pPr/>
              <a:t>2/21/2023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E96A8-F741-4843-A746-198A07960E68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F3B18-9941-4E74-957F-80F8CD68234F}" type="datetimeFigureOut">
              <a:rPr lang="en-US" smtClean="0"/>
              <a:pPr/>
              <a:t>2/21/2023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E96A8-F741-4843-A746-198A07960E6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1519" y="1176019"/>
            <a:ext cx="7687309" cy="46278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3719" y="533400"/>
            <a:ext cx="4069079" cy="581660"/>
          </a:xfrm>
          <a:prstGeom prst="rect">
            <a:avLst/>
          </a:prstGeom>
          <a:solidFill>
            <a:srgbClr val="FCE9D9"/>
          </a:solidFill>
        </p:spPr>
        <p:txBody>
          <a:bodyPr vert="horz" wrap="square" lIns="0" tIns="4699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solidFill>
                  <a:srgbClr val="BF0000"/>
                </a:solidFill>
                <a:latin typeface="Times New Roman"/>
                <a:cs typeface="Times New Roman"/>
              </a:rPr>
              <a:t>Causes</a:t>
            </a:r>
            <a:r>
              <a:rPr sz="3200" spc="-15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BF0000"/>
                </a:solidFill>
                <a:latin typeface="Times New Roman"/>
                <a:cs typeface="Times New Roman"/>
              </a:rPr>
              <a:t>of</a:t>
            </a:r>
            <a:r>
              <a:rPr sz="3200" spc="-5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BF0000"/>
                </a:solidFill>
                <a:latin typeface="Times New Roman"/>
                <a:cs typeface="Times New Roman"/>
              </a:rPr>
              <a:t>Soil</a:t>
            </a:r>
            <a:r>
              <a:rPr sz="3200" spc="-20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BF0000"/>
                </a:solidFill>
                <a:latin typeface="Times New Roman"/>
                <a:cs typeface="Times New Roman"/>
              </a:rPr>
              <a:t>Erosion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5270" y="1634490"/>
            <a:ext cx="8627745" cy="4291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0700" marR="55880" indent="-457200">
              <a:lnSpc>
                <a:spcPct val="100000"/>
              </a:lnSpc>
              <a:spcBef>
                <a:spcPts val="100"/>
              </a:spcBef>
              <a:buFont typeface="MS UI Gothic"/>
              <a:buChar char="➢"/>
              <a:tabLst>
                <a:tab pos="520065" algn="l"/>
                <a:tab pos="520700" algn="l"/>
                <a:tab pos="2376805" algn="l"/>
                <a:tab pos="4434205" algn="l"/>
                <a:tab pos="5050790" algn="l"/>
                <a:tab pos="6396355" algn="l"/>
                <a:tab pos="8268970" algn="l"/>
              </a:tabLst>
            </a:pPr>
            <a:r>
              <a:rPr sz="2800" spc="-15" dirty="0">
                <a:solidFill>
                  <a:srgbClr val="000066"/>
                </a:solidFill>
                <a:latin typeface="Times New Roman"/>
                <a:cs typeface="Times New Roman"/>
              </a:rPr>
              <a:t>L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800" spc="-10" dirty="0">
                <a:solidFill>
                  <a:srgbClr val="000066"/>
                </a:solidFill>
                <a:latin typeface="Times New Roman"/>
                <a:cs typeface="Times New Roman"/>
              </a:rPr>
              <a:t>r</a:t>
            </a:r>
            <a:r>
              <a:rPr sz="2800" spc="5" dirty="0">
                <a:solidFill>
                  <a:srgbClr val="000066"/>
                </a:solidFill>
                <a:latin typeface="Times New Roman"/>
                <a:cs typeface="Times New Roman"/>
              </a:rPr>
              <a:t>g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e</a:t>
            </a:r>
            <a:r>
              <a:rPr sz="2800" spc="-10" dirty="0">
                <a:solidFill>
                  <a:srgbClr val="000066"/>
                </a:solidFill>
                <a:latin typeface="Times New Roman"/>
                <a:cs typeface="Times New Roman"/>
              </a:rPr>
              <a:t>-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sc</a:t>
            </a:r>
            <a:r>
              <a:rPr sz="2800" spc="-15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le	de</a:t>
            </a:r>
            <a:r>
              <a:rPr sz="2800" spc="-15" dirty="0">
                <a:solidFill>
                  <a:srgbClr val="000066"/>
                </a:solidFill>
                <a:latin typeface="Times New Roman"/>
                <a:cs typeface="Times New Roman"/>
              </a:rPr>
              <a:t>f</a:t>
            </a:r>
            <a:r>
              <a:rPr sz="2800" spc="5" dirty="0">
                <a:solidFill>
                  <a:srgbClr val="000066"/>
                </a:solidFill>
                <a:latin typeface="Times New Roman"/>
                <a:cs typeface="Times New Roman"/>
              </a:rPr>
              <a:t>o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res</a:t>
            </a: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t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tion	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f</a:t>
            </a: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or	</a:t>
            </a:r>
            <a:r>
              <a:rPr sz="2800" spc="-20" dirty="0">
                <a:solidFill>
                  <a:srgbClr val="000066"/>
                </a:solidFill>
                <a:latin typeface="Times New Roman"/>
                <a:cs typeface="Times New Roman"/>
              </a:rPr>
              <a:t>m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ee</a:t>
            </a: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t</a:t>
            </a:r>
            <a:r>
              <a:rPr sz="2800" spc="-10" dirty="0">
                <a:solidFill>
                  <a:srgbClr val="000066"/>
                </a:solidFill>
                <a:latin typeface="Times New Roman"/>
                <a:cs typeface="Times New Roman"/>
              </a:rPr>
              <a:t>i</a:t>
            </a:r>
            <a:r>
              <a:rPr sz="2800" spc="5" dirty="0">
                <a:solidFill>
                  <a:srgbClr val="000066"/>
                </a:solidFill>
                <a:latin typeface="Times New Roman"/>
                <a:cs typeface="Times New Roman"/>
              </a:rPr>
              <a:t>n</a:t>
            </a: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g	</a:t>
            </a:r>
            <a:r>
              <a:rPr sz="2800" spc="-15" dirty="0">
                <a:solidFill>
                  <a:srgbClr val="000066"/>
                </a:solidFill>
                <a:latin typeface="Times New Roman"/>
                <a:cs typeface="Times New Roman"/>
              </a:rPr>
              <a:t>c</a:t>
            </a:r>
            <a:r>
              <a:rPr sz="2800" spc="5" dirty="0">
                <a:solidFill>
                  <a:srgbClr val="000066"/>
                </a:solidFill>
                <a:latin typeface="Times New Roman"/>
                <a:cs typeface="Times New Roman"/>
              </a:rPr>
              <a:t>o</a:t>
            </a:r>
            <a:r>
              <a:rPr sz="2800" spc="-20" dirty="0">
                <a:solidFill>
                  <a:srgbClr val="000066"/>
                </a:solidFill>
                <a:latin typeface="Times New Roman"/>
                <a:cs typeface="Times New Roman"/>
              </a:rPr>
              <a:t>mm</a:t>
            </a:r>
            <a:r>
              <a:rPr sz="2800" spc="-15" dirty="0">
                <a:solidFill>
                  <a:srgbClr val="000066"/>
                </a:solidFill>
                <a:latin typeface="Times New Roman"/>
                <a:cs typeface="Times New Roman"/>
              </a:rPr>
              <a:t>e</a:t>
            </a:r>
            <a:r>
              <a:rPr sz="2800" spc="5" dirty="0">
                <a:solidFill>
                  <a:srgbClr val="000066"/>
                </a:solidFill>
                <a:latin typeface="Times New Roman"/>
                <a:cs typeface="Times New Roman"/>
              </a:rPr>
              <a:t>r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c</a:t>
            </a: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i</a:t>
            </a:r>
            <a:r>
              <a:rPr sz="2800" spc="-15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l	</a:t>
            </a:r>
            <a:r>
              <a:rPr sz="2800" spc="-15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s  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well </a:t>
            </a:r>
            <a:r>
              <a:rPr sz="2800" spc="-10" dirty="0">
                <a:solidFill>
                  <a:srgbClr val="000066"/>
                </a:solidFill>
                <a:latin typeface="Times New Roman"/>
                <a:cs typeface="Times New Roman"/>
              </a:rPr>
              <a:t>as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day-to-day</a:t>
            </a:r>
            <a:r>
              <a:rPr sz="2800" spc="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needs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000066"/>
              </a:buClr>
              <a:buFont typeface="MS UI Gothic"/>
              <a:buChar char="➢"/>
            </a:pPr>
            <a:endParaRPr sz="2900">
              <a:latin typeface="Times New Roman"/>
              <a:cs typeface="Times New Roman"/>
            </a:endParaRPr>
          </a:p>
          <a:p>
            <a:pPr marL="520700" indent="-457200">
              <a:lnSpc>
                <a:spcPct val="100000"/>
              </a:lnSpc>
              <a:buFont typeface="MS UI Gothic"/>
              <a:buChar char="➢"/>
              <a:tabLst>
                <a:tab pos="520065" algn="l"/>
                <a:tab pos="520700" algn="l"/>
              </a:tabLst>
            </a:pPr>
            <a:r>
              <a:rPr sz="2800" spc="-10" dirty="0">
                <a:solidFill>
                  <a:srgbClr val="000066"/>
                </a:solidFill>
                <a:latin typeface="Times New Roman"/>
                <a:cs typeface="Times New Roman"/>
              </a:rPr>
              <a:t>Heavy</a:t>
            </a:r>
            <a:r>
              <a:rPr sz="28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floods</a:t>
            </a:r>
            <a:r>
              <a:rPr sz="2800" spc="-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in</a:t>
            </a:r>
            <a:r>
              <a:rPr sz="28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rivers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0066"/>
              </a:buClr>
              <a:buFont typeface="MS UI Gothic"/>
              <a:buChar char="➢"/>
            </a:pPr>
            <a:endParaRPr sz="2900">
              <a:latin typeface="Times New Roman"/>
              <a:cs typeface="Times New Roman"/>
            </a:endParaRPr>
          </a:p>
          <a:p>
            <a:pPr marL="520700" indent="-457200">
              <a:lnSpc>
                <a:spcPct val="100000"/>
              </a:lnSpc>
              <a:buFont typeface="MS UI Gothic"/>
              <a:buChar char="➢"/>
              <a:tabLst>
                <a:tab pos="520065" algn="l"/>
                <a:tab pos="520700" algn="l"/>
              </a:tabLst>
            </a:pP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Overgrazing</a:t>
            </a:r>
            <a:r>
              <a:rPr sz="2800" spc="-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by</a:t>
            </a:r>
            <a:r>
              <a:rPr sz="28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cattle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0066"/>
              </a:buClr>
              <a:buFont typeface="MS UI Gothic"/>
              <a:buChar char="➢"/>
            </a:pPr>
            <a:endParaRPr sz="2900">
              <a:latin typeface="Times New Roman"/>
              <a:cs typeface="Times New Roman"/>
            </a:endParaRPr>
          </a:p>
          <a:p>
            <a:pPr marL="520700" indent="-457200">
              <a:lnSpc>
                <a:spcPct val="100000"/>
              </a:lnSpc>
              <a:buFont typeface="MS UI Gothic"/>
              <a:buChar char="➢"/>
              <a:tabLst>
                <a:tab pos="520065" algn="l"/>
                <a:tab pos="520700" algn="l"/>
              </a:tabLst>
            </a:pP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Dry</a:t>
            </a:r>
            <a:r>
              <a:rPr sz="28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violent</a:t>
            </a:r>
            <a:r>
              <a:rPr sz="28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winds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0066"/>
              </a:buClr>
              <a:buFont typeface="MS UI Gothic"/>
              <a:buChar char="➢"/>
            </a:pPr>
            <a:endParaRPr sz="2900">
              <a:latin typeface="Times New Roman"/>
              <a:cs typeface="Times New Roman"/>
            </a:endParaRPr>
          </a:p>
          <a:p>
            <a:pPr marL="520700" indent="-457200">
              <a:lnSpc>
                <a:spcPct val="100000"/>
              </a:lnSpc>
              <a:buFont typeface="MS UI Gothic"/>
              <a:buChar char="➢"/>
              <a:tabLst>
                <a:tab pos="520065" algn="l"/>
                <a:tab pos="520700" algn="l"/>
              </a:tabLst>
            </a:pP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Improper</a:t>
            </a:r>
            <a:r>
              <a:rPr sz="2800" spc="-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agricultural techniques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179" y="166370"/>
            <a:ext cx="4150360" cy="581660"/>
          </a:xfrm>
          <a:prstGeom prst="rect">
            <a:avLst/>
          </a:prstGeom>
          <a:solidFill>
            <a:srgbClr val="FCE9D9"/>
          </a:solidFill>
        </p:spPr>
        <p:txBody>
          <a:bodyPr vert="horz" wrap="square" lIns="0" tIns="4699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solidFill>
                  <a:srgbClr val="BF0000"/>
                </a:solidFill>
                <a:latin typeface="Times New Roman"/>
                <a:cs typeface="Times New Roman"/>
              </a:rPr>
              <a:t>Effects</a:t>
            </a:r>
            <a:r>
              <a:rPr sz="3200" spc="-15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BF0000"/>
                </a:solidFill>
                <a:latin typeface="Times New Roman"/>
                <a:cs typeface="Times New Roman"/>
              </a:rPr>
              <a:t>of </a:t>
            </a:r>
            <a:r>
              <a:rPr sz="3200" spc="-5" dirty="0">
                <a:solidFill>
                  <a:srgbClr val="BF0000"/>
                </a:solidFill>
                <a:latin typeface="Times New Roman"/>
                <a:cs typeface="Times New Roman"/>
              </a:rPr>
              <a:t>Soil</a:t>
            </a:r>
            <a:r>
              <a:rPr sz="3200" spc="-30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BF0000"/>
                </a:solidFill>
                <a:latin typeface="Times New Roman"/>
                <a:cs typeface="Times New Roman"/>
              </a:rPr>
              <a:t>Erosion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5759" y="822959"/>
            <a:ext cx="8464550" cy="2951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MS UI Gothic"/>
              <a:buChar char="➢"/>
              <a:tabLst>
                <a:tab pos="355600" algn="l"/>
                <a:tab pos="2649855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Desertification</a:t>
            </a:r>
            <a:r>
              <a:rPr sz="2400" spc="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of	land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0066"/>
              </a:buClr>
              <a:buFont typeface="MS UI Gothic"/>
              <a:buChar char="➢"/>
            </a:pPr>
            <a:endParaRPr sz="2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MS UI Gothic"/>
              <a:buChar char="➢"/>
              <a:tabLst>
                <a:tab pos="355600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Decrease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in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productivity</a:t>
            </a:r>
            <a:r>
              <a:rPr sz="2400" spc="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400" spc="-2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land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0066"/>
              </a:buClr>
              <a:buFont typeface="MS UI Gothic"/>
              <a:buChar char="➢"/>
            </a:pPr>
            <a:endParaRPr sz="2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MS UI Gothic"/>
              <a:buChar char="➢"/>
              <a:tabLst>
                <a:tab pos="355600" algn="l"/>
              </a:tabLst>
            </a:pP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Reduction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in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the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agricultural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land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at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the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banks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rivers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0066"/>
              </a:buClr>
              <a:buFont typeface="MS UI Gothic"/>
              <a:buChar char="➢"/>
            </a:pPr>
            <a:endParaRPr sz="25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buFont typeface="MS UI Gothic"/>
              <a:buChar char="➢"/>
              <a:tabLst>
                <a:tab pos="355600" algn="l"/>
              </a:tabLst>
            </a:pP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Deposition</a:t>
            </a:r>
            <a:r>
              <a:rPr sz="2400" spc="3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400" spc="30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soil</a:t>
            </a:r>
            <a:r>
              <a:rPr sz="2400" spc="32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in</a:t>
            </a:r>
            <a:r>
              <a:rPr sz="2400" spc="3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river</a:t>
            </a:r>
            <a:r>
              <a:rPr sz="2400" spc="32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beds</a:t>
            </a:r>
            <a:r>
              <a:rPr sz="2400" spc="3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and</a:t>
            </a:r>
            <a:r>
              <a:rPr sz="2400" spc="3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canals</a:t>
            </a:r>
            <a:r>
              <a:rPr sz="2400" spc="3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causing</a:t>
            </a:r>
            <a:r>
              <a:rPr sz="2400" spc="3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diversion</a:t>
            </a:r>
            <a:r>
              <a:rPr sz="2400" spc="3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of </a:t>
            </a:r>
            <a:r>
              <a:rPr sz="2400" spc="-58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their natural flow</a:t>
            </a:r>
            <a:r>
              <a:rPr sz="2400" spc="-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and hence leading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to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disasters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90750" y="3850640"/>
            <a:ext cx="4823459" cy="297942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152400"/>
            <a:ext cx="8686800" cy="663002"/>
          </a:xfrm>
          <a:prstGeom prst="rect">
            <a:avLst/>
          </a:prstGeom>
          <a:solidFill>
            <a:srgbClr val="FCE9D9"/>
          </a:solidFill>
        </p:spPr>
        <p:txBody>
          <a:bodyPr vert="horz" wrap="square" lIns="0" tIns="4699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70"/>
              </a:spcBef>
            </a:pPr>
            <a:r>
              <a:rPr sz="4000" spc="-5" dirty="0">
                <a:latin typeface="Times New Roman" pitchFamily="18" charset="0"/>
                <a:cs typeface="Times New Roman" pitchFamily="18" charset="0"/>
              </a:rPr>
              <a:t>Methods</a:t>
            </a:r>
            <a:r>
              <a:rPr sz="40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dirty="0">
                <a:latin typeface="Times New Roman" pitchFamily="18" charset="0"/>
                <a:cs typeface="Times New Roman" pitchFamily="18" charset="0"/>
              </a:rPr>
              <a:t>of</a:t>
            </a:r>
            <a:r>
              <a:rPr sz="40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spc="-5" dirty="0">
                <a:latin typeface="Times New Roman" pitchFamily="18" charset="0"/>
                <a:cs typeface="Times New Roman" pitchFamily="18" charset="0"/>
              </a:rPr>
              <a:t>Controlling</a:t>
            </a:r>
            <a:r>
              <a:rPr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spc="-5" dirty="0">
                <a:latin typeface="Times New Roman" pitchFamily="18" charset="0"/>
                <a:cs typeface="Times New Roman" pitchFamily="18" charset="0"/>
              </a:rPr>
              <a:t>Soil</a:t>
            </a:r>
            <a:r>
              <a:rPr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4000" spc="-5" dirty="0">
                <a:latin typeface="Times New Roman" pitchFamily="18" charset="0"/>
                <a:cs typeface="Times New Roman" pitchFamily="18" charset="0"/>
              </a:rPr>
              <a:t>Erosion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9879" y="720090"/>
            <a:ext cx="5629275" cy="5722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7200" indent="-342900">
              <a:lnSpc>
                <a:spcPct val="100000"/>
              </a:lnSpc>
              <a:spcBef>
                <a:spcPts val="100"/>
              </a:spcBef>
              <a:buFont typeface="MS UI Gothic"/>
              <a:buChar char="➢"/>
              <a:tabLst>
                <a:tab pos="457200" algn="l"/>
              </a:tabLst>
            </a:pP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Reduced</a:t>
            </a:r>
            <a:r>
              <a:rPr sz="2200" spc="-3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tillage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00066"/>
              </a:buClr>
              <a:buFont typeface="MS UI Gothic"/>
              <a:buChar char="➢"/>
            </a:pPr>
            <a:endParaRPr sz="2250">
              <a:latin typeface="Times New Roman"/>
              <a:cs typeface="Times New Roman"/>
            </a:endParaRPr>
          </a:p>
          <a:p>
            <a:pPr marL="457200" indent="-342900">
              <a:lnSpc>
                <a:spcPct val="100000"/>
              </a:lnSpc>
              <a:buFont typeface="MS UI Gothic"/>
              <a:buChar char="➢"/>
              <a:tabLst>
                <a:tab pos="457200" algn="l"/>
              </a:tabLst>
            </a:pPr>
            <a:r>
              <a:rPr sz="2200" dirty="0">
                <a:solidFill>
                  <a:srgbClr val="000066"/>
                </a:solidFill>
                <a:latin typeface="Times New Roman"/>
                <a:cs typeface="Times New Roman"/>
              </a:rPr>
              <a:t>Contour</a:t>
            </a:r>
            <a:r>
              <a:rPr sz="2200" spc="-3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cultivation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0066"/>
              </a:buClr>
              <a:buFont typeface="MS UI Gothic"/>
              <a:buChar char="➢"/>
            </a:pPr>
            <a:endParaRPr sz="2250">
              <a:latin typeface="Times New Roman"/>
              <a:cs typeface="Times New Roman"/>
            </a:endParaRPr>
          </a:p>
          <a:p>
            <a:pPr marL="457200" indent="-342900">
              <a:lnSpc>
                <a:spcPct val="100000"/>
              </a:lnSpc>
              <a:buFont typeface="MS UI Gothic"/>
              <a:buChar char="➢"/>
              <a:tabLst>
                <a:tab pos="457200" algn="l"/>
              </a:tabLst>
            </a:pP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Strip</a:t>
            </a:r>
            <a:r>
              <a:rPr sz="2200" spc="-3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cropping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00066"/>
              </a:buClr>
              <a:buFont typeface="MS UI Gothic"/>
              <a:buChar char="➢"/>
            </a:pPr>
            <a:endParaRPr sz="2250">
              <a:latin typeface="Times New Roman"/>
              <a:cs typeface="Times New Roman"/>
            </a:endParaRPr>
          </a:p>
          <a:p>
            <a:pPr marL="457200" indent="-342900">
              <a:lnSpc>
                <a:spcPct val="100000"/>
              </a:lnSpc>
              <a:buFont typeface="MS UI Gothic"/>
              <a:buChar char="➢"/>
              <a:tabLst>
                <a:tab pos="457200" algn="l"/>
              </a:tabLst>
            </a:pPr>
            <a:r>
              <a:rPr sz="2200" spc="-10" dirty="0">
                <a:solidFill>
                  <a:srgbClr val="000066"/>
                </a:solidFill>
                <a:latin typeface="Times New Roman"/>
                <a:cs typeface="Times New Roman"/>
              </a:rPr>
              <a:t>Terracing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000066"/>
              </a:buClr>
              <a:buFont typeface="MS UI Gothic"/>
              <a:buChar char="➢"/>
            </a:pPr>
            <a:endParaRPr sz="2250">
              <a:latin typeface="Times New Roman"/>
              <a:cs typeface="Times New Roman"/>
            </a:endParaRPr>
          </a:p>
          <a:p>
            <a:pPr marL="457200" indent="-342900">
              <a:lnSpc>
                <a:spcPct val="100000"/>
              </a:lnSpc>
              <a:buFont typeface="MS UI Gothic"/>
              <a:buChar char="➢"/>
              <a:tabLst>
                <a:tab pos="457200" algn="l"/>
              </a:tabLst>
            </a:pPr>
            <a:r>
              <a:rPr sz="2200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200" spc="-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forestation</a:t>
            </a:r>
            <a:r>
              <a:rPr sz="22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0066"/>
                </a:solidFill>
                <a:latin typeface="Times New Roman"/>
                <a:cs typeface="Times New Roman"/>
              </a:rPr>
              <a:t>on</a:t>
            </a: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 barren</a:t>
            </a:r>
            <a:r>
              <a:rPr sz="22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land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00066"/>
              </a:buClr>
              <a:buFont typeface="MS UI Gothic"/>
              <a:buChar char="➢"/>
            </a:pPr>
            <a:endParaRPr sz="2250">
              <a:latin typeface="Times New Roman"/>
              <a:cs typeface="Times New Roman"/>
            </a:endParaRPr>
          </a:p>
          <a:p>
            <a:pPr marL="457200" indent="-342900">
              <a:lnSpc>
                <a:spcPct val="100000"/>
              </a:lnSpc>
              <a:buFont typeface="MS UI Gothic"/>
              <a:buChar char="➢"/>
              <a:tabLst>
                <a:tab pos="457200" algn="l"/>
              </a:tabLst>
            </a:pPr>
            <a:r>
              <a:rPr sz="2200" dirty="0">
                <a:solidFill>
                  <a:srgbClr val="000066"/>
                </a:solidFill>
                <a:latin typeface="Times New Roman"/>
                <a:cs typeface="Times New Roman"/>
              </a:rPr>
              <a:t>Control</a:t>
            </a:r>
            <a:r>
              <a:rPr sz="2200" spc="-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200" spc="-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overgrazing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000066"/>
              </a:buClr>
              <a:buFont typeface="MS UI Gothic"/>
              <a:buChar char="➢"/>
            </a:pPr>
            <a:endParaRPr sz="2250">
              <a:latin typeface="Times New Roman"/>
              <a:cs typeface="Times New Roman"/>
            </a:endParaRPr>
          </a:p>
          <a:p>
            <a:pPr marL="457200" indent="-342900">
              <a:lnSpc>
                <a:spcPct val="100000"/>
              </a:lnSpc>
              <a:buFont typeface="MS UI Gothic"/>
              <a:buChar char="➢"/>
              <a:tabLst>
                <a:tab pos="457200" algn="l"/>
              </a:tabLst>
            </a:pP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Construction</a:t>
            </a:r>
            <a:r>
              <a:rPr sz="22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200" spc="-10" dirty="0">
                <a:solidFill>
                  <a:srgbClr val="000066"/>
                </a:solidFill>
                <a:latin typeface="Times New Roman"/>
                <a:cs typeface="Times New Roman"/>
              </a:rPr>
              <a:t> small</a:t>
            </a:r>
            <a:r>
              <a:rPr sz="22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check dams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0066"/>
              </a:buClr>
              <a:buFont typeface="MS UI Gothic"/>
              <a:buChar char="➢"/>
            </a:pPr>
            <a:endParaRPr sz="2250">
              <a:latin typeface="Times New Roman"/>
              <a:cs typeface="Times New Roman"/>
            </a:endParaRPr>
          </a:p>
          <a:p>
            <a:pPr marL="457200" indent="-342900">
              <a:lnSpc>
                <a:spcPct val="100000"/>
              </a:lnSpc>
              <a:spcBef>
                <a:spcPts val="5"/>
              </a:spcBef>
              <a:buFont typeface="MS UI Gothic"/>
              <a:buChar char="➢"/>
              <a:tabLst>
                <a:tab pos="457200" algn="l"/>
              </a:tabLst>
            </a:pP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Promotion </a:t>
            </a:r>
            <a:r>
              <a:rPr sz="22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 equitable</a:t>
            </a:r>
            <a:r>
              <a:rPr sz="220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use </a:t>
            </a:r>
            <a:r>
              <a:rPr sz="22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 water resources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000066"/>
              </a:buClr>
              <a:buFont typeface="MS UI Gothic"/>
              <a:buChar char="➢"/>
            </a:pPr>
            <a:endParaRPr sz="2250">
              <a:latin typeface="Times New Roman"/>
              <a:cs typeface="Times New Roman"/>
            </a:endParaRPr>
          </a:p>
          <a:p>
            <a:pPr marL="457200" indent="-342900">
              <a:lnSpc>
                <a:spcPct val="100000"/>
              </a:lnSpc>
              <a:buFont typeface="MS UI Gothic"/>
              <a:buChar char="➢"/>
              <a:tabLst>
                <a:tab pos="457200" algn="l"/>
              </a:tabLst>
            </a:pP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Prevention </a:t>
            </a:r>
            <a:r>
              <a:rPr sz="22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 excavation </a:t>
            </a:r>
            <a:r>
              <a:rPr sz="22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200" spc="-5" dirty="0">
                <a:solidFill>
                  <a:srgbClr val="000066"/>
                </a:solidFill>
                <a:latin typeface="Times New Roman"/>
                <a:cs typeface="Times New Roman"/>
              </a:rPr>
              <a:t> rocks</a:t>
            </a:r>
            <a:endParaRPr sz="2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52950" y="1140460"/>
            <a:ext cx="4546600" cy="36449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79800" y="374650"/>
            <a:ext cx="2413000" cy="520700"/>
          </a:xfrm>
          <a:prstGeom prst="rect">
            <a:avLst/>
          </a:prstGeom>
          <a:solidFill>
            <a:srgbClr val="FCE9D9"/>
          </a:solidFill>
        </p:spPr>
        <p:txBody>
          <a:bodyPr vert="horz" wrap="square" lIns="0" tIns="4699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70"/>
              </a:spcBef>
            </a:pPr>
            <a:r>
              <a:rPr sz="2800" spc="-5" dirty="0">
                <a:latin typeface="Times New Roman"/>
                <a:cs typeface="Times New Roman"/>
              </a:rPr>
              <a:t>Desertification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26079" y="2438400"/>
            <a:ext cx="3495040" cy="459740"/>
          </a:xfrm>
          <a:prstGeom prst="rect">
            <a:avLst/>
          </a:prstGeom>
          <a:solidFill>
            <a:srgbClr val="91CF4F"/>
          </a:solidFill>
        </p:spPr>
        <p:txBody>
          <a:bodyPr vert="horz" wrap="square" lIns="0" tIns="4699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70"/>
              </a:spcBef>
            </a:pPr>
            <a:r>
              <a:rPr sz="2400" b="1" spc="-5" dirty="0">
                <a:solidFill>
                  <a:srgbClr val="16365D"/>
                </a:solidFill>
                <a:latin typeface="Times New Roman"/>
                <a:cs typeface="Times New Roman"/>
              </a:rPr>
              <a:t>Causes</a:t>
            </a:r>
            <a:r>
              <a:rPr sz="2400" b="1" spc="-10" dirty="0">
                <a:solidFill>
                  <a:srgbClr val="16365D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16365D"/>
                </a:solidFill>
                <a:latin typeface="Times New Roman"/>
                <a:cs typeface="Times New Roman"/>
              </a:rPr>
              <a:t>of</a:t>
            </a:r>
            <a:r>
              <a:rPr sz="2400" b="1" spc="-10" dirty="0">
                <a:solidFill>
                  <a:srgbClr val="16365D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16365D"/>
                </a:solidFill>
                <a:latin typeface="Times New Roman"/>
                <a:cs typeface="Times New Roman"/>
              </a:rPr>
              <a:t>Desertification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17319" y="3539490"/>
            <a:ext cx="21012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BF0000"/>
                </a:solidFill>
                <a:latin typeface="Times New Roman"/>
                <a:cs typeface="Times New Roman"/>
              </a:rPr>
              <a:t>Natural</a:t>
            </a:r>
            <a:r>
              <a:rPr sz="2400" b="1" spc="-45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BF0000"/>
                </a:solidFill>
                <a:latin typeface="Times New Roman"/>
                <a:cs typeface="Times New Roman"/>
              </a:rPr>
              <a:t>Factors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5729" y="4210050"/>
            <a:ext cx="468312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4090" marR="965200" indent="-1905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Very</a:t>
            </a:r>
            <a:r>
              <a:rPr sz="2400" spc="17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low</a:t>
            </a:r>
            <a:r>
              <a:rPr sz="2400" spc="15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rainfall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High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salinity of soils </a:t>
            </a:r>
            <a:r>
              <a:rPr sz="2400" spc="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Excessive</a:t>
            </a:r>
            <a:r>
              <a:rPr sz="2400" spc="-2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evaporation</a:t>
            </a:r>
            <a:endParaRPr sz="2400">
              <a:latin typeface="Times New Roman"/>
              <a:cs typeface="Times New Roman"/>
            </a:endParaRPr>
          </a:p>
          <a:p>
            <a:pPr marL="12065" marR="5080" algn="ctr">
              <a:lnSpc>
                <a:spcPct val="100000"/>
              </a:lnSpc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Vast difference </a:t>
            </a:r>
            <a:r>
              <a:rPr sz="2400" spc="5" dirty="0">
                <a:solidFill>
                  <a:srgbClr val="000066"/>
                </a:solidFill>
                <a:latin typeface="Times New Roman"/>
                <a:cs typeface="Times New Roman"/>
              </a:rPr>
              <a:t>in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diurnal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temperature </a:t>
            </a:r>
            <a:r>
              <a:rPr sz="2400" spc="-58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extremes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97500" y="3539490"/>
            <a:ext cx="30308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BF0000"/>
                </a:solidFill>
                <a:latin typeface="Times New Roman"/>
                <a:cs typeface="Times New Roman"/>
              </a:rPr>
              <a:t>Anthropogenic</a:t>
            </a:r>
            <a:r>
              <a:rPr sz="2400" b="1" spc="-30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BF0000"/>
                </a:solidFill>
                <a:latin typeface="Times New Roman"/>
                <a:cs typeface="Times New Roman"/>
              </a:rPr>
              <a:t>Factors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05729" y="4210050"/>
            <a:ext cx="3336290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6920" marR="748030" indent="635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Overgrazing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Over</a:t>
            </a:r>
            <a:r>
              <a:rPr sz="2400" spc="-7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irrigation</a:t>
            </a:r>
            <a:endParaRPr sz="2400">
              <a:latin typeface="Times New Roman"/>
              <a:cs typeface="Times New Roman"/>
            </a:endParaRPr>
          </a:p>
          <a:p>
            <a:pPr marL="12700" marR="5080" indent="1270" algn="ctr">
              <a:lnSpc>
                <a:spcPct val="100000"/>
              </a:lnSpc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Excessive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ploughing </a:t>
            </a:r>
            <a:r>
              <a:rPr sz="2400" spc="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Excessive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use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of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fertilizers </a:t>
            </a:r>
            <a:r>
              <a:rPr sz="2400" spc="-58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Continuous</a:t>
            </a:r>
            <a:r>
              <a:rPr sz="2400" spc="-2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cutting</a:t>
            </a:r>
            <a:r>
              <a:rPr sz="2400" spc="-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400" spc="-3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trees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95630" y="1301750"/>
            <a:ext cx="792670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2520" marR="5080" indent="-236982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Conversion </a:t>
            </a: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fertile land </a:t>
            </a: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into 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an infertile desert land </a:t>
            </a:r>
            <a:r>
              <a:rPr sz="2800" dirty="0">
                <a:solidFill>
                  <a:srgbClr val="000066"/>
                </a:solidFill>
                <a:latin typeface="Times New Roman"/>
                <a:cs typeface="Times New Roman"/>
              </a:rPr>
              <a:t>is </a:t>
            </a:r>
            <a:r>
              <a:rPr sz="2800" spc="-68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000066"/>
                </a:solidFill>
                <a:latin typeface="Times New Roman"/>
                <a:cs typeface="Times New Roman"/>
              </a:rPr>
              <a:t>called</a:t>
            </a:r>
            <a:r>
              <a:rPr sz="2800" spc="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800" i="1" spc="-5" dirty="0">
                <a:solidFill>
                  <a:srgbClr val="000066"/>
                </a:solidFill>
                <a:latin typeface="Times New Roman"/>
                <a:cs typeface="Times New Roman"/>
              </a:rPr>
              <a:t>desertification</a:t>
            </a:r>
            <a:r>
              <a:rPr sz="2800" spc="-5" dirty="0">
                <a:solidFill>
                  <a:srgbClr val="000066"/>
                </a:solidFill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4150" y="26669"/>
            <a:ext cx="3854450" cy="3371850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304800"/>
            <a:ext cx="7239000" cy="8168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0" tIns="4699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70"/>
              </a:spcBef>
            </a:pPr>
            <a:r>
              <a:rPr spc="-5" dirty="0">
                <a:latin typeface="Times New Roman"/>
                <a:cs typeface="Times New Roman"/>
              </a:rPr>
              <a:t>Effects</a:t>
            </a:r>
            <a:r>
              <a:rPr spc="-35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of</a:t>
            </a:r>
            <a:r>
              <a:rPr spc="-15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Desertification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" y="1724659"/>
            <a:ext cx="5032375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6400" indent="-342900">
              <a:lnSpc>
                <a:spcPct val="100000"/>
              </a:lnSpc>
              <a:spcBef>
                <a:spcPts val="100"/>
              </a:spcBef>
              <a:buFont typeface="MS UI Gothic"/>
              <a:buChar char="➢"/>
              <a:tabLst>
                <a:tab pos="406400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Poor</a:t>
            </a:r>
            <a:r>
              <a:rPr sz="2400" spc="-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soil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quality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0066"/>
              </a:buClr>
              <a:buFont typeface="MS UI Gothic"/>
              <a:buChar char="➢"/>
            </a:pPr>
            <a:endParaRPr sz="2500">
              <a:latin typeface="Times New Roman"/>
              <a:cs typeface="Times New Roman"/>
            </a:endParaRPr>
          </a:p>
          <a:p>
            <a:pPr marL="406400" indent="-342900">
              <a:lnSpc>
                <a:spcPct val="100000"/>
              </a:lnSpc>
              <a:buFont typeface="MS UI Gothic"/>
              <a:buChar char="➢"/>
              <a:tabLst>
                <a:tab pos="406400" algn="l"/>
              </a:tabLst>
            </a:pP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Rapid</a:t>
            </a:r>
            <a:r>
              <a:rPr sz="2400" spc="-3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soil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erosion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0066"/>
              </a:buClr>
              <a:buFont typeface="MS UI Gothic"/>
              <a:buChar char="➢"/>
            </a:pPr>
            <a:endParaRPr sz="2500">
              <a:latin typeface="Times New Roman"/>
              <a:cs typeface="Times New Roman"/>
            </a:endParaRPr>
          </a:p>
          <a:p>
            <a:pPr marL="406400" indent="-342900">
              <a:lnSpc>
                <a:spcPct val="100000"/>
              </a:lnSpc>
              <a:buFont typeface="MS UI Gothic"/>
              <a:buChar char="➢"/>
              <a:tabLst>
                <a:tab pos="406400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Unfavorable</a:t>
            </a:r>
            <a:r>
              <a:rPr sz="2400" spc="-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climate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0066"/>
              </a:buClr>
              <a:buFont typeface="MS UI Gothic"/>
              <a:buChar char="➢"/>
            </a:pPr>
            <a:endParaRPr sz="2500">
              <a:latin typeface="Times New Roman"/>
              <a:cs typeface="Times New Roman"/>
            </a:endParaRPr>
          </a:p>
          <a:p>
            <a:pPr marL="406400" indent="-342900">
              <a:lnSpc>
                <a:spcPct val="100000"/>
              </a:lnSpc>
              <a:buFont typeface="MS UI Gothic"/>
              <a:buChar char="➢"/>
              <a:tabLst>
                <a:tab pos="406400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Huge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economic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losses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0066"/>
              </a:buClr>
              <a:buFont typeface="MS UI Gothic"/>
              <a:buChar char="➢"/>
            </a:pPr>
            <a:endParaRPr sz="2500">
              <a:latin typeface="Times New Roman"/>
              <a:cs typeface="Times New Roman"/>
            </a:endParaRPr>
          </a:p>
          <a:p>
            <a:pPr marL="406400" indent="-342900">
              <a:lnSpc>
                <a:spcPct val="100000"/>
              </a:lnSpc>
              <a:buFont typeface="MS UI Gothic"/>
              <a:buChar char="➢"/>
              <a:tabLst>
                <a:tab pos="406400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Low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water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table,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salty</a:t>
            </a:r>
            <a:r>
              <a:rPr sz="2400" spc="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and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hard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water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69229" y="3454400"/>
            <a:ext cx="3849370" cy="325755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9200" y="152400"/>
            <a:ext cx="7162800" cy="816890"/>
          </a:xfrm>
          <a:prstGeom prst="rect">
            <a:avLst/>
          </a:prstGeom>
          <a:solidFill>
            <a:srgbClr val="91CF4F"/>
          </a:solidFill>
        </p:spPr>
        <p:txBody>
          <a:bodyPr vert="horz" wrap="square" lIns="0" tIns="4699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70"/>
              </a:spcBef>
            </a:pPr>
            <a:r>
              <a:rPr spc="-5" dirty="0">
                <a:latin typeface="Times New Roman"/>
                <a:cs typeface="Times New Roman"/>
              </a:rPr>
              <a:t>Control</a:t>
            </a:r>
            <a:r>
              <a:rPr dirty="0">
                <a:latin typeface="Times New Roman"/>
                <a:cs typeface="Times New Roman"/>
              </a:rPr>
              <a:t> of </a:t>
            </a:r>
            <a:r>
              <a:rPr spc="-5" dirty="0">
                <a:latin typeface="Times New Roman"/>
                <a:cs typeface="Times New Roman"/>
              </a:rPr>
              <a:t>Desertification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8120" y="989329"/>
            <a:ext cx="8657590" cy="551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100"/>
              </a:spcBef>
              <a:buFont typeface="MS UI Gothic"/>
              <a:buChar char="➢"/>
              <a:tabLst>
                <a:tab pos="381000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Promoting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large-scale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plantation</a:t>
            </a:r>
            <a:r>
              <a:rPr sz="2400" spc="-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trees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0066"/>
              </a:buClr>
              <a:buFont typeface="MS UI Gothic"/>
              <a:buChar char="➢"/>
            </a:pPr>
            <a:endParaRPr sz="2500">
              <a:latin typeface="Times New Roman"/>
              <a:cs typeface="Times New Roman"/>
            </a:endParaRPr>
          </a:p>
          <a:p>
            <a:pPr marL="381000" indent="-342900">
              <a:lnSpc>
                <a:spcPct val="100000"/>
              </a:lnSpc>
              <a:buFont typeface="MS UI Gothic"/>
              <a:buChar char="➢"/>
              <a:tabLst>
                <a:tab pos="381000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Changing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agricultural practices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and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promoting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dry</a:t>
            </a:r>
            <a:r>
              <a:rPr sz="2400" spc="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land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farming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0066"/>
              </a:buClr>
              <a:buFont typeface="MS UI Gothic"/>
              <a:buChar char="➢"/>
            </a:pPr>
            <a:endParaRPr sz="2500">
              <a:latin typeface="Times New Roman"/>
              <a:cs typeface="Times New Roman"/>
            </a:endParaRPr>
          </a:p>
          <a:p>
            <a:pPr marL="381000" marR="30480" indent="-342900">
              <a:lnSpc>
                <a:spcPct val="100000"/>
              </a:lnSpc>
              <a:buFont typeface="MS UI Gothic"/>
              <a:buChar char="➢"/>
              <a:tabLst>
                <a:tab pos="381000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Development</a:t>
            </a:r>
            <a:r>
              <a:rPr sz="2400" spc="7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400" spc="6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pasture</a:t>
            </a:r>
            <a:r>
              <a:rPr sz="2400" spc="7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lands</a:t>
            </a:r>
            <a:r>
              <a:rPr sz="2400" spc="7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(suitable</a:t>
            </a:r>
            <a:r>
              <a:rPr sz="2400" spc="7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for</a:t>
            </a:r>
            <a:r>
              <a:rPr sz="2400" spc="7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Grazing)</a:t>
            </a:r>
            <a:r>
              <a:rPr sz="2400" spc="7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and</a:t>
            </a:r>
            <a:r>
              <a:rPr sz="2400" spc="7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control</a:t>
            </a:r>
            <a:r>
              <a:rPr sz="2400" spc="7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of </a:t>
            </a:r>
            <a:r>
              <a:rPr sz="2400" spc="-58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overgrazing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0066"/>
              </a:buClr>
              <a:buFont typeface="MS UI Gothic"/>
              <a:buChar char="➢"/>
            </a:pPr>
            <a:endParaRPr sz="2500">
              <a:latin typeface="Times New Roman"/>
              <a:cs typeface="Times New Roman"/>
            </a:endParaRPr>
          </a:p>
          <a:p>
            <a:pPr marL="381000" indent="-342900">
              <a:lnSpc>
                <a:spcPct val="100000"/>
              </a:lnSpc>
              <a:buFont typeface="MS UI Gothic"/>
              <a:buChar char="➢"/>
              <a:tabLst>
                <a:tab pos="381000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Promoting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equitable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use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400" spc="-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water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resources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0066"/>
              </a:buClr>
              <a:buFont typeface="MS UI Gothic"/>
              <a:buChar char="➢"/>
            </a:pPr>
            <a:endParaRPr sz="2500">
              <a:latin typeface="Times New Roman"/>
              <a:cs typeface="Times New Roman"/>
            </a:endParaRPr>
          </a:p>
          <a:p>
            <a:pPr marL="381000" indent="-342900">
              <a:lnSpc>
                <a:spcPct val="100000"/>
              </a:lnSpc>
              <a:buFont typeface="MS UI Gothic"/>
              <a:buChar char="➢"/>
              <a:tabLst>
                <a:tab pos="381000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Development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water catchment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areas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547370" marR="103505" indent="-436880">
              <a:lnSpc>
                <a:spcPct val="100000"/>
              </a:lnSpc>
              <a:spcBef>
                <a:spcPts val="2425"/>
              </a:spcBef>
            </a:pP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desertification is</a:t>
            </a:r>
            <a:r>
              <a:rPr sz="2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increasing</a:t>
            </a:r>
            <a:r>
              <a:rPr sz="2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significantly</a:t>
            </a:r>
            <a:r>
              <a:rPr sz="2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in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Bhuj</a:t>
            </a:r>
            <a:r>
              <a:rPr sz="2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in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northern </a:t>
            </a:r>
            <a:r>
              <a:rPr sz="2400" b="1" spc="-5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Gujarat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due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to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over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usages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2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ground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water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for last 20 years.</a:t>
            </a:r>
            <a:endParaRPr sz="2400">
              <a:latin typeface="Times New Roman"/>
              <a:cs typeface="Times New Roman"/>
            </a:endParaRPr>
          </a:p>
          <a:p>
            <a:pPr marL="1996439">
              <a:lnSpc>
                <a:spcPct val="100000"/>
              </a:lnSpc>
            </a:pP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Water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tables</a:t>
            </a:r>
            <a:r>
              <a:rPr sz="2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going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down</a:t>
            </a:r>
            <a:r>
              <a:rPr sz="24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by</a:t>
            </a:r>
            <a:r>
              <a:rPr sz="2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3m/year.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6270" y="167639"/>
            <a:ext cx="2980690" cy="581660"/>
          </a:xfrm>
          <a:prstGeom prst="rect">
            <a:avLst/>
          </a:prstGeom>
          <a:solidFill>
            <a:srgbClr val="FFFF99"/>
          </a:solidFill>
        </p:spPr>
        <p:txBody>
          <a:bodyPr vert="horz" wrap="square" lIns="0" tIns="4699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solidFill>
                  <a:srgbClr val="16365D"/>
                </a:solidFill>
                <a:latin typeface="Times New Roman"/>
                <a:cs typeface="Times New Roman"/>
              </a:rPr>
              <a:t>Land</a:t>
            </a:r>
            <a:r>
              <a:rPr sz="3200" spc="-45" dirty="0">
                <a:solidFill>
                  <a:srgbClr val="16365D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16365D"/>
                </a:solidFill>
                <a:latin typeface="Times New Roman"/>
                <a:cs typeface="Times New Roman"/>
              </a:rPr>
              <a:t>Resources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7170" y="1193800"/>
            <a:ext cx="8623935" cy="505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BF0000"/>
                </a:solidFill>
                <a:latin typeface="Times New Roman"/>
                <a:cs typeface="Times New Roman"/>
              </a:rPr>
              <a:t>The</a:t>
            </a:r>
            <a:r>
              <a:rPr sz="2400" b="1" spc="-25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BF0000"/>
                </a:solidFill>
                <a:latin typeface="Times New Roman"/>
                <a:cs typeface="Times New Roman"/>
              </a:rPr>
              <a:t>Importance</a:t>
            </a:r>
            <a:r>
              <a:rPr sz="2400" b="1" spc="-15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BF0000"/>
                </a:solidFill>
                <a:latin typeface="Times New Roman"/>
                <a:cs typeface="Times New Roman"/>
              </a:rPr>
              <a:t>of</a:t>
            </a:r>
            <a:r>
              <a:rPr sz="2400" b="1" spc="-15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BF0000"/>
                </a:solidFill>
                <a:latin typeface="Times New Roman"/>
                <a:cs typeface="Times New Roman"/>
              </a:rPr>
              <a:t>Land</a:t>
            </a:r>
            <a:endParaRPr sz="2400">
              <a:latin typeface="Times New Roman"/>
              <a:cs typeface="Times New Roman"/>
            </a:endParaRPr>
          </a:p>
          <a:p>
            <a:pPr marL="444500" indent="-342900">
              <a:lnSpc>
                <a:spcPct val="100000"/>
              </a:lnSpc>
              <a:spcBef>
                <a:spcPts val="2160"/>
              </a:spcBef>
              <a:buFont typeface="MS UI Gothic"/>
              <a:buChar char="➢"/>
              <a:tabLst>
                <a:tab pos="444500" algn="l"/>
              </a:tabLst>
            </a:pP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The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human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civilization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has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thrived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on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land.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0066"/>
              </a:buClr>
              <a:buFont typeface="MS UI Gothic"/>
              <a:buChar char="➢"/>
            </a:pPr>
            <a:endParaRPr sz="2500">
              <a:latin typeface="Times New Roman"/>
              <a:cs typeface="Times New Roman"/>
            </a:endParaRPr>
          </a:p>
          <a:p>
            <a:pPr marL="444500" indent="-342900">
              <a:lnSpc>
                <a:spcPct val="100000"/>
              </a:lnSpc>
              <a:buFont typeface="MS UI Gothic"/>
              <a:buChar char="➢"/>
              <a:tabLst>
                <a:tab pos="444500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Land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is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used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for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agriculture.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0066"/>
              </a:buClr>
              <a:buFont typeface="MS UI Gothic"/>
              <a:buChar char="➢"/>
            </a:pPr>
            <a:endParaRPr sz="2500">
              <a:latin typeface="Times New Roman"/>
              <a:cs typeface="Times New Roman"/>
            </a:endParaRPr>
          </a:p>
          <a:p>
            <a:pPr marL="444500" indent="-342900">
              <a:lnSpc>
                <a:spcPct val="100000"/>
              </a:lnSpc>
              <a:buFont typeface="MS UI Gothic"/>
              <a:buChar char="➢"/>
              <a:tabLst>
                <a:tab pos="444500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Land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contains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huge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amount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mineral</a:t>
            </a:r>
            <a:r>
              <a:rPr sz="2400" spc="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deposits.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0066"/>
              </a:buClr>
              <a:buFont typeface="MS UI Gothic"/>
              <a:buChar char="➢"/>
            </a:pPr>
            <a:endParaRPr sz="2500">
              <a:latin typeface="Times New Roman"/>
              <a:cs typeface="Times New Roman"/>
            </a:endParaRPr>
          </a:p>
          <a:p>
            <a:pPr marL="444500" indent="-342900">
              <a:lnSpc>
                <a:spcPct val="100000"/>
              </a:lnSpc>
              <a:buFont typeface="MS UI Gothic"/>
              <a:buChar char="➢"/>
              <a:tabLst>
                <a:tab pos="444500" algn="l"/>
              </a:tabLst>
            </a:pP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It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also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contains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water </a:t>
            </a:r>
            <a:r>
              <a:rPr sz="2400" spc="5" dirty="0">
                <a:solidFill>
                  <a:srgbClr val="000066"/>
                </a:solidFill>
                <a:latin typeface="Times New Roman"/>
                <a:cs typeface="Times New Roman"/>
              </a:rPr>
              <a:t>in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the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form</a:t>
            </a:r>
            <a:r>
              <a:rPr sz="2400" spc="-2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underground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water.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0066"/>
              </a:buClr>
              <a:buFont typeface="MS UI Gothic"/>
              <a:buChar char="➢"/>
            </a:pPr>
            <a:endParaRPr sz="2500">
              <a:latin typeface="Times New Roman"/>
              <a:cs typeface="Times New Roman"/>
            </a:endParaRPr>
          </a:p>
          <a:p>
            <a:pPr marL="444500" indent="-342900">
              <a:lnSpc>
                <a:spcPct val="100000"/>
              </a:lnSpc>
              <a:buFont typeface="MS UI Gothic"/>
              <a:buChar char="➢"/>
              <a:tabLst>
                <a:tab pos="444500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Most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the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animals find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their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habitat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on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land.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0066"/>
              </a:buClr>
              <a:buFont typeface="MS UI Gothic"/>
              <a:buChar char="➢"/>
            </a:pPr>
            <a:endParaRPr sz="2500">
              <a:latin typeface="Times New Roman"/>
              <a:cs typeface="Times New Roman"/>
            </a:endParaRPr>
          </a:p>
          <a:p>
            <a:pPr marL="444500" marR="17780" indent="-342900">
              <a:lnSpc>
                <a:spcPct val="100000"/>
              </a:lnSpc>
              <a:buFont typeface="MS UI Gothic"/>
              <a:buChar char="➢"/>
              <a:tabLst>
                <a:tab pos="444500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Land</a:t>
            </a:r>
            <a:r>
              <a:rPr sz="2400" spc="28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directly</a:t>
            </a:r>
            <a:r>
              <a:rPr sz="2400" spc="3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or</a:t>
            </a:r>
            <a:r>
              <a:rPr sz="2400" spc="29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indirectly</a:t>
            </a:r>
            <a:r>
              <a:rPr sz="2400" spc="3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provides</a:t>
            </a:r>
            <a:r>
              <a:rPr sz="2400" spc="29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all</a:t>
            </a:r>
            <a:r>
              <a:rPr sz="2400" spc="29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the</a:t>
            </a:r>
            <a:r>
              <a:rPr sz="2400" spc="29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resources</a:t>
            </a:r>
            <a:r>
              <a:rPr sz="2400" spc="29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required</a:t>
            </a:r>
            <a:r>
              <a:rPr sz="2400" spc="29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5" dirty="0">
                <a:solidFill>
                  <a:srgbClr val="000066"/>
                </a:solidFill>
                <a:latin typeface="Times New Roman"/>
                <a:cs typeface="Times New Roman"/>
              </a:rPr>
              <a:t>to </a:t>
            </a:r>
            <a:r>
              <a:rPr sz="2400" spc="-58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fulfil</a:t>
            </a:r>
            <a:r>
              <a:rPr sz="2400" spc="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the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basic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needs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humans: food,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 cloth,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and shelter.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70300" y="560069"/>
            <a:ext cx="1851660" cy="521970"/>
          </a:xfrm>
          <a:prstGeom prst="rect">
            <a:avLst/>
          </a:prstGeom>
          <a:solidFill>
            <a:srgbClr val="FCE9D9"/>
          </a:solidFill>
        </p:spPr>
        <p:txBody>
          <a:bodyPr vert="horz" wrap="square" lIns="0" tIns="4699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70"/>
              </a:spcBef>
            </a:pPr>
            <a:r>
              <a:rPr sz="2800" spc="-5" dirty="0">
                <a:solidFill>
                  <a:srgbClr val="16365D"/>
                </a:solidFill>
                <a:latin typeface="Times New Roman"/>
                <a:cs typeface="Times New Roman"/>
              </a:rPr>
              <a:t>Soil</a:t>
            </a:r>
            <a:r>
              <a:rPr sz="2800" spc="-40" dirty="0">
                <a:solidFill>
                  <a:srgbClr val="16365D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16365D"/>
                </a:solidFill>
                <a:latin typeface="Times New Roman"/>
                <a:cs typeface="Times New Roman"/>
              </a:rPr>
              <a:t>profile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9400" y="2091690"/>
            <a:ext cx="8631555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7030" marR="17780" indent="-341630" algn="just">
              <a:lnSpc>
                <a:spcPct val="150000"/>
              </a:lnSpc>
              <a:spcBef>
                <a:spcPts val="100"/>
              </a:spcBef>
              <a:buFont typeface="MS UI Gothic"/>
              <a:buChar char="➢"/>
              <a:tabLst>
                <a:tab pos="367030" algn="l"/>
              </a:tabLst>
            </a:pPr>
            <a:r>
              <a:rPr sz="2400" b="1" dirty="0">
                <a:latin typeface="Times New Roman"/>
                <a:cs typeface="Times New Roman"/>
              </a:rPr>
              <a:t>Soil </a:t>
            </a:r>
            <a:r>
              <a:rPr sz="2400" b="1" spc="-5" dirty="0">
                <a:latin typeface="Times New Roman"/>
                <a:cs typeface="Times New Roman"/>
              </a:rPr>
              <a:t>profile </a:t>
            </a:r>
            <a:r>
              <a:rPr sz="2400" dirty="0">
                <a:latin typeface="Times New Roman"/>
                <a:cs typeface="Times New Roman"/>
              </a:rPr>
              <a:t>is a vertical </a:t>
            </a:r>
            <a:r>
              <a:rPr sz="2400" spc="-5" dirty="0">
                <a:latin typeface="Times New Roman"/>
                <a:cs typeface="Times New Roman"/>
              </a:rPr>
              <a:t>cross </a:t>
            </a:r>
            <a:r>
              <a:rPr sz="2400" dirty="0">
                <a:latin typeface="Times New Roman"/>
                <a:cs typeface="Times New Roman"/>
              </a:rPr>
              <a:t>section </a:t>
            </a:r>
            <a:r>
              <a:rPr sz="2400" spc="-5" dirty="0">
                <a:latin typeface="Times New Roman"/>
                <a:cs typeface="Times New Roman"/>
              </a:rPr>
              <a:t>from surface down </a:t>
            </a:r>
            <a:r>
              <a:rPr sz="2400" dirty="0">
                <a:latin typeface="Times New Roman"/>
                <a:cs typeface="Times New Roman"/>
              </a:rPr>
              <a:t>to the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parent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materials.</a:t>
            </a:r>
            <a:r>
              <a:rPr sz="2400" dirty="0">
                <a:latin typeface="Times New Roman"/>
                <a:cs typeface="Times New Roman"/>
              </a:rPr>
              <a:t> A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well-</a:t>
            </a:r>
            <a:r>
              <a:rPr sz="2400" dirty="0">
                <a:latin typeface="Times New Roman"/>
                <a:cs typeface="Times New Roman"/>
              </a:rPr>
              <a:t> developed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soil</a:t>
            </a:r>
            <a:r>
              <a:rPr sz="2400" b="1" spc="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profile</a:t>
            </a:r>
            <a:r>
              <a:rPr sz="2400" b="1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shows</a:t>
            </a:r>
            <a:r>
              <a:rPr sz="2400" dirty="0">
                <a:latin typeface="Times New Roman"/>
                <a:cs typeface="Times New Roman"/>
              </a:rPr>
              <a:t> distinct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horizons.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MS UI Gothic"/>
              <a:buChar char="➢"/>
            </a:pPr>
            <a:endParaRPr sz="3750">
              <a:latin typeface="Times New Roman"/>
              <a:cs typeface="Times New Roman"/>
            </a:endParaRPr>
          </a:p>
          <a:p>
            <a:pPr marL="367030" marR="24130" indent="-341630" algn="just">
              <a:lnSpc>
                <a:spcPct val="150000"/>
              </a:lnSpc>
              <a:buFont typeface="MS UI Gothic"/>
              <a:buChar char="➢"/>
              <a:tabLst>
                <a:tab pos="367030" algn="l"/>
              </a:tabLst>
            </a:pPr>
            <a:r>
              <a:rPr sz="2400" dirty="0">
                <a:latin typeface="Times New Roman"/>
                <a:cs typeface="Times New Roman"/>
              </a:rPr>
              <a:t>The three </a:t>
            </a:r>
            <a:r>
              <a:rPr sz="2400" spc="-5" dirty="0">
                <a:latin typeface="Times New Roman"/>
                <a:cs typeface="Times New Roman"/>
              </a:rPr>
              <a:t>major </a:t>
            </a:r>
            <a:r>
              <a:rPr sz="2400" dirty="0">
                <a:latin typeface="Times New Roman"/>
                <a:cs typeface="Times New Roman"/>
              </a:rPr>
              <a:t>horizons are </a:t>
            </a:r>
            <a:r>
              <a:rPr sz="2400" spc="-10" dirty="0">
                <a:latin typeface="Times New Roman"/>
                <a:cs typeface="Times New Roman"/>
              </a:rPr>
              <a:t>A, </a:t>
            </a:r>
            <a:r>
              <a:rPr sz="2400" spc="-5" dirty="0">
                <a:latin typeface="Times New Roman"/>
                <a:cs typeface="Times New Roman"/>
              </a:rPr>
              <a:t>B, </a:t>
            </a:r>
            <a:r>
              <a:rPr sz="2400" dirty="0">
                <a:latin typeface="Times New Roman"/>
                <a:cs typeface="Times New Roman"/>
              </a:rPr>
              <a:t>and C horizons. Horizons are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sometimes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also </a:t>
            </a:r>
            <a:r>
              <a:rPr sz="2400" spc="-5" dirty="0">
                <a:latin typeface="Times New Roman"/>
                <a:cs typeface="Times New Roman"/>
              </a:rPr>
              <a:t>called zones.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948690"/>
            <a:ext cx="8625205" cy="4963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marR="31115" indent="-342900">
              <a:lnSpc>
                <a:spcPct val="150000"/>
              </a:lnSpc>
              <a:spcBef>
                <a:spcPts val="100"/>
              </a:spcBef>
              <a:buFont typeface="MS UI Gothic"/>
              <a:buChar char="➢"/>
              <a:tabLst>
                <a:tab pos="381000" algn="l"/>
              </a:tabLst>
            </a:pP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The</a:t>
            </a:r>
            <a:r>
              <a:rPr sz="2400" spc="8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soil</a:t>
            </a:r>
            <a:r>
              <a:rPr sz="2400" spc="8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profile</a:t>
            </a:r>
            <a:r>
              <a:rPr sz="2400" spc="9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is</a:t>
            </a:r>
            <a:r>
              <a:rPr sz="2400" spc="7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important</a:t>
            </a:r>
            <a:r>
              <a:rPr sz="2400" spc="9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tool</a:t>
            </a:r>
            <a:r>
              <a:rPr sz="2400" spc="8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for</a:t>
            </a:r>
            <a:r>
              <a:rPr sz="2400" spc="8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nutrient</a:t>
            </a:r>
            <a:r>
              <a:rPr sz="2400" spc="9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management</a:t>
            </a:r>
            <a:r>
              <a:rPr sz="2400" spc="8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and</a:t>
            </a:r>
            <a:r>
              <a:rPr sz="2400" spc="7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soil </a:t>
            </a:r>
            <a:r>
              <a:rPr sz="2400" spc="-58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fertility.</a:t>
            </a:r>
            <a:endParaRPr sz="2400">
              <a:latin typeface="Times New Roman"/>
              <a:cs typeface="Times New Roman"/>
            </a:endParaRPr>
          </a:p>
          <a:p>
            <a:pPr marL="381000" marR="31750" indent="-342900">
              <a:lnSpc>
                <a:spcPct val="150000"/>
              </a:lnSpc>
              <a:buFont typeface="MS UI Gothic"/>
              <a:buChar char="➢"/>
              <a:tabLst>
                <a:tab pos="381000" algn="l"/>
                <a:tab pos="3945890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Decomposition</a:t>
            </a:r>
            <a:r>
              <a:rPr sz="2400" spc="13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400" spc="12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weathers	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and</a:t>
            </a:r>
            <a:r>
              <a:rPr sz="2400" spc="1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organic</a:t>
            </a:r>
            <a:r>
              <a:rPr sz="2400" spc="1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matter,</a:t>
            </a:r>
            <a:r>
              <a:rPr sz="2400" spc="1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profile</a:t>
            </a:r>
            <a:r>
              <a:rPr sz="2400" spc="12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400" spc="1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the</a:t>
            </a:r>
            <a:r>
              <a:rPr sz="2400" spc="1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soil </a:t>
            </a:r>
            <a:r>
              <a:rPr sz="2400" spc="-58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changes.</a:t>
            </a:r>
            <a:endParaRPr sz="2400">
              <a:latin typeface="Times New Roman"/>
              <a:cs typeface="Times New Roman"/>
            </a:endParaRPr>
          </a:p>
          <a:p>
            <a:pPr marL="381000" indent="-342900">
              <a:lnSpc>
                <a:spcPct val="100000"/>
              </a:lnSpc>
              <a:spcBef>
                <a:spcPts val="1440"/>
              </a:spcBef>
              <a:buFont typeface="MS UI Gothic"/>
              <a:buChar char="➢"/>
              <a:tabLst>
                <a:tab pos="381000" algn="l"/>
              </a:tabLst>
            </a:pP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The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soil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profile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is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made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distinct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5" dirty="0">
                <a:solidFill>
                  <a:srgbClr val="000066"/>
                </a:solidFill>
                <a:latin typeface="Times New Roman"/>
                <a:cs typeface="Times New Roman"/>
              </a:rPr>
              <a:t>layers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,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known</a:t>
            </a: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as</a:t>
            </a:r>
            <a:r>
              <a:rPr sz="2400" spc="4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b="1" i="1" spc="-5" dirty="0">
                <a:solidFill>
                  <a:srgbClr val="000066"/>
                </a:solidFill>
                <a:latin typeface="Times New Roman"/>
                <a:cs typeface="Times New Roman"/>
              </a:rPr>
              <a:t>horizons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marL="381000" marR="30480" indent="-342900">
              <a:lnSpc>
                <a:spcPct val="150000"/>
              </a:lnSpc>
              <a:buFont typeface="MS UI Gothic"/>
              <a:buChar char="➢"/>
              <a:tabLst>
                <a:tab pos="381000" algn="l"/>
                <a:tab pos="1080770" algn="l"/>
                <a:tab pos="1829435" algn="l"/>
                <a:tab pos="3049905" algn="l"/>
                <a:tab pos="4258945" algn="l"/>
                <a:tab pos="4790440" algn="l"/>
                <a:tab pos="6375400" algn="l"/>
                <a:tab pos="7363459" algn="l"/>
                <a:tab pos="7775575" algn="l"/>
              </a:tabLst>
            </a:pPr>
            <a:r>
              <a:rPr sz="2400" spc="-10" dirty="0">
                <a:solidFill>
                  <a:srgbClr val="000066"/>
                </a:solidFill>
                <a:latin typeface="Times New Roman"/>
                <a:cs typeface="Times New Roman"/>
              </a:rPr>
              <a:t>F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ive	</a:t>
            </a:r>
            <a:r>
              <a:rPr sz="2400" spc="-20" dirty="0">
                <a:solidFill>
                  <a:srgbClr val="000066"/>
                </a:solidFill>
                <a:latin typeface="Times New Roman"/>
                <a:cs typeface="Times New Roman"/>
              </a:rPr>
              <a:t>m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s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	co</a:t>
            </a:r>
            <a:r>
              <a:rPr sz="2400" spc="-15" dirty="0">
                <a:solidFill>
                  <a:srgbClr val="000066"/>
                </a:solidFill>
                <a:latin typeface="Times New Roman"/>
                <a:cs typeface="Times New Roman"/>
              </a:rPr>
              <a:t>m</a:t>
            </a:r>
            <a:r>
              <a:rPr sz="2400" spc="-20" dirty="0">
                <a:solidFill>
                  <a:srgbClr val="000066"/>
                </a:solidFill>
                <a:latin typeface="Times New Roman"/>
                <a:cs typeface="Times New Roman"/>
              </a:rPr>
              <a:t>m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on	</a:t>
            </a:r>
            <a:r>
              <a:rPr sz="2400" spc="5" dirty="0">
                <a:solidFill>
                  <a:srgbClr val="000066"/>
                </a:solidFill>
                <a:latin typeface="Times New Roman"/>
                <a:cs typeface="Times New Roman"/>
              </a:rPr>
              <a:t>h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orizons	are	collectively	kno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w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n	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a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s	</a:t>
            </a:r>
            <a:r>
              <a:rPr sz="2400" spc="-30" dirty="0">
                <a:solidFill>
                  <a:srgbClr val="000066"/>
                </a:solidFill>
                <a:latin typeface="Times New Roman"/>
                <a:cs typeface="Times New Roman"/>
              </a:rPr>
              <a:t>m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aster  horizons.</a:t>
            </a:r>
            <a:endParaRPr sz="2400">
              <a:latin typeface="Times New Roman"/>
              <a:cs typeface="Times New Roman"/>
            </a:endParaRPr>
          </a:p>
          <a:p>
            <a:pPr marL="381000" marR="34290" indent="-342900">
              <a:lnSpc>
                <a:spcPct val="150000"/>
              </a:lnSpc>
              <a:buFont typeface="MS UI Gothic"/>
              <a:buChar char="➢"/>
              <a:tabLst>
                <a:tab pos="381000" algn="l"/>
              </a:tabLst>
            </a:pP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Study</a:t>
            </a:r>
            <a:r>
              <a:rPr sz="2400" spc="8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of</a:t>
            </a:r>
            <a:r>
              <a:rPr sz="2400" spc="6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soil</a:t>
            </a:r>
            <a:r>
              <a:rPr sz="2400" spc="6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profile</a:t>
            </a:r>
            <a:r>
              <a:rPr sz="2400" spc="7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is</a:t>
            </a:r>
            <a:r>
              <a:rPr sz="2400" spc="6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essential</a:t>
            </a:r>
            <a:r>
              <a:rPr sz="2400" spc="7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for</a:t>
            </a:r>
            <a:r>
              <a:rPr sz="2400" spc="6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proposed</a:t>
            </a:r>
            <a:r>
              <a:rPr sz="2400" spc="6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the</a:t>
            </a:r>
            <a:r>
              <a:rPr sz="2400" spc="6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soil</a:t>
            </a:r>
            <a:r>
              <a:rPr sz="2400" spc="6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structure</a:t>
            </a:r>
            <a:r>
              <a:rPr sz="2400" spc="60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and </a:t>
            </a:r>
            <a:r>
              <a:rPr sz="2400" spc="-58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for </a:t>
            </a:r>
            <a:r>
              <a:rPr sz="2400" dirty="0">
                <a:solidFill>
                  <a:srgbClr val="000066"/>
                </a:solidFill>
                <a:latin typeface="Times New Roman"/>
                <a:cs typeface="Times New Roman"/>
              </a:rPr>
              <a:t>technical </a:t>
            </a:r>
            <a:r>
              <a:rPr sz="2400" spc="-5" dirty="0">
                <a:solidFill>
                  <a:srgbClr val="000066"/>
                </a:solidFill>
                <a:latin typeface="Times New Roman"/>
                <a:cs typeface="Times New Roman"/>
              </a:rPr>
              <a:t>descriptions.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6633" y="830353"/>
            <a:ext cx="4780733" cy="5330643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422900" y="3265170"/>
            <a:ext cx="3223260" cy="459740"/>
          </a:xfrm>
          <a:prstGeom prst="rect">
            <a:avLst/>
          </a:prstGeom>
          <a:ln w="25518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70"/>
              </a:spcBef>
            </a:pPr>
            <a:r>
              <a:rPr sz="2400" i="1" spc="-5" dirty="0">
                <a:solidFill>
                  <a:srgbClr val="000066"/>
                </a:solidFill>
                <a:latin typeface="Arial"/>
                <a:cs typeface="Arial"/>
              </a:rPr>
              <a:t>Horizons</a:t>
            </a:r>
            <a:r>
              <a:rPr sz="2400" i="1" spc="-25" dirty="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000066"/>
                </a:solidFill>
                <a:latin typeface="Arial"/>
                <a:cs typeface="Arial"/>
              </a:rPr>
              <a:t>in</a:t>
            </a:r>
            <a:r>
              <a:rPr sz="2400" i="1" spc="-25" dirty="0">
                <a:solidFill>
                  <a:srgbClr val="00006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6365D"/>
                </a:solidFill>
                <a:latin typeface="Times New Roman"/>
                <a:cs typeface="Times New Roman"/>
              </a:rPr>
              <a:t>Soil</a:t>
            </a:r>
            <a:r>
              <a:rPr sz="2400" b="1" spc="-20" dirty="0">
                <a:solidFill>
                  <a:srgbClr val="16365D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16365D"/>
                </a:solidFill>
                <a:latin typeface="Times New Roman"/>
                <a:cs typeface="Times New Roman"/>
              </a:rPr>
              <a:t>profile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13359"/>
            <a:ext cx="8229600" cy="640080"/>
          </a:xfrm>
          <a:custGeom>
            <a:avLst/>
            <a:gdLst/>
            <a:ahLst/>
            <a:cxnLst/>
            <a:rect l="l" t="t" r="r" b="b"/>
            <a:pathLst>
              <a:path w="8229600" h="640080">
                <a:moveTo>
                  <a:pt x="8229600" y="0"/>
                </a:moveTo>
                <a:lnTo>
                  <a:pt x="0" y="0"/>
                </a:lnTo>
                <a:lnTo>
                  <a:pt x="0" y="640080"/>
                </a:lnTo>
                <a:lnTo>
                  <a:pt x="4114800" y="640080"/>
                </a:lnTo>
                <a:lnTo>
                  <a:pt x="8229600" y="640080"/>
                </a:lnTo>
                <a:lnTo>
                  <a:pt x="8229600" y="0"/>
                </a:lnTo>
                <a:close/>
              </a:path>
            </a:pathLst>
          </a:custGeom>
          <a:solidFill>
            <a:srgbClr val="FCE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93060" y="246379"/>
            <a:ext cx="335470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21280" algn="l"/>
              </a:tabLst>
            </a:pPr>
            <a:r>
              <a:rPr sz="3600" b="0" spc="5" dirty="0">
                <a:solidFill>
                  <a:srgbClr val="BF0000"/>
                </a:solidFill>
                <a:latin typeface="Cambria"/>
                <a:cs typeface="Cambria"/>
              </a:rPr>
              <a:t>F</a:t>
            </a:r>
            <a:r>
              <a:rPr sz="3600" b="0" spc="-5" dirty="0">
                <a:solidFill>
                  <a:srgbClr val="BF0000"/>
                </a:solidFill>
                <a:latin typeface="Cambria"/>
                <a:cs typeface="Cambria"/>
              </a:rPr>
              <a:t>u</a:t>
            </a:r>
            <a:r>
              <a:rPr sz="3600" b="0" spc="-10" dirty="0">
                <a:solidFill>
                  <a:srgbClr val="BF0000"/>
                </a:solidFill>
                <a:latin typeface="Cambria"/>
                <a:cs typeface="Cambria"/>
              </a:rPr>
              <a:t>n</a:t>
            </a:r>
            <a:r>
              <a:rPr sz="3600" b="0" dirty="0">
                <a:solidFill>
                  <a:srgbClr val="BF0000"/>
                </a:solidFill>
                <a:latin typeface="Cambria"/>
                <a:cs typeface="Cambria"/>
              </a:rPr>
              <a:t>c</a:t>
            </a:r>
            <a:r>
              <a:rPr sz="3600" b="0" spc="-5" dirty="0">
                <a:solidFill>
                  <a:srgbClr val="BF0000"/>
                </a:solidFill>
                <a:latin typeface="Cambria"/>
                <a:cs typeface="Cambria"/>
              </a:rPr>
              <a:t>ti</a:t>
            </a:r>
            <a:r>
              <a:rPr sz="3600" b="0" spc="-10" dirty="0">
                <a:solidFill>
                  <a:srgbClr val="BF0000"/>
                </a:solidFill>
                <a:latin typeface="Cambria"/>
                <a:cs typeface="Cambria"/>
              </a:rPr>
              <a:t>o</a:t>
            </a:r>
            <a:r>
              <a:rPr sz="3600" b="0" spc="-5" dirty="0">
                <a:solidFill>
                  <a:srgbClr val="BF0000"/>
                </a:solidFill>
                <a:latin typeface="Cambria"/>
                <a:cs typeface="Cambria"/>
              </a:rPr>
              <a:t>n</a:t>
            </a:r>
            <a:r>
              <a:rPr sz="3600" b="0" dirty="0">
                <a:solidFill>
                  <a:srgbClr val="BF0000"/>
                </a:solidFill>
                <a:latin typeface="Cambria"/>
                <a:cs typeface="Cambria"/>
              </a:rPr>
              <a:t>s</a:t>
            </a:r>
            <a:r>
              <a:rPr sz="3600" b="0" spc="-5" dirty="0">
                <a:solidFill>
                  <a:srgbClr val="BF0000"/>
                </a:solidFill>
                <a:latin typeface="Cambria"/>
                <a:cs typeface="Cambria"/>
              </a:rPr>
              <a:t> </a:t>
            </a:r>
            <a:r>
              <a:rPr sz="3600" b="0" spc="-10" dirty="0">
                <a:solidFill>
                  <a:srgbClr val="BF0000"/>
                </a:solidFill>
                <a:latin typeface="Cambria"/>
                <a:cs typeface="Cambria"/>
              </a:rPr>
              <a:t>o</a:t>
            </a:r>
            <a:r>
              <a:rPr sz="3600" b="0" dirty="0">
                <a:solidFill>
                  <a:srgbClr val="BF0000"/>
                </a:solidFill>
                <a:latin typeface="Cambria"/>
                <a:cs typeface="Cambria"/>
              </a:rPr>
              <a:t>f	</a:t>
            </a:r>
            <a:r>
              <a:rPr sz="3600" b="0" spc="-5" dirty="0">
                <a:solidFill>
                  <a:srgbClr val="BF0000"/>
                </a:solidFill>
                <a:latin typeface="Cambria"/>
                <a:cs typeface="Cambria"/>
              </a:rPr>
              <a:t>So</a:t>
            </a:r>
            <a:r>
              <a:rPr sz="3600" b="0" spc="-10" dirty="0">
                <a:solidFill>
                  <a:srgbClr val="BF0000"/>
                </a:solidFill>
                <a:latin typeface="Cambria"/>
                <a:cs typeface="Cambria"/>
              </a:rPr>
              <a:t>i</a:t>
            </a:r>
            <a:r>
              <a:rPr sz="3600" b="0" dirty="0">
                <a:solidFill>
                  <a:srgbClr val="BF0000"/>
                </a:solidFill>
                <a:latin typeface="Cambria"/>
                <a:cs typeface="Cambria"/>
              </a:rPr>
              <a:t>l</a:t>
            </a:r>
            <a:endParaRPr sz="36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8290" y="1475740"/>
            <a:ext cx="8248650" cy="4441190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850"/>
              </a:spcBef>
              <a:buFont typeface="MS UI Gothic"/>
              <a:buChar char="➢"/>
              <a:tabLst>
                <a:tab pos="381000" algn="l"/>
              </a:tabLst>
            </a:pPr>
            <a:r>
              <a:rPr sz="3000" spc="-10" dirty="0">
                <a:latin typeface="Times New Roman"/>
                <a:cs typeface="Times New Roman"/>
              </a:rPr>
              <a:t>Role</a:t>
            </a:r>
            <a:r>
              <a:rPr sz="3000" spc="-1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in</a:t>
            </a:r>
            <a:r>
              <a:rPr sz="3000" spc="-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nutrient</a:t>
            </a:r>
            <a:r>
              <a:rPr sz="3000" spc="-1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cycles</a:t>
            </a:r>
            <a:endParaRPr sz="3000">
              <a:latin typeface="Times New Roman"/>
              <a:cs typeface="Times New Roman"/>
            </a:endParaRPr>
          </a:p>
          <a:p>
            <a:pPr marL="381000" indent="-342900">
              <a:lnSpc>
                <a:spcPct val="100000"/>
              </a:lnSpc>
              <a:spcBef>
                <a:spcPts val="750"/>
              </a:spcBef>
              <a:buFont typeface="MS UI Gothic"/>
              <a:buChar char="➢"/>
              <a:tabLst>
                <a:tab pos="381000" algn="l"/>
              </a:tabLst>
            </a:pPr>
            <a:r>
              <a:rPr sz="3000" spc="-5" dirty="0">
                <a:latin typeface="Times New Roman"/>
                <a:cs typeface="Times New Roman"/>
              </a:rPr>
              <a:t>In</a:t>
            </a:r>
            <a:r>
              <a:rPr sz="3000" spc="-2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agriculture</a:t>
            </a:r>
            <a:endParaRPr sz="3000">
              <a:latin typeface="Times New Roman"/>
              <a:cs typeface="Times New Roman"/>
            </a:endParaRPr>
          </a:p>
          <a:p>
            <a:pPr marL="381000" indent="-342900">
              <a:lnSpc>
                <a:spcPct val="100000"/>
              </a:lnSpc>
              <a:spcBef>
                <a:spcPts val="740"/>
              </a:spcBef>
              <a:buFont typeface="MS UI Gothic"/>
              <a:buChar char="➢"/>
              <a:tabLst>
                <a:tab pos="381000" algn="l"/>
              </a:tabLst>
            </a:pPr>
            <a:r>
              <a:rPr sz="3000" spc="-5" dirty="0">
                <a:latin typeface="Times New Roman"/>
                <a:cs typeface="Times New Roman"/>
              </a:rPr>
              <a:t>Regulate</a:t>
            </a:r>
            <a:r>
              <a:rPr sz="3000" spc="-2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the</a:t>
            </a:r>
            <a:r>
              <a:rPr sz="3000" spc="-2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water</a:t>
            </a:r>
            <a:endParaRPr sz="3000">
              <a:latin typeface="Times New Roman"/>
              <a:cs typeface="Times New Roman"/>
            </a:endParaRPr>
          </a:p>
          <a:p>
            <a:pPr marL="381000" indent="-342900">
              <a:lnSpc>
                <a:spcPct val="100000"/>
              </a:lnSpc>
              <a:spcBef>
                <a:spcPts val="750"/>
              </a:spcBef>
              <a:buFont typeface="MS UI Gothic"/>
              <a:buChar char="➢"/>
              <a:tabLst>
                <a:tab pos="381000" algn="l"/>
              </a:tabLst>
            </a:pPr>
            <a:r>
              <a:rPr sz="3000" spc="-5" dirty="0">
                <a:latin typeface="Times New Roman"/>
                <a:cs typeface="Times New Roman"/>
              </a:rPr>
              <a:t>Regulate</a:t>
            </a:r>
            <a:r>
              <a:rPr sz="3000" spc="-1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the</a:t>
            </a:r>
            <a:r>
              <a:rPr sz="3000" spc="-1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emissions</a:t>
            </a:r>
            <a:r>
              <a:rPr sz="3000" spc="-1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of</a:t>
            </a:r>
            <a:r>
              <a:rPr sz="3000" spc="-2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gases</a:t>
            </a:r>
            <a:endParaRPr sz="3000">
              <a:latin typeface="Times New Roman"/>
              <a:cs typeface="Times New Roman"/>
            </a:endParaRPr>
          </a:p>
          <a:p>
            <a:pPr marL="381000" indent="-342900">
              <a:lnSpc>
                <a:spcPct val="100000"/>
              </a:lnSpc>
              <a:spcBef>
                <a:spcPts val="740"/>
              </a:spcBef>
              <a:buFont typeface="MS UI Gothic"/>
              <a:buChar char="➢"/>
              <a:tabLst>
                <a:tab pos="381000" algn="l"/>
                <a:tab pos="4933950" algn="l"/>
              </a:tabLst>
            </a:pPr>
            <a:r>
              <a:rPr sz="3000" spc="-5" dirty="0">
                <a:latin typeface="Times New Roman"/>
                <a:cs typeface="Times New Roman"/>
              </a:rPr>
              <a:t>Degrade</a:t>
            </a:r>
            <a:r>
              <a:rPr sz="3000" spc="1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pollutants</a:t>
            </a:r>
            <a:r>
              <a:rPr sz="3000" spc="5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and</a:t>
            </a:r>
            <a:r>
              <a:rPr sz="3000" spc="10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filter	</a:t>
            </a:r>
            <a:r>
              <a:rPr sz="3000" spc="-5" dirty="0">
                <a:latin typeface="Times New Roman"/>
                <a:cs typeface="Times New Roman"/>
              </a:rPr>
              <a:t>ground</a:t>
            </a:r>
            <a:r>
              <a:rPr sz="3000" spc="-2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water</a:t>
            </a:r>
            <a:endParaRPr sz="3000">
              <a:latin typeface="Times New Roman"/>
              <a:cs typeface="Times New Roman"/>
            </a:endParaRPr>
          </a:p>
          <a:p>
            <a:pPr marL="381000" indent="-342900">
              <a:lnSpc>
                <a:spcPct val="100000"/>
              </a:lnSpc>
              <a:spcBef>
                <a:spcPts val="750"/>
              </a:spcBef>
              <a:buFont typeface="MS UI Gothic"/>
              <a:buChar char="➢"/>
              <a:tabLst>
                <a:tab pos="381000" algn="l"/>
              </a:tabLst>
            </a:pPr>
            <a:r>
              <a:rPr sz="3000" spc="-5" dirty="0">
                <a:latin typeface="Times New Roman"/>
                <a:cs typeface="Times New Roman"/>
              </a:rPr>
              <a:t>Producing</a:t>
            </a:r>
            <a:r>
              <a:rPr sz="3000" spc="-3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clay</a:t>
            </a:r>
            <a:endParaRPr sz="3000">
              <a:latin typeface="Times New Roman"/>
              <a:cs typeface="Times New Roman"/>
            </a:endParaRPr>
          </a:p>
          <a:p>
            <a:pPr marL="381000" indent="-342900">
              <a:lnSpc>
                <a:spcPct val="100000"/>
              </a:lnSpc>
              <a:spcBef>
                <a:spcPts val="740"/>
              </a:spcBef>
              <a:buFont typeface="MS UI Gothic"/>
              <a:buChar char="➢"/>
              <a:tabLst>
                <a:tab pos="381000" algn="l"/>
              </a:tabLst>
            </a:pPr>
            <a:r>
              <a:rPr sz="3000" spc="-5" dirty="0">
                <a:latin typeface="Times New Roman"/>
                <a:cs typeface="Times New Roman"/>
              </a:rPr>
              <a:t>Provide</a:t>
            </a:r>
            <a:r>
              <a:rPr sz="300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the structural material as brick,</a:t>
            </a:r>
            <a:r>
              <a:rPr sz="300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cement etc.</a:t>
            </a:r>
            <a:endParaRPr sz="3000">
              <a:latin typeface="Times New Roman"/>
              <a:cs typeface="Times New Roman"/>
            </a:endParaRPr>
          </a:p>
          <a:p>
            <a:pPr marL="381000" indent="-342900">
              <a:lnSpc>
                <a:spcPct val="100000"/>
              </a:lnSpc>
              <a:spcBef>
                <a:spcPts val="750"/>
              </a:spcBef>
              <a:buFont typeface="MS UI Gothic"/>
              <a:buChar char="➢"/>
              <a:tabLst>
                <a:tab pos="381000" algn="l"/>
              </a:tabLst>
            </a:pPr>
            <a:r>
              <a:rPr sz="3000" spc="-5" dirty="0">
                <a:latin typeface="Times New Roman"/>
                <a:cs typeface="Times New Roman"/>
              </a:rPr>
              <a:t>Sequester</a:t>
            </a:r>
            <a:r>
              <a:rPr sz="3000" spc="-15" dirty="0">
                <a:latin typeface="Times New Roman"/>
                <a:cs typeface="Times New Roman"/>
              </a:rPr>
              <a:t> </a:t>
            </a:r>
            <a:r>
              <a:rPr sz="3000" spc="-10" dirty="0">
                <a:latin typeface="Times New Roman"/>
                <a:cs typeface="Times New Roman"/>
              </a:rPr>
              <a:t>carbon</a:t>
            </a:r>
            <a:r>
              <a:rPr sz="3000" spc="-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as</a:t>
            </a:r>
            <a:r>
              <a:rPr sz="3000" spc="-1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organic matter.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55520" y="1682750"/>
            <a:ext cx="36175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BF0000"/>
                </a:solidFill>
                <a:latin typeface="Times New Roman"/>
                <a:cs typeface="Times New Roman"/>
              </a:rPr>
              <a:t>Land</a:t>
            </a:r>
            <a:r>
              <a:rPr sz="3600" spc="-80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sz="3600" spc="-5" dirty="0">
                <a:solidFill>
                  <a:srgbClr val="BF0000"/>
                </a:solidFill>
                <a:latin typeface="Times New Roman"/>
                <a:cs typeface="Times New Roman"/>
              </a:rPr>
              <a:t>Degradation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2590" y="2505710"/>
            <a:ext cx="8304530" cy="2584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49900"/>
              </a:lnSpc>
              <a:spcBef>
                <a:spcPts val="100"/>
              </a:spcBef>
            </a:pP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fertility 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land 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supports the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growth and 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productivity </a:t>
            </a:r>
            <a:r>
              <a:rPr sz="28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natural vegetation and agricultural crops. 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A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number 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28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natural and </a:t>
            </a:r>
            <a:r>
              <a:rPr sz="2800" spc="-10" dirty="0">
                <a:solidFill>
                  <a:srgbClr val="001F5F"/>
                </a:solidFill>
                <a:latin typeface="Times New Roman"/>
                <a:cs typeface="Times New Roman"/>
              </a:rPr>
              <a:t>man-made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factors </a:t>
            </a:r>
            <a:r>
              <a:rPr sz="2800" b="1" i="1" u="heavy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lower the </a:t>
            </a:r>
            <a:r>
              <a:rPr sz="2800" b="1" i="1" u="heavy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quality of </a:t>
            </a:r>
            <a:r>
              <a:rPr sz="2800" b="1" i="1" u="heavy" spc="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land</a:t>
            </a:r>
            <a:r>
              <a:rPr sz="2800" spc="5" dirty="0">
                <a:solidFill>
                  <a:srgbClr val="001F5F"/>
                </a:solidFill>
                <a:latin typeface="Times New Roman"/>
                <a:cs typeface="Times New Roman"/>
              </a:rPr>
              <a:t>. </a:t>
            </a:r>
            <a:r>
              <a:rPr sz="28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This</a:t>
            </a:r>
            <a:r>
              <a:rPr sz="28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is</a:t>
            </a:r>
            <a:r>
              <a:rPr sz="28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001F5F"/>
                </a:solidFill>
                <a:latin typeface="Times New Roman"/>
                <a:cs typeface="Times New Roman"/>
              </a:rPr>
              <a:t>commonly</a:t>
            </a:r>
            <a:r>
              <a:rPr sz="28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referred 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to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 as land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degradation.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9679" y="151129"/>
            <a:ext cx="41649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BF0000"/>
                </a:solidFill>
                <a:latin typeface="Times New Roman"/>
                <a:cs typeface="Times New Roman"/>
              </a:rPr>
              <a:t>Causes</a:t>
            </a:r>
            <a:r>
              <a:rPr sz="2800" spc="-15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BF0000"/>
                </a:solidFill>
                <a:latin typeface="Times New Roman"/>
                <a:cs typeface="Times New Roman"/>
              </a:rPr>
              <a:t>of</a:t>
            </a:r>
            <a:r>
              <a:rPr sz="2800" spc="-25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BF0000"/>
                </a:solidFill>
                <a:latin typeface="Times New Roman"/>
                <a:cs typeface="Times New Roman"/>
              </a:rPr>
              <a:t>land</a:t>
            </a:r>
            <a:r>
              <a:rPr sz="2800" spc="-30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BF0000"/>
                </a:solidFill>
                <a:latin typeface="Times New Roman"/>
                <a:cs typeface="Times New Roman"/>
              </a:rPr>
              <a:t>degradation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6569" y="1004570"/>
            <a:ext cx="7935595" cy="5571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latin typeface="Times New Roman"/>
                <a:cs typeface="Times New Roman"/>
              </a:rPr>
              <a:t>Natural</a:t>
            </a:r>
            <a:r>
              <a:rPr sz="2800" b="1" spc="-3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factors</a:t>
            </a:r>
            <a:endParaRPr sz="2800">
              <a:latin typeface="Times New Roman"/>
              <a:cs typeface="Times New Roman"/>
            </a:endParaRPr>
          </a:p>
          <a:p>
            <a:pPr marL="334645" indent="-284480">
              <a:lnSpc>
                <a:spcPct val="100000"/>
              </a:lnSpc>
              <a:buSzPct val="96428"/>
              <a:buFont typeface="MS UI Gothic"/>
              <a:buChar char="➢"/>
              <a:tabLst>
                <a:tab pos="335280" algn="l"/>
              </a:tabLst>
            </a:pP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Heavy</a:t>
            </a:r>
            <a:r>
              <a:rPr sz="28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rains</a:t>
            </a:r>
            <a:endParaRPr sz="2800">
              <a:latin typeface="Times New Roman"/>
              <a:cs typeface="Times New Roman"/>
            </a:endParaRPr>
          </a:p>
          <a:p>
            <a:pPr marL="334645" indent="-284480">
              <a:lnSpc>
                <a:spcPct val="100000"/>
              </a:lnSpc>
              <a:buSzPct val="96428"/>
              <a:buFont typeface="MS UI Gothic"/>
              <a:buChar char="➢"/>
              <a:tabLst>
                <a:tab pos="335280" algn="l"/>
              </a:tabLst>
            </a:pP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High </a:t>
            </a:r>
            <a:r>
              <a:rPr sz="2800" spc="-10" dirty="0">
                <a:solidFill>
                  <a:srgbClr val="001F5F"/>
                </a:solidFill>
                <a:latin typeface="Times New Roman"/>
                <a:cs typeface="Times New Roman"/>
              </a:rPr>
              <a:t>speed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 wind</a:t>
            </a:r>
            <a:r>
              <a:rPr sz="28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and</a:t>
            </a:r>
            <a:r>
              <a:rPr sz="28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storms</a:t>
            </a:r>
            <a:endParaRPr sz="2800">
              <a:latin typeface="Times New Roman"/>
              <a:cs typeface="Times New Roman"/>
            </a:endParaRPr>
          </a:p>
          <a:p>
            <a:pPr marL="50800" marR="123825">
              <a:lnSpc>
                <a:spcPct val="100000"/>
              </a:lnSpc>
              <a:buSzPct val="96428"/>
              <a:buFont typeface="MS UI Gothic"/>
              <a:buChar char="➢"/>
              <a:tabLst>
                <a:tab pos="335280" algn="l"/>
              </a:tabLst>
            </a:pP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Natural disasters 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like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earthquakes ,floods, 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prolonged </a:t>
            </a:r>
            <a:r>
              <a:rPr sz="2800" spc="-6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drought,</a:t>
            </a:r>
            <a:r>
              <a:rPr sz="28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etc.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1F5F"/>
              </a:buClr>
              <a:buFont typeface="MS UI Gothic"/>
              <a:buChar char="➢"/>
            </a:pPr>
            <a:endParaRPr sz="2900">
              <a:latin typeface="Times New Roman"/>
              <a:cs typeface="Times New Roman"/>
            </a:endParaRPr>
          </a:p>
          <a:p>
            <a:pPr marL="50800">
              <a:lnSpc>
                <a:spcPts val="3354"/>
              </a:lnSpc>
            </a:pPr>
            <a:r>
              <a:rPr sz="2800" b="1" spc="-5" dirty="0">
                <a:latin typeface="Times New Roman"/>
                <a:cs typeface="Times New Roman"/>
              </a:rPr>
              <a:t>Anthropogenic</a:t>
            </a:r>
            <a:r>
              <a:rPr sz="2800" b="1" spc="-55" dirty="0">
                <a:latin typeface="Times New Roman"/>
                <a:cs typeface="Times New Roman"/>
              </a:rPr>
              <a:t> </a:t>
            </a:r>
            <a:r>
              <a:rPr sz="2800" b="1" dirty="0">
                <a:latin typeface="Times New Roman"/>
                <a:cs typeface="Times New Roman"/>
              </a:rPr>
              <a:t>factors</a:t>
            </a:r>
            <a:endParaRPr sz="2800">
              <a:latin typeface="Times New Roman"/>
              <a:cs typeface="Times New Roman"/>
            </a:endParaRPr>
          </a:p>
          <a:p>
            <a:pPr marL="334645" indent="-284480">
              <a:lnSpc>
                <a:spcPts val="3354"/>
              </a:lnSpc>
              <a:buSzPct val="96428"/>
              <a:buFont typeface="MS UI Gothic"/>
              <a:buChar char="➢"/>
              <a:tabLst>
                <a:tab pos="335280" algn="l"/>
              </a:tabLst>
            </a:pP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Mining.</a:t>
            </a:r>
            <a:endParaRPr sz="2800">
              <a:latin typeface="Times New Roman"/>
              <a:cs typeface="Times New Roman"/>
            </a:endParaRPr>
          </a:p>
          <a:p>
            <a:pPr marL="334645" indent="-284480">
              <a:lnSpc>
                <a:spcPct val="100000"/>
              </a:lnSpc>
              <a:buSzPct val="96428"/>
              <a:buFont typeface="MS UI Gothic"/>
              <a:buChar char="➢"/>
              <a:tabLst>
                <a:tab pos="335280" algn="l"/>
              </a:tabLst>
            </a:pP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Urbanization</a:t>
            </a:r>
            <a:endParaRPr sz="2800">
              <a:latin typeface="Times New Roman"/>
              <a:cs typeface="Times New Roman"/>
            </a:endParaRPr>
          </a:p>
          <a:p>
            <a:pPr marL="334645" indent="-284480">
              <a:lnSpc>
                <a:spcPct val="100000"/>
              </a:lnSpc>
              <a:buSzPct val="96428"/>
              <a:buFont typeface="MS UI Gothic"/>
              <a:buChar char="➢"/>
              <a:tabLst>
                <a:tab pos="335280" algn="l"/>
              </a:tabLst>
            </a:pP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28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indiscriminate</a:t>
            </a:r>
            <a:r>
              <a:rPr sz="28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and</a:t>
            </a:r>
            <a:r>
              <a:rPr sz="28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uncontrolled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001F5F"/>
                </a:solidFill>
                <a:latin typeface="Times New Roman"/>
                <a:cs typeface="Times New Roman"/>
              </a:rPr>
              <a:t>removal</a:t>
            </a:r>
            <a:r>
              <a:rPr sz="28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 trees</a:t>
            </a:r>
            <a:endParaRPr sz="2800">
              <a:latin typeface="Times New Roman"/>
              <a:cs typeface="Times New Roman"/>
            </a:endParaRPr>
          </a:p>
          <a:p>
            <a:pPr marL="334645" indent="-284480">
              <a:lnSpc>
                <a:spcPct val="100000"/>
              </a:lnSpc>
              <a:buSzPct val="96428"/>
              <a:buFont typeface="MS UI Gothic"/>
              <a:buChar char="➢"/>
              <a:tabLst>
                <a:tab pos="335280" algn="l"/>
              </a:tabLst>
            </a:pP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Excess</a:t>
            </a:r>
            <a:r>
              <a:rPr sz="28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use</a:t>
            </a:r>
            <a:r>
              <a:rPr sz="28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28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fertilizers</a:t>
            </a:r>
            <a:endParaRPr sz="2800">
              <a:latin typeface="Times New Roman"/>
              <a:cs typeface="Times New Roman"/>
            </a:endParaRPr>
          </a:p>
          <a:p>
            <a:pPr marL="334645" indent="-284480">
              <a:lnSpc>
                <a:spcPct val="100000"/>
              </a:lnSpc>
              <a:buSzPct val="96428"/>
              <a:buFont typeface="MS UI Gothic"/>
              <a:buChar char="➢"/>
              <a:tabLst>
                <a:tab pos="335280" algn="l"/>
              </a:tabLst>
            </a:pP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Industrial</a:t>
            </a:r>
            <a:r>
              <a:rPr sz="2800" spc="-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discharges</a:t>
            </a:r>
            <a:endParaRPr sz="2800">
              <a:latin typeface="Times New Roman"/>
              <a:cs typeface="Times New Roman"/>
            </a:endParaRPr>
          </a:p>
          <a:p>
            <a:pPr marL="334645" indent="-284480">
              <a:lnSpc>
                <a:spcPct val="100000"/>
              </a:lnSpc>
              <a:buSzPct val="96428"/>
              <a:buFont typeface="MS UI Gothic"/>
              <a:buChar char="➢"/>
              <a:tabLst>
                <a:tab pos="335280" algn="l"/>
              </a:tabLst>
            </a:pP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Overgrazing,</a:t>
            </a:r>
            <a:r>
              <a:rPr sz="28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soil</a:t>
            </a:r>
            <a:r>
              <a:rPr sz="28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001F5F"/>
                </a:solidFill>
                <a:latin typeface="Times New Roman"/>
                <a:cs typeface="Times New Roman"/>
              </a:rPr>
              <a:t>erosion,</a:t>
            </a:r>
            <a:r>
              <a:rPr sz="28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001F5F"/>
                </a:solidFill>
                <a:latin typeface="Times New Roman"/>
                <a:cs typeface="Times New Roman"/>
              </a:rPr>
              <a:t>etc..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350" y="415290"/>
            <a:ext cx="1872614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solidFill>
                  <a:srgbClr val="BF0000"/>
                </a:solidFill>
                <a:latin typeface="Times New Roman"/>
                <a:cs typeface="Times New Roman"/>
              </a:rPr>
              <a:t>Soil</a:t>
            </a:r>
            <a:r>
              <a:rPr sz="2800" spc="-75" dirty="0">
                <a:solidFill>
                  <a:srgbClr val="BF000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BF0000"/>
                </a:solidFill>
                <a:latin typeface="Times New Roman"/>
                <a:cs typeface="Times New Roman"/>
              </a:rPr>
              <a:t>Erosion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7350" y="1116329"/>
            <a:ext cx="8448040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50000"/>
              </a:lnSpc>
              <a:spcBef>
                <a:spcPts val="100"/>
              </a:spcBef>
            </a:pP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Soil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erosion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is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removal of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top soil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from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its resting place by various </a:t>
            </a:r>
            <a:r>
              <a:rPr sz="24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physical agencies like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wind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and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water.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It can be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defined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as “the </a:t>
            </a:r>
            <a:r>
              <a:rPr sz="24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detachment and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transport of the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fertile </a:t>
            </a:r>
            <a:r>
              <a:rPr sz="2400" spc="5" dirty="0">
                <a:solidFill>
                  <a:srgbClr val="001F5F"/>
                </a:solidFill>
                <a:latin typeface="Times New Roman"/>
                <a:cs typeface="Times New Roman"/>
              </a:rPr>
              <a:t>layer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soil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by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water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or air.” </a:t>
            </a:r>
            <a:r>
              <a:rPr sz="24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It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is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also known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 as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the creeping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death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 of land.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84700" y="3415029"/>
            <a:ext cx="4467859" cy="33528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20040" y="4771390"/>
            <a:ext cx="400113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000066"/>
                </a:solidFill>
                <a:latin typeface="Times New Roman"/>
                <a:cs typeface="Times New Roman"/>
              </a:rPr>
              <a:t>The detachment and transportation </a:t>
            </a:r>
            <a:r>
              <a:rPr sz="2000" b="1" spc="5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0066"/>
                </a:solidFill>
                <a:latin typeface="Times New Roman"/>
                <a:cs typeface="Times New Roman"/>
              </a:rPr>
              <a:t>of </a:t>
            </a:r>
            <a:r>
              <a:rPr sz="20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the fertile </a:t>
            </a:r>
            <a:r>
              <a:rPr sz="2000" b="1" dirty="0">
                <a:solidFill>
                  <a:srgbClr val="000066"/>
                </a:solidFill>
                <a:latin typeface="Times New Roman"/>
                <a:cs typeface="Times New Roman"/>
              </a:rPr>
              <a:t>layer of soil by water or </a:t>
            </a:r>
            <a:r>
              <a:rPr sz="2000" b="1" spc="-484" dirty="0">
                <a:solidFill>
                  <a:srgbClr val="000066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0066"/>
                </a:solidFill>
                <a:latin typeface="Times New Roman"/>
                <a:cs typeface="Times New Roman"/>
              </a:rPr>
              <a:t>air.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506</Words>
  <Application>Microsoft Office PowerPoint</Application>
  <PresentationFormat>On-screen Show (4:3)</PresentationFormat>
  <Paragraphs>118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Land Resources</vt:lpstr>
      <vt:lpstr>Soil profile</vt:lpstr>
      <vt:lpstr>Slide 4</vt:lpstr>
      <vt:lpstr>Slide 5</vt:lpstr>
      <vt:lpstr>Functions of Soil</vt:lpstr>
      <vt:lpstr>Land Degradation</vt:lpstr>
      <vt:lpstr>Causes of land degradation</vt:lpstr>
      <vt:lpstr>Soil Erosion</vt:lpstr>
      <vt:lpstr>Causes of Soil Erosion</vt:lpstr>
      <vt:lpstr>Effects of Soil Erosion</vt:lpstr>
      <vt:lpstr>Methods of Controlling Soil Erosion</vt:lpstr>
      <vt:lpstr>Desertification</vt:lpstr>
      <vt:lpstr>Effects of Desertification</vt:lpstr>
      <vt:lpstr>Control of Desertification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Vijay</dc:creator>
  <cp:lastModifiedBy>Vijay</cp:lastModifiedBy>
  <cp:revision>2</cp:revision>
  <dcterms:created xsi:type="dcterms:W3CDTF">2023-02-21T14:44:30Z</dcterms:created>
  <dcterms:modified xsi:type="dcterms:W3CDTF">2023-02-21T14:56:34Z</dcterms:modified>
</cp:coreProperties>
</file>