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0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7EF556-FA21-4D27-A259-5AB51BFA71C4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2E777-87BA-4C4E-B93B-ECC96026576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E3735-63C0-4F15-9AA3-65F9D72B9B7F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57123-88E8-4655-9A16-9F7D1ECF16B5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3D315-B667-4746-901F-24AFE81607A8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FCDBE-13F0-4315-BBA8-540C8A1273DD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59EAF-BB42-427D-8FFB-1FE76B8CBB57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52254-016A-4096-87BC-9307E8A1DD88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9FA2C-DE79-48E7-ADF1-CB9123EF9E41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82AF2-FA6F-4ACC-92BF-1E10C9E26A97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45C17-DCA2-4796-9FF0-BB30D573A2CC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A9F30-C123-4B07-B127-6F5145FEF2A6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56B0E-DA05-46A2-8451-BC2A83621DDA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CF3B2-D245-440F-A1B5-4E975783F81E}" type="datetime1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COMPUTER NETWORKS-II / BTCS-3501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125445" y="6392864"/>
            <a:ext cx="4018557" cy="365125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34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5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IKE (ISAKMP/Oakley)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>
                <a:solidFill>
                  <a:srgbClr val="000000"/>
                </a:solidFill>
              </a:rPr>
              <a:t>Phase 1 example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/>
              <a:t>Client				 	Server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/>
              <a:t>Client cookie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/>
              <a:t>Client ID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/>
              <a:t>Key exchange information </a:t>
            </a:r>
            <a:r>
              <a:rPr lang="en-US" sz="1800">
                <a:latin typeface="Symbol" pitchFamily="18" charset="2"/>
              </a:rPr>
              <a:t>®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>
                <a:latin typeface="Symbol" pitchFamily="18" charset="2"/>
              </a:rPr>
              <a:t>					¬ 	</a:t>
            </a:r>
            <a:r>
              <a:rPr lang="en-US" sz="1800"/>
              <a:t>Server cookie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/>
              <a:t>						Server ID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/>
              <a:t>						Key exchange information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/>
              <a:t>						Server signature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/>
              <a:t>Client signature </a:t>
            </a:r>
            <a:r>
              <a:rPr lang="en-US" sz="1800">
                <a:latin typeface="Symbol" pitchFamily="18" charset="2"/>
              </a:rPr>
              <a:t>®</a:t>
            </a:r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rgbClr val="000000"/>
                </a:solidFill>
              </a:rPr>
              <a:t>Other variants possible (data spread over more messages, authentication via shared secrets)</a:t>
            </a:r>
          </a:p>
          <a:p>
            <a:pPr lvl="1">
              <a:lnSpc>
                <a:spcPct val="90000"/>
              </a:lnSpc>
            </a:pPr>
            <a:r>
              <a:rPr lang="en-US" sz="2400">
                <a:solidFill>
                  <a:srgbClr val="000000"/>
                </a:solidFill>
              </a:rPr>
              <a:t>Above example is aggressive exchange which minimizes the number of messages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IKE (ISAKMP/Oakley)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>
                <a:solidFill>
                  <a:srgbClr val="000000"/>
                </a:solidFill>
              </a:rPr>
              <a:t>Phase 2 example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/>
              <a:t>Client 				Server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/>
              <a:t>Encrypted, MAC’d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/>
              <a:t>Client nonce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/>
              <a:t>Security parameters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/>
              <a:t>Offered		</a:t>
            </a:r>
            <a:r>
              <a:rPr lang="en-US" sz="1800">
                <a:latin typeface="Symbol" pitchFamily="18" charset="2"/>
              </a:rPr>
              <a:t>®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>
                <a:latin typeface="Symbol" pitchFamily="18" charset="2"/>
              </a:rPr>
              <a:t>					¬ </a:t>
            </a:r>
            <a:r>
              <a:rPr lang="en-US" sz="1800"/>
              <a:t>Encrypted, MAC’d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/>
              <a:t>						Server nonce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/>
              <a:t>						Security parameters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/>
              <a:t>						accepted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/>
              <a:t>Encrypted, MAC’d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/>
              <a:t>Client nonce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800"/>
              <a:t>Server nonce	</a:t>
            </a:r>
            <a:r>
              <a:rPr lang="en-US" sz="1800">
                <a:latin typeface="Symbol" pitchFamily="18" charset="2"/>
              </a:rPr>
              <a:t>®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IPSEC Algorithms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/>
              <a:t>DES in CBC mode for encryption</a:t>
            </a:r>
          </a:p>
          <a:p>
            <a:pPr>
              <a:lnSpc>
                <a:spcPct val="90000"/>
              </a:lnSpc>
            </a:pPr>
            <a:r>
              <a:rPr lang="en-US" sz="2800"/>
              <a:t>HMAC/MD5 and HMAC/SHA (truncated to 96 bits) for authentication</a:t>
            </a:r>
          </a:p>
          <a:p>
            <a:pPr>
              <a:lnSpc>
                <a:spcPct val="90000"/>
              </a:lnSpc>
            </a:pPr>
            <a:r>
              <a:rPr lang="en-US" sz="2800"/>
              <a:t>Later versions added optional, DOI-dependent algorithms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3DES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Blowfish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CAST-128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IDEA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RC5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Triple IDEA (!!!)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Topics</a:t>
            </a:r>
            <a:r>
              <a:rPr lang="en-US" dirty="0" smtClean="0"/>
              <a:t> to be covered in next lecture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Simple Key-management for Internet protocols (SKIP)</a:t>
            </a:r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to be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Key Exchange Protocols</a:t>
            </a:r>
          </a:p>
          <a:p>
            <a:r>
              <a:rPr lang="en-US" dirty="0" err="1" smtClean="0"/>
              <a:t>Photuris</a:t>
            </a:r>
            <a:endParaRPr lang="en-US" dirty="0" smtClean="0"/>
          </a:p>
          <a:p>
            <a:r>
              <a:rPr lang="en-US" dirty="0" smtClean="0"/>
              <a:t>SKIP</a:t>
            </a:r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Photuris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Latin for “firefly”, Firefly is the NSA’s key exchange protocol for STU-III secure phones</a:t>
            </a:r>
          </a:p>
          <a:p>
            <a:r>
              <a:rPr lang="en-US" sz="2800" dirty="0"/>
              <a:t>Three-stage protocol</a:t>
            </a:r>
          </a:p>
          <a:p>
            <a:pPr lvl="1"/>
            <a:r>
              <a:rPr lang="en-US" sz="2400" dirty="0"/>
              <a:t>1. Exchange cookies</a:t>
            </a:r>
          </a:p>
          <a:p>
            <a:pPr lvl="1"/>
            <a:r>
              <a:rPr lang="en-US" sz="2400" dirty="0"/>
              <a:t>2. Use D-H to establish a shared secret</a:t>
            </a:r>
          </a:p>
          <a:p>
            <a:pPr lvl="2"/>
            <a:r>
              <a:rPr lang="en-US" sz="2000" dirty="0"/>
              <a:t>Agree on security parameters</a:t>
            </a:r>
          </a:p>
          <a:p>
            <a:pPr lvl="1"/>
            <a:r>
              <a:rPr lang="en-US" sz="2400" dirty="0"/>
              <a:t>3. Identify other party</a:t>
            </a:r>
          </a:p>
          <a:p>
            <a:pPr lvl="2"/>
            <a:r>
              <a:rPr lang="en-US" sz="2000" dirty="0"/>
              <a:t>Authenticate data exchanged in steps 1 and 2</a:t>
            </a:r>
          </a:p>
          <a:p>
            <a:pPr lvl="1"/>
            <a:r>
              <a:rPr lang="en-US" sz="2400" dirty="0"/>
              <a:t>n. Change session keys or update security parameters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Photuris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41148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sz="2800"/>
              <a:t>Cookie based on IP address and port, stops flooding attacks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Attacker requests many key exchanges and bogs down host (clogging attack)</a:t>
            </a:r>
          </a:p>
          <a:p>
            <a:pPr>
              <a:lnSpc>
                <a:spcPct val="90000"/>
              </a:lnSpc>
            </a:pPr>
            <a:r>
              <a:rPr lang="en-US" sz="2800"/>
              <a:t>Cookie depends on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IP address and port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Secret known only to host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Cookie = hash( source and dest IP and port + local secret )</a:t>
            </a:r>
          </a:p>
          <a:p>
            <a:pPr>
              <a:lnSpc>
                <a:spcPct val="90000"/>
              </a:lnSpc>
            </a:pPr>
            <a:r>
              <a:rPr lang="en-US" sz="2800"/>
              <a:t>Host can recognize a returned cookie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Attacker can’t generate fake cookies</a:t>
            </a:r>
          </a:p>
          <a:p>
            <a:pPr>
              <a:lnSpc>
                <a:spcPct val="90000"/>
              </a:lnSpc>
            </a:pPr>
            <a:r>
              <a:rPr lang="en-US" sz="2800"/>
              <a:t>Later adopted by other IPSEC key management protocols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Photuris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7630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sz="1800"/>
              <a:t>Client 					Server</a:t>
            </a:r>
          </a:p>
          <a:p>
            <a:pPr>
              <a:buFontTx/>
              <a:buNone/>
            </a:pPr>
            <a:r>
              <a:rPr lang="en-US" sz="1800"/>
              <a:t>Client cookie	 </a:t>
            </a:r>
            <a:r>
              <a:rPr lang="en-US" sz="1800">
                <a:latin typeface="Symbol" pitchFamily="18" charset="2"/>
              </a:rPr>
              <a:t>®			</a:t>
            </a:r>
          </a:p>
          <a:p>
            <a:pPr lvl="4">
              <a:buFontTx/>
              <a:buNone/>
            </a:pPr>
            <a:r>
              <a:rPr lang="en-US" sz="1800">
                <a:latin typeface="Symbol" pitchFamily="18" charset="2"/>
              </a:rPr>
              <a:t>			¬ 	</a:t>
            </a:r>
            <a:r>
              <a:rPr lang="en-US" sz="1800"/>
              <a:t>Server cookie</a:t>
            </a:r>
          </a:p>
          <a:p>
            <a:pPr lvl="4">
              <a:buFontTx/>
              <a:buNone/>
            </a:pPr>
            <a:r>
              <a:rPr lang="en-US" sz="1800"/>
              <a:t>				Offered schemes</a:t>
            </a:r>
          </a:p>
          <a:p>
            <a:pPr>
              <a:buFontTx/>
              <a:buNone/>
            </a:pPr>
            <a:r>
              <a:rPr lang="en-US" sz="1800"/>
              <a:t>Chosen scheme 	</a:t>
            </a:r>
            <a:r>
              <a:rPr lang="en-US" sz="1800">
                <a:latin typeface="Symbol" pitchFamily="18" charset="2"/>
              </a:rPr>
              <a:t>®</a:t>
            </a:r>
          </a:p>
          <a:p>
            <a:pPr>
              <a:buFontTx/>
              <a:buNone/>
            </a:pPr>
            <a:r>
              <a:rPr lang="en-US" sz="1800"/>
              <a:t>D-H keygen 		</a:t>
            </a:r>
            <a:r>
              <a:rPr lang="en-US" sz="1800">
                <a:latin typeface="Symbol" pitchFamily="18" charset="2"/>
              </a:rPr>
              <a:t>« 		</a:t>
            </a:r>
            <a:r>
              <a:rPr lang="en-US" sz="1800"/>
              <a:t>D-H keygen</a:t>
            </a:r>
          </a:p>
          <a:p>
            <a:pPr>
              <a:buFontTx/>
              <a:buNone/>
            </a:pPr>
            <a:r>
              <a:rPr lang="en-US" sz="1800"/>
              <a:t>Client identity</a:t>
            </a:r>
          </a:p>
          <a:p>
            <a:pPr>
              <a:buFontTx/>
              <a:buNone/>
            </a:pPr>
            <a:r>
              <a:rPr lang="en-US" sz="1800"/>
              <a:t>Authentication for</a:t>
            </a:r>
          </a:p>
          <a:p>
            <a:pPr>
              <a:buFontTx/>
              <a:buNone/>
            </a:pPr>
            <a:r>
              <a:rPr lang="en-US" sz="1800"/>
              <a:t>previous data	</a:t>
            </a:r>
            <a:r>
              <a:rPr lang="en-US" sz="1800">
                <a:latin typeface="Symbol" pitchFamily="18" charset="2"/>
              </a:rPr>
              <a:t>®</a:t>
            </a:r>
          </a:p>
          <a:p>
            <a:pPr>
              <a:buFontTx/>
              <a:buNone/>
            </a:pPr>
            <a:r>
              <a:rPr lang="en-US" sz="1800">
                <a:latin typeface="Symbol" pitchFamily="18" charset="2"/>
              </a:rPr>
              <a:t>						¬ </a:t>
            </a:r>
            <a:r>
              <a:rPr lang="en-US" sz="1800"/>
              <a:t>Server identity</a:t>
            </a:r>
          </a:p>
          <a:p>
            <a:pPr>
              <a:buFontTx/>
              <a:buNone/>
            </a:pPr>
            <a:r>
              <a:rPr lang="en-US" sz="1800"/>
              <a:t>						Authentication for</a:t>
            </a:r>
          </a:p>
          <a:p>
            <a:pPr>
              <a:buFontTx/>
              <a:buNone/>
            </a:pPr>
            <a:r>
              <a:rPr lang="en-US" sz="1800"/>
              <a:t>						previous data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r>
              <a:rPr lang="en-US" dirty="0"/>
              <a:t>SKIP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7772400" cy="41148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sz="2800"/>
              <a:t>Each machine has a public DH value authenticated via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X.509 certificates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PGP certificates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Secure DNS</a:t>
            </a:r>
          </a:p>
          <a:p>
            <a:pPr>
              <a:lnSpc>
                <a:spcPct val="90000"/>
              </a:lnSpc>
            </a:pPr>
            <a:r>
              <a:rPr lang="en-US" sz="2800"/>
              <a:t>Public D-H value is used as an implicit shared key calculation parameter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Shared key is used once to exchange encrypted session key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Session key is used for further encryption/authentication</a:t>
            </a:r>
          </a:p>
          <a:p>
            <a:pPr>
              <a:lnSpc>
                <a:spcPct val="90000"/>
              </a:lnSpc>
            </a:pPr>
            <a:r>
              <a:rPr lang="en-US" sz="2800"/>
              <a:t>Clean-room non-US version developed by Sun partner in Moscow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US government forced Sun to halt further work with non-US version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r>
              <a:rPr lang="en-US"/>
              <a:t>Oakley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41148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en-US" sz="2800"/>
              <a:t>Exchange messages containing any of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Client/server cookies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DH information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Offered/chosen security parameters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Client/server ID’s</a:t>
            </a:r>
          </a:p>
          <a:p>
            <a:pPr>
              <a:lnSpc>
                <a:spcPct val="90000"/>
              </a:lnSpc>
            </a:pPr>
            <a:r>
              <a:rPr lang="en-US" sz="2800"/>
              <a:t>until both sides are satisfied</a:t>
            </a:r>
          </a:p>
          <a:p>
            <a:pPr>
              <a:lnSpc>
                <a:spcPct val="90000"/>
              </a:lnSpc>
            </a:pPr>
            <a:r>
              <a:rPr lang="en-US" sz="2800"/>
              <a:t>Oakley is extremely open-ended, with many variations possible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Exact details of messages exchange depends on exchange requirements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Speed vs thoroughness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Identification vs anonymity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New session establishment vs rekey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D-H exchange vs shared secrets vs PKC-based exchange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ISAKMP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NSA-designed protocol to exchange security parameters (but not establish keys)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Protocol to establish, modify, and delete IPSEC security associations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Provides a general framework for exchanging cookies, security parameters, and key management and identification information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Exact details left to other protocols</a:t>
            </a:r>
          </a:p>
          <a:p>
            <a:pPr>
              <a:lnSpc>
                <a:spcPct val="90000"/>
              </a:lnSpc>
            </a:pPr>
            <a:r>
              <a:rPr lang="en-US" sz="2800"/>
              <a:t>Two phases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1. Establish secure, authenticated channel (“SA”)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2. Negotiate security parameters (“KMP”)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IKE (ISAKMP/Oakley)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ISAKMP merged with Oakley</a:t>
            </a:r>
          </a:p>
          <a:p>
            <a:pPr lvl="1"/>
            <a:r>
              <a:rPr lang="en-US"/>
              <a:t>ISAKMP provides the protocol framework</a:t>
            </a:r>
          </a:p>
          <a:p>
            <a:pPr lvl="1"/>
            <a:r>
              <a:rPr lang="en-US"/>
              <a:t>Oakley provides the security mechanisms</a:t>
            </a:r>
          </a:p>
          <a:p>
            <a:r>
              <a:rPr lang="en-US"/>
              <a:t>Combined version clarifies both protocols, resolves ambiguities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477</Words>
  <Application>Microsoft Office PowerPoint</Application>
  <PresentationFormat>On-screen Show (4:3)</PresentationFormat>
  <Paragraphs>131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   COMPUTER NETWORKS-II / BTCS-3501    </vt:lpstr>
      <vt:lpstr>Topics to be covered</vt:lpstr>
      <vt:lpstr>Photuris</vt:lpstr>
      <vt:lpstr>Photuris</vt:lpstr>
      <vt:lpstr>Photuris</vt:lpstr>
      <vt:lpstr>SKIP</vt:lpstr>
      <vt:lpstr>Oakley</vt:lpstr>
      <vt:lpstr>ISAKMP</vt:lpstr>
      <vt:lpstr>IKE (ISAKMP/Oakley)</vt:lpstr>
      <vt:lpstr>IKE (ISAKMP/Oakley)</vt:lpstr>
      <vt:lpstr>IKE (ISAKMP/Oakley)</vt:lpstr>
      <vt:lpstr>IPSEC Algorithms</vt:lpstr>
      <vt:lpstr>Topics to be covered in next lecture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Internet Key Exchange (cont.)</dc:title>
  <dc:creator>Windows 8</dc:creator>
  <cp:lastModifiedBy>Admin</cp:lastModifiedBy>
  <cp:revision>5</cp:revision>
  <dcterms:created xsi:type="dcterms:W3CDTF">2006-08-16T00:00:00Z</dcterms:created>
  <dcterms:modified xsi:type="dcterms:W3CDTF">2023-06-20T08:53:42Z</dcterms:modified>
</cp:coreProperties>
</file>