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82" r:id="rId3"/>
    <p:sldId id="344" r:id="rId4"/>
    <p:sldId id="345" r:id="rId5"/>
    <p:sldId id="346" r:id="rId6"/>
    <p:sldId id="349" r:id="rId7"/>
    <p:sldId id="348" r:id="rId8"/>
    <p:sldId id="347" r:id="rId9"/>
    <p:sldId id="350" r:id="rId10"/>
    <p:sldId id="351" r:id="rId11"/>
    <p:sldId id="35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55" d="100"/>
          <a:sy n="55" d="100"/>
        </p:scale>
        <p:origin x="-1194" y="-36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7/19/2023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7/19/2023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a:bodyPr>
          <a:lstStyle/>
          <a:p>
            <a:r>
              <a:rPr lang="en-US" sz="4000" b="1" dirty="0" smtClean="0">
                <a:solidFill>
                  <a:srgbClr val="7030A0"/>
                </a:solidFill>
                <a:latin typeface="American Typewriter" panose="02090604020004020304" pitchFamily="18" charset="77"/>
              </a:rPr>
              <a:t>MACHINE DRAWING WITH AUTOCAD*</a:t>
            </a:r>
            <a:endParaRPr lang="en-US" b="1"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b="1" dirty="0" smtClean="0">
                <a:solidFill>
                  <a:srgbClr val="7030A0"/>
                </a:solidFill>
                <a:latin typeface="American Typewriter" panose="02090604020004020304" pitchFamily="18" charset="77"/>
              </a:rPr>
              <a:t/>
            </a:r>
            <a:br>
              <a:rPr lang="en-IN" sz="4000" b="1" dirty="0" smtClean="0">
                <a:solidFill>
                  <a:srgbClr val="7030A0"/>
                </a:solidFill>
                <a:latin typeface="American Typewriter" panose="02090604020004020304" pitchFamily="18" charset="77"/>
              </a:rPr>
            </a:br>
            <a:r>
              <a:rPr lang="en-IN" sz="4000" b="1" dirty="0" smtClean="0">
                <a:solidFill>
                  <a:srgbClr val="7030A0"/>
                </a:solidFill>
                <a:latin typeface="American Typewriter" panose="02090604020004020304" pitchFamily="18" charset="77"/>
              </a:rPr>
              <a:t/>
            </a:r>
            <a:br>
              <a:rPr lang="en-IN" sz="4000" b="1" dirty="0" smtClean="0">
                <a:solidFill>
                  <a:srgbClr val="7030A0"/>
                </a:solidFill>
                <a:latin typeface="American Typewriter" panose="02090604020004020304" pitchFamily="18" charset="77"/>
              </a:rPr>
            </a:br>
            <a:r>
              <a:rPr lang="en-IN" sz="4000" b="1" dirty="0"/>
              <a:t>Prepared by</a:t>
            </a:r>
            <a:r>
              <a:rPr lang="en-IN" sz="4000" b="1" dirty="0" smtClean="0"/>
              <a:t>:  Dr. Talwinder Singh Bedi</a:t>
            </a:r>
            <a:r>
              <a:rPr lang="en-US" b="1" dirty="0" smtClean="0"/>
              <a:t/>
            </a:r>
            <a:br>
              <a:rPr lang="en-US" b="1" dirty="0" smtClean="0"/>
            </a:br>
            <a:r>
              <a:rPr lang="en-US" b="1" dirty="0" smtClean="0"/>
              <a:t/>
            </a:r>
            <a:br>
              <a:rPr lang="en-US" b="1" dirty="0" smtClean="0"/>
            </a:br>
            <a:endParaRPr lang="en-US" b="1"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B.Tech-ME </a:t>
            </a:r>
            <a:r>
              <a:rPr lang="en-US" sz="9600" dirty="0">
                <a:latin typeface="+mn-lt"/>
              </a:rPr>
              <a:t/>
            </a:r>
            <a:br>
              <a:rPr lang="en-US" sz="9600" dirty="0">
                <a:latin typeface="+mn-lt"/>
              </a:rPr>
            </a:br>
            <a:r>
              <a:rPr lang="en-US" sz="9600" dirty="0">
                <a:latin typeface="+mn-lt"/>
              </a:rPr>
              <a:t>Semester</a:t>
            </a:r>
            <a:r>
              <a:rPr lang="en-US" sz="9600" dirty="0" smtClean="0">
                <a:latin typeface="+mn-lt"/>
              </a:rPr>
              <a:t>: 3</a:t>
            </a:r>
            <a:r>
              <a:rPr lang="en-US" sz="9600" baseline="30000" dirty="0" smtClean="0">
                <a:latin typeface="+mn-lt"/>
              </a:rPr>
              <a:t>rd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1"/>
          <p:cNvSpPr>
            <a:spLocks noGrp="1"/>
          </p:cNvSpPr>
          <p:nvPr>
            <p:ph type="title"/>
          </p:nvPr>
        </p:nvSpPr>
        <p:spPr>
          <a:xfrm>
            <a:off x="3962400" y="0"/>
            <a:ext cx="4419600" cy="1143000"/>
          </a:xfrm>
        </p:spPr>
        <p:txBody>
          <a:bodyPr>
            <a:normAutofit/>
          </a:bodyPr>
          <a:lstStyle/>
          <a:p>
            <a:r>
              <a:rPr lang="en-US" b="1" dirty="0" smtClean="0"/>
              <a:t>Important Note</a:t>
            </a:r>
            <a:endParaRPr lang="en-IN" b="1" dirty="0"/>
          </a:p>
        </p:txBody>
      </p:sp>
      <p:pic>
        <p:nvPicPr>
          <p:cNvPr id="6146" name="Picture 2"/>
          <p:cNvPicPr>
            <a:picLocks noChangeAspect="1" noChangeArrowheads="1"/>
          </p:cNvPicPr>
          <p:nvPr/>
        </p:nvPicPr>
        <p:blipFill>
          <a:blip r:embed="rId3"/>
          <a:srcRect/>
          <a:stretch>
            <a:fillRect/>
          </a:stretch>
        </p:blipFill>
        <p:spPr bwMode="auto">
          <a:xfrm>
            <a:off x="3429000" y="990600"/>
            <a:ext cx="5467350" cy="5203171"/>
          </a:xfrm>
          <a:prstGeom prst="rect">
            <a:avLst/>
          </a:prstGeom>
          <a:noFill/>
          <a:ln w="9525">
            <a:noFill/>
            <a:miter lim="800000"/>
            <a:headEnd/>
            <a:tailEnd/>
          </a:ln>
          <a:effectLst/>
        </p:spPr>
      </p:pic>
      <p:sp>
        <p:nvSpPr>
          <p:cNvPr id="8"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1"/>
          <p:cNvSpPr>
            <a:spLocks noGrp="1"/>
          </p:cNvSpPr>
          <p:nvPr>
            <p:ph type="title"/>
          </p:nvPr>
        </p:nvSpPr>
        <p:spPr>
          <a:xfrm>
            <a:off x="3200400" y="0"/>
            <a:ext cx="5715000" cy="1143000"/>
          </a:xfrm>
        </p:spPr>
        <p:txBody>
          <a:bodyPr>
            <a:normAutofit fontScale="90000"/>
          </a:bodyPr>
          <a:lstStyle/>
          <a:p>
            <a:r>
              <a:rPr lang="en-US" b="1" dirty="0" smtClean="0"/>
              <a:t>Limits, Fits and Tolerance</a:t>
            </a:r>
            <a:endParaRPr lang="en-IN" b="1" dirty="0"/>
          </a:p>
        </p:txBody>
      </p:sp>
      <p:pic>
        <p:nvPicPr>
          <p:cNvPr id="7170" name="Picture 2"/>
          <p:cNvPicPr>
            <a:picLocks noChangeAspect="1" noChangeArrowheads="1"/>
          </p:cNvPicPr>
          <p:nvPr/>
        </p:nvPicPr>
        <p:blipFill>
          <a:blip r:embed="rId3"/>
          <a:srcRect/>
          <a:stretch>
            <a:fillRect/>
          </a:stretch>
        </p:blipFill>
        <p:spPr bwMode="auto">
          <a:xfrm>
            <a:off x="0" y="1066800"/>
            <a:ext cx="6691312" cy="3986772"/>
          </a:xfrm>
          <a:prstGeom prst="rect">
            <a:avLst/>
          </a:prstGeom>
          <a:noFill/>
          <a:ln w="9525">
            <a:noFill/>
            <a:miter lim="800000"/>
            <a:headEnd/>
            <a:tailEnd/>
          </a:ln>
          <a:effectLst/>
        </p:spPr>
      </p:pic>
      <p:pic>
        <p:nvPicPr>
          <p:cNvPr id="7171" name="Picture 3"/>
          <p:cNvPicPr>
            <a:picLocks noChangeAspect="1" noChangeArrowheads="1"/>
          </p:cNvPicPr>
          <p:nvPr/>
        </p:nvPicPr>
        <p:blipFill>
          <a:blip r:embed="rId4"/>
          <a:srcRect/>
          <a:stretch>
            <a:fillRect/>
          </a:stretch>
        </p:blipFill>
        <p:spPr bwMode="auto">
          <a:xfrm>
            <a:off x="6434138" y="2971800"/>
            <a:ext cx="5757862" cy="3043804"/>
          </a:xfrm>
          <a:prstGeom prst="rect">
            <a:avLst/>
          </a:prstGeom>
          <a:noFill/>
          <a:ln w="9525">
            <a:noFill/>
            <a:miter lim="800000"/>
            <a:headEnd/>
            <a:tailEnd/>
          </a:ln>
          <a:effectLst/>
        </p:spPr>
      </p:pic>
      <p:sp>
        <p:nvSpPr>
          <p:cNvPr id="8"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Introduction</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ChangeAspect="1" noChangeArrowheads="1"/>
          </p:cNvPicPr>
          <p:nvPr/>
        </p:nvPicPr>
        <p:blipFill>
          <a:blip r:embed="rId3"/>
          <a:srcRect/>
          <a:stretch>
            <a:fillRect/>
          </a:stretch>
        </p:blipFill>
        <p:spPr bwMode="auto">
          <a:xfrm>
            <a:off x="0" y="1371600"/>
            <a:ext cx="6165318" cy="4114800"/>
          </a:xfrm>
          <a:prstGeom prst="rect">
            <a:avLst/>
          </a:prstGeom>
          <a:noFill/>
          <a:ln w="9525">
            <a:noFill/>
            <a:miter lim="800000"/>
            <a:headEnd/>
            <a:tailEnd/>
          </a:ln>
          <a:effectLst/>
        </p:spPr>
      </p:pic>
      <p:cxnSp>
        <p:nvCxnSpPr>
          <p:cNvPr id="10" name="Straight Connector 9"/>
          <p:cNvCxnSpPr/>
          <p:nvPr/>
        </p:nvCxnSpPr>
        <p:spPr>
          <a:xfrm rot="5400000">
            <a:off x="3771900" y="3695700"/>
            <a:ext cx="44958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4"/>
          <a:srcRect l="4124"/>
          <a:stretch>
            <a:fillRect/>
          </a:stretch>
        </p:blipFill>
        <p:spPr bwMode="auto">
          <a:xfrm>
            <a:off x="6248400" y="1752600"/>
            <a:ext cx="5619944" cy="3947917"/>
          </a:xfrm>
          <a:prstGeom prst="rect">
            <a:avLst/>
          </a:prstGeom>
          <a:noFill/>
          <a:ln w="9525">
            <a:noFill/>
            <a:miter lim="800000"/>
            <a:headEnd/>
            <a:tailEnd/>
          </a:ln>
          <a:effectLst/>
        </p:spPr>
      </p:pic>
      <p:sp>
        <p:nvSpPr>
          <p:cNvPr id="9"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ChangeAspect="1" noChangeArrowheads="1"/>
          </p:cNvPicPr>
          <p:nvPr/>
        </p:nvPicPr>
        <p:blipFill>
          <a:blip r:embed="rId3"/>
          <a:srcRect/>
          <a:stretch>
            <a:fillRect/>
          </a:stretch>
        </p:blipFill>
        <p:spPr bwMode="auto">
          <a:xfrm>
            <a:off x="4800600" y="381000"/>
            <a:ext cx="5181600" cy="5771470"/>
          </a:xfrm>
          <a:prstGeom prst="rect">
            <a:avLst/>
          </a:prstGeom>
          <a:noFill/>
          <a:ln w="9525">
            <a:noFill/>
            <a:miter lim="800000"/>
            <a:headEnd/>
            <a:tailEnd/>
          </a:ln>
          <a:effectLst/>
        </p:spPr>
      </p:pic>
      <p:sp>
        <p:nvSpPr>
          <p:cNvPr id="9" name="Title 1"/>
          <p:cNvSpPr>
            <a:spLocks noGrp="1"/>
          </p:cNvSpPr>
          <p:nvPr>
            <p:ph type="title"/>
          </p:nvPr>
        </p:nvSpPr>
        <p:spPr>
          <a:xfrm>
            <a:off x="-228600" y="2438400"/>
            <a:ext cx="4419600" cy="1143000"/>
          </a:xfrm>
        </p:spPr>
        <p:txBody>
          <a:bodyPr>
            <a:normAutofit fontScale="90000"/>
          </a:bodyPr>
          <a:lstStyle/>
          <a:p>
            <a:r>
              <a:rPr lang="en-US" b="1" dirty="0" smtClean="0"/>
              <a:t>Conventional representation</a:t>
            </a:r>
            <a:endParaRPr lang="en-IN" b="1" dirty="0"/>
          </a:p>
        </p:txBody>
      </p:sp>
      <p:sp>
        <p:nvSpPr>
          <p:cNvPr id="10" name="Right Arrow 9"/>
          <p:cNvSpPr/>
          <p:nvPr/>
        </p:nvSpPr>
        <p:spPr>
          <a:xfrm>
            <a:off x="3733800" y="2819400"/>
            <a:ext cx="914400" cy="4572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Title 1"/>
          <p:cNvSpPr>
            <a:spLocks noGrp="1"/>
          </p:cNvSpPr>
          <p:nvPr>
            <p:ph type="title"/>
          </p:nvPr>
        </p:nvSpPr>
        <p:spPr>
          <a:xfrm>
            <a:off x="3962400" y="0"/>
            <a:ext cx="4419600" cy="1143000"/>
          </a:xfrm>
        </p:spPr>
        <p:txBody>
          <a:bodyPr>
            <a:normAutofit/>
          </a:bodyPr>
          <a:lstStyle/>
          <a:p>
            <a:r>
              <a:rPr lang="en-US" b="1" dirty="0" smtClean="0"/>
              <a:t>Sectioning </a:t>
            </a:r>
            <a:endParaRPr lang="en-IN" b="1" dirty="0"/>
          </a:p>
        </p:txBody>
      </p:sp>
      <p:sp>
        <p:nvSpPr>
          <p:cNvPr id="10" name="Title 1"/>
          <p:cNvSpPr txBox="1">
            <a:spLocks/>
          </p:cNvSpPr>
          <p:nvPr/>
        </p:nvSpPr>
        <p:spPr>
          <a:xfrm>
            <a:off x="-304800" y="1066800"/>
            <a:ext cx="12039600" cy="533400"/>
          </a:xfrm>
          <a:prstGeom prst="rect">
            <a:avLst/>
          </a:prstGeom>
        </p:spPr>
        <p:txBody>
          <a:bodyPr vert="horz" lIns="91440" tIns="45720" rIns="91440" bIns="45720" rtlCol="0" anchor="ctr">
            <a:normAutofit/>
          </a:bodyPr>
          <a:lstStyle/>
          <a:p>
            <a:pPr lvl="0" algn="ctr">
              <a:spcBef>
                <a:spcPct val="0"/>
              </a:spcBef>
            </a:pPr>
            <a:r>
              <a:rPr kumimoji="0" lang="en-US" sz="2600" b="1" i="0" u="none" strike="noStrike" kern="1200" cap="none" spc="0" normalizeH="0" baseline="0" noProof="0" dirty="0" smtClean="0">
                <a:ln>
                  <a:noFill/>
                </a:ln>
                <a:solidFill>
                  <a:schemeClr val="tx1"/>
                </a:solidFill>
                <a:effectLst/>
                <a:uLnTx/>
                <a:uFillTx/>
                <a:latin typeface="+mj-lt"/>
                <a:ea typeface="+mj-ea"/>
                <a:cs typeface="+mj-cs"/>
              </a:rPr>
              <a:t>Half section: </a:t>
            </a:r>
            <a:r>
              <a:rPr lang="en-US" sz="2600" dirty="0" smtClean="0"/>
              <a:t>Symmetrical parts may be drawn, half in plain view and half in section</a:t>
            </a:r>
            <a:r>
              <a:rPr kumimoji="0" lang="en-US" sz="2600" b="1" i="0" u="none" strike="noStrike" kern="1200" cap="none" spc="0" normalizeH="0" baseline="0" noProof="0" dirty="0" smtClean="0">
                <a:ln>
                  <a:noFill/>
                </a:ln>
                <a:solidFill>
                  <a:schemeClr val="tx1"/>
                </a:solidFill>
                <a:effectLst/>
                <a:uLnTx/>
                <a:uFillTx/>
                <a:latin typeface="+mj-lt"/>
                <a:ea typeface="+mj-ea"/>
                <a:cs typeface="+mj-cs"/>
              </a:rPr>
              <a:t> </a:t>
            </a:r>
            <a:endParaRPr kumimoji="0" lang="en-IN" sz="2600" b="1" i="0" u="none" strike="noStrike" kern="1200" cap="none" spc="0" normalizeH="0" baseline="0" noProof="0" dirty="0">
              <a:ln>
                <a:noFill/>
              </a:ln>
              <a:solidFill>
                <a:schemeClr val="tx1"/>
              </a:solidFill>
              <a:effectLst/>
              <a:uLnTx/>
              <a:uFillTx/>
              <a:latin typeface="+mj-lt"/>
              <a:ea typeface="+mj-ea"/>
              <a:cs typeface="+mj-cs"/>
            </a:endParaRPr>
          </a:p>
        </p:txBody>
      </p:sp>
      <p:pic>
        <p:nvPicPr>
          <p:cNvPr id="2050" name="Picture 2"/>
          <p:cNvPicPr>
            <a:picLocks noChangeAspect="1" noChangeArrowheads="1"/>
          </p:cNvPicPr>
          <p:nvPr/>
        </p:nvPicPr>
        <p:blipFill>
          <a:blip r:embed="rId3"/>
          <a:srcRect/>
          <a:stretch>
            <a:fillRect/>
          </a:stretch>
        </p:blipFill>
        <p:spPr bwMode="auto">
          <a:xfrm>
            <a:off x="10196513" y="1524000"/>
            <a:ext cx="1995487" cy="1266700"/>
          </a:xfrm>
          <a:prstGeom prst="rect">
            <a:avLst/>
          </a:prstGeom>
          <a:noFill/>
          <a:ln w="9525">
            <a:noFill/>
            <a:miter lim="800000"/>
            <a:headEnd/>
            <a:tailEnd/>
          </a:ln>
          <a:effectLst/>
        </p:spPr>
      </p:pic>
      <p:sp>
        <p:nvSpPr>
          <p:cNvPr id="12" name="Title 1"/>
          <p:cNvSpPr txBox="1">
            <a:spLocks/>
          </p:cNvSpPr>
          <p:nvPr/>
        </p:nvSpPr>
        <p:spPr>
          <a:xfrm>
            <a:off x="76200" y="3048000"/>
            <a:ext cx="12039600" cy="533400"/>
          </a:xfrm>
          <a:prstGeom prst="rect">
            <a:avLst/>
          </a:prstGeom>
        </p:spPr>
        <p:txBody>
          <a:bodyPr vert="horz" lIns="91440" tIns="45720" rIns="91440" bIns="45720" rtlCol="0" anchor="ctr">
            <a:noAutofit/>
          </a:bodyPr>
          <a:lstStyle/>
          <a:p>
            <a:pPr lvl="0">
              <a:spcBef>
                <a:spcPct val="0"/>
              </a:spcBef>
            </a:pPr>
            <a:r>
              <a:rPr lang="en-US" sz="2600" b="1" dirty="0" smtClean="0">
                <a:latin typeface="+mj-lt"/>
                <a:ea typeface="+mj-ea"/>
                <a:cs typeface="+mj-cs"/>
              </a:rPr>
              <a:t>Local</a:t>
            </a:r>
            <a:r>
              <a:rPr kumimoji="0" lang="en-US" sz="2600" b="1" i="0" u="none" strike="noStrike" kern="1200" cap="none" spc="0" normalizeH="0" baseline="0" noProof="0" dirty="0" smtClean="0">
                <a:ln>
                  <a:noFill/>
                </a:ln>
                <a:solidFill>
                  <a:schemeClr val="tx1"/>
                </a:solidFill>
                <a:effectLst/>
                <a:uLnTx/>
                <a:uFillTx/>
                <a:latin typeface="+mj-lt"/>
                <a:ea typeface="+mj-ea"/>
                <a:cs typeface="+mj-cs"/>
              </a:rPr>
              <a:t> section: </a:t>
            </a:r>
            <a:r>
              <a:rPr lang="en-US" sz="2600" dirty="0" smtClean="0"/>
              <a:t>A local section may be drawn if half or full section is not convenient. The local break may be shown by a continuous thin free hand line</a:t>
            </a:r>
            <a:endParaRPr kumimoji="0" lang="en-IN" sz="2600" b="1" i="0" u="none" strike="noStrike" kern="1200" cap="none" spc="0" normalizeH="0" baseline="0" noProof="0" dirty="0">
              <a:ln>
                <a:noFill/>
              </a:ln>
              <a:solidFill>
                <a:schemeClr val="tx1"/>
              </a:solidFill>
              <a:effectLst/>
              <a:uLnTx/>
              <a:uFillTx/>
              <a:latin typeface="+mj-lt"/>
              <a:ea typeface="+mj-ea"/>
              <a:cs typeface="+mj-cs"/>
            </a:endParaRPr>
          </a:p>
        </p:txBody>
      </p:sp>
      <p:pic>
        <p:nvPicPr>
          <p:cNvPr id="2051" name="Picture 3"/>
          <p:cNvPicPr>
            <a:picLocks noChangeAspect="1" noChangeArrowheads="1"/>
          </p:cNvPicPr>
          <p:nvPr/>
        </p:nvPicPr>
        <p:blipFill>
          <a:blip r:embed="rId4"/>
          <a:srcRect/>
          <a:stretch>
            <a:fillRect/>
          </a:stretch>
        </p:blipFill>
        <p:spPr bwMode="auto">
          <a:xfrm>
            <a:off x="8810417" y="3276600"/>
            <a:ext cx="3381583" cy="1271587"/>
          </a:xfrm>
          <a:prstGeom prst="rect">
            <a:avLst/>
          </a:prstGeom>
          <a:noFill/>
          <a:ln w="9525">
            <a:noFill/>
            <a:miter lim="800000"/>
            <a:headEnd/>
            <a:tailEnd/>
          </a:ln>
          <a:effectLst/>
        </p:spPr>
      </p:pic>
      <p:sp>
        <p:nvSpPr>
          <p:cNvPr id="14" name="Title 1"/>
          <p:cNvSpPr txBox="1">
            <a:spLocks/>
          </p:cNvSpPr>
          <p:nvPr/>
        </p:nvSpPr>
        <p:spPr>
          <a:xfrm>
            <a:off x="152400" y="4953000"/>
            <a:ext cx="12039600" cy="533400"/>
          </a:xfrm>
          <a:prstGeom prst="rect">
            <a:avLst/>
          </a:prstGeom>
        </p:spPr>
        <p:txBody>
          <a:bodyPr vert="horz" lIns="91440" tIns="45720" rIns="91440" bIns="45720" rtlCol="0" anchor="ctr">
            <a:noAutofit/>
          </a:bodyPr>
          <a:lstStyle/>
          <a:p>
            <a:pPr lvl="0">
              <a:spcBef>
                <a:spcPct val="0"/>
              </a:spcBef>
            </a:pPr>
            <a:r>
              <a:rPr lang="en-US" sz="2600" b="1" dirty="0" smtClean="0">
                <a:latin typeface="+mj-lt"/>
                <a:ea typeface="+mj-ea"/>
                <a:cs typeface="+mj-cs"/>
              </a:rPr>
              <a:t>Arrangement of successive </a:t>
            </a:r>
            <a:r>
              <a:rPr kumimoji="0" lang="en-US" sz="2600" b="1" i="0" u="none" strike="noStrike" kern="1200" cap="none" spc="0" normalizeH="0" baseline="0" noProof="0" dirty="0" smtClean="0">
                <a:ln>
                  <a:noFill/>
                </a:ln>
                <a:solidFill>
                  <a:schemeClr val="tx1"/>
                </a:solidFill>
                <a:effectLst/>
                <a:uLnTx/>
                <a:uFillTx/>
                <a:latin typeface="+mj-lt"/>
                <a:ea typeface="+mj-ea"/>
                <a:cs typeface="+mj-cs"/>
              </a:rPr>
              <a:t>section: </a:t>
            </a:r>
            <a:r>
              <a:rPr lang="en-US" sz="2600" dirty="0" smtClean="0"/>
              <a:t>Successive sections may be placed separately, with designations for both cutting planes and sections (Fig. 2.25) or may be arranged below the cutting planes.</a:t>
            </a:r>
            <a:endParaRPr kumimoji="0" lang="en-IN" sz="2600" b="1"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5" name="Title 1"/>
          <p:cNvSpPr>
            <a:spLocks noGrp="1"/>
          </p:cNvSpPr>
          <p:nvPr>
            <p:ph type="title"/>
          </p:nvPr>
        </p:nvSpPr>
        <p:spPr>
          <a:xfrm>
            <a:off x="-228600" y="2438400"/>
            <a:ext cx="4419600" cy="1143000"/>
          </a:xfrm>
        </p:spPr>
        <p:txBody>
          <a:bodyPr>
            <a:normAutofit fontScale="90000"/>
          </a:bodyPr>
          <a:lstStyle/>
          <a:p>
            <a:r>
              <a:rPr lang="en-US" b="1" dirty="0" smtClean="0"/>
              <a:t>Conventional representation of machined components</a:t>
            </a:r>
            <a:endParaRPr lang="en-IN" b="1" dirty="0"/>
          </a:p>
        </p:txBody>
      </p:sp>
      <p:sp>
        <p:nvSpPr>
          <p:cNvPr id="8" name="Right Arrow 7"/>
          <p:cNvSpPr/>
          <p:nvPr/>
        </p:nvSpPr>
        <p:spPr>
          <a:xfrm>
            <a:off x="3733800" y="2819400"/>
            <a:ext cx="914400" cy="4572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srcRect/>
          <a:stretch>
            <a:fillRect/>
          </a:stretch>
        </p:blipFill>
        <p:spPr bwMode="auto">
          <a:xfrm>
            <a:off x="5257800" y="-1"/>
            <a:ext cx="3657600" cy="6349497"/>
          </a:xfrm>
          <a:prstGeom prst="rect">
            <a:avLst/>
          </a:prstGeom>
          <a:noFill/>
          <a:ln w="9525">
            <a:noFill/>
            <a:miter lim="800000"/>
            <a:headEnd/>
            <a:tailEnd/>
          </a:ln>
          <a:effectLst/>
        </p:spPr>
      </p:pic>
      <p:sp>
        <p:nvSpPr>
          <p:cNvPr id="9"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5" name="Title 1"/>
          <p:cNvSpPr>
            <a:spLocks noGrp="1"/>
          </p:cNvSpPr>
          <p:nvPr>
            <p:ph type="title"/>
          </p:nvPr>
        </p:nvSpPr>
        <p:spPr>
          <a:xfrm>
            <a:off x="-228600" y="2438400"/>
            <a:ext cx="4419600" cy="1143000"/>
          </a:xfrm>
        </p:spPr>
        <p:txBody>
          <a:bodyPr>
            <a:normAutofit fontScale="90000"/>
          </a:bodyPr>
          <a:lstStyle/>
          <a:p>
            <a:r>
              <a:rPr lang="en-US" b="1" dirty="0" smtClean="0"/>
              <a:t>Conventional representation of machined components</a:t>
            </a:r>
            <a:endParaRPr lang="en-IN" b="1" dirty="0"/>
          </a:p>
        </p:txBody>
      </p:sp>
      <p:sp>
        <p:nvSpPr>
          <p:cNvPr id="8" name="Right Arrow 7"/>
          <p:cNvSpPr/>
          <p:nvPr/>
        </p:nvSpPr>
        <p:spPr>
          <a:xfrm>
            <a:off x="3733800" y="2819400"/>
            <a:ext cx="914400" cy="4572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3"/>
          <a:srcRect/>
          <a:stretch>
            <a:fillRect/>
          </a:stretch>
        </p:blipFill>
        <p:spPr bwMode="auto">
          <a:xfrm>
            <a:off x="5181600" y="152400"/>
            <a:ext cx="3657600" cy="6161383"/>
          </a:xfrm>
          <a:prstGeom prst="rect">
            <a:avLst/>
          </a:prstGeom>
          <a:noFill/>
          <a:ln w="9525">
            <a:noFill/>
            <a:miter lim="800000"/>
            <a:headEnd/>
            <a:tailEnd/>
          </a:ln>
          <a:effectLst/>
        </p:spPr>
      </p:pic>
      <p:sp>
        <p:nvSpPr>
          <p:cNvPr id="9"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5" name="Title 1"/>
          <p:cNvSpPr>
            <a:spLocks noGrp="1"/>
          </p:cNvSpPr>
          <p:nvPr>
            <p:ph type="title"/>
          </p:nvPr>
        </p:nvSpPr>
        <p:spPr>
          <a:xfrm>
            <a:off x="-228600" y="2438400"/>
            <a:ext cx="4419600" cy="1143000"/>
          </a:xfrm>
        </p:spPr>
        <p:txBody>
          <a:bodyPr>
            <a:normAutofit fontScale="90000"/>
          </a:bodyPr>
          <a:lstStyle/>
          <a:p>
            <a:r>
              <a:rPr lang="en-US" b="1" dirty="0" smtClean="0"/>
              <a:t>Conventional representation of machined components</a:t>
            </a:r>
            <a:endParaRPr lang="en-IN" b="1" dirty="0"/>
          </a:p>
        </p:txBody>
      </p:sp>
      <p:sp>
        <p:nvSpPr>
          <p:cNvPr id="8" name="Right Arrow 7"/>
          <p:cNvSpPr/>
          <p:nvPr/>
        </p:nvSpPr>
        <p:spPr>
          <a:xfrm>
            <a:off x="3733800" y="2819400"/>
            <a:ext cx="914400" cy="4572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p:cNvPicPr>
            <a:picLocks noChangeAspect="1" noChangeArrowheads="1"/>
          </p:cNvPicPr>
          <p:nvPr/>
        </p:nvPicPr>
        <p:blipFill>
          <a:blip r:embed="rId3"/>
          <a:srcRect/>
          <a:stretch>
            <a:fillRect/>
          </a:stretch>
        </p:blipFill>
        <p:spPr bwMode="auto">
          <a:xfrm>
            <a:off x="4800600" y="0"/>
            <a:ext cx="4953000" cy="6218252"/>
          </a:xfrm>
          <a:prstGeom prst="rect">
            <a:avLst/>
          </a:prstGeom>
          <a:noFill/>
          <a:ln w="9525">
            <a:noFill/>
            <a:miter lim="800000"/>
            <a:headEnd/>
            <a:tailEnd/>
          </a:ln>
          <a:effectLst/>
        </p:spPr>
      </p:pic>
      <p:sp>
        <p:nvSpPr>
          <p:cNvPr id="9"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1"/>
          <p:cNvSpPr>
            <a:spLocks noGrp="1"/>
          </p:cNvSpPr>
          <p:nvPr>
            <p:ph type="title"/>
          </p:nvPr>
        </p:nvSpPr>
        <p:spPr>
          <a:xfrm>
            <a:off x="3962400" y="0"/>
            <a:ext cx="4419600" cy="1143000"/>
          </a:xfrm>
        </p:spPr>
        <p:txBody>
          <a:bodyPr>
            <a:normAutofit/>
          </a:bodyPr>
          <a:lstStyle/>
          <a:p>
            <a:r>
              <a:rPr lang="en-US" b="1" dirty="0" smtClean="0"/>
              <a:t>Dimensioning</a:t>
            </a:r>
            <a:endParaRPr lang="en-IN" b="1" dirty="0"/>
          </a:p>
        </p:txBody>
      </p:sp>
      <p:pic>
        <p:nvPicPr>
          <p:cNvPr id="4098" name="Picture 2"/>
          <p:cNvPicPr>
            <a:picLocks noChangeAspect="1" noChangeArrowheads="1"/>
          </p:cNvPicPr>
          <p:nvPr/>
        </p:nvPicPr>
        <p:blipFill>
          <a:blip r:embed="rId3"/>
          <a:srcRect/>
          <a:stretch>
            <a:fillRect/>
          </a:stretch>
        </p:blipFill>
        <p:spPr bwMode="auto">
          <a:xfrm>
            <a:off x="0" y="2438400"/>
            <a:ext cx="6253162" cy="3367087"/>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a:srcRect/>
          <a:stretch>
            <a:fillRect/>
          </a:stretch>
        </p:blipFill>
        <p:spPr bwMode="auto">
          <a:xfrm>
            <a:off x="6096000" y="2286000"/>
            <a:ext cx="5835535" cy="1371600"/>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a:srcRect/>
          <a:stretch>
            <a:fillRect/>
          </a:stretch>
        </p:blipFill>
        <p:spPr bwMode="auto">
          <a:xfrm>
            <a:off x="6248400" y="4419600"/>
            <a:ext cx="4983721" cy="1743075"/>
          </a:xfrm>
          <a:prstGeom prst="rect">
            <a:avLst/>
          </a:prstGeom>
          <a:noFill/>
          <a:ln w="9525">
            <a:noFill/>
            <a:miter lim="800000"/>
            <a:headEnd/>
            <a:tailEnd/>
          </a:ln>
          <a:effectLst/>
        </p:spPr>
      </p:pic>
      <p:sp>
        <p:nvSpPr>
          <p:cNvPr id="13" name="Rectangle 12"/>
          <p:cNvSpPr/>
          <p:nvPr/>
        </p:nvSpPr>
        <p:spPr>
          <a:xfrm>
            <a:off x="304800" y="886361"/>
            <a:ext cx="11277600" cy="1323439"/>
          </a:xfrm>
          <a:prstGeom prst="rect">
            <a:avLst/>
          </a:prstGeom>
        </p:spPr>
        <p:txBody>
          <a:bodyPr wrap="square">
            <a:spAutoFit/>
          </a:bodyPr>
          <a:lstStyle/>
          <a:p>
            <a:pPr algn="just"/>
            <a:r>
              <a:rPr lang="en-US" sz="2000" dirty="0" smtClean="0"/>
              <a:t>A drawing of a component, in addition to providing complete shape description, must also furnish information regarding the size description. These are provided through the distances between the surfaces, location of holes, nature of surface finish, type of material, etc. The expression of these features on a drawing, using lines, symbols, figures and notes is called dimensioning</a:t>
            </a:r>
            <a:endParaRPr lang="en-US" sz="2000" dirty="0"/>
          </a:p>
        </p:txBody>
      </p:sp>
      <p:sp>
        <p:nvSpPr>
          <p:cNvPr id="11"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1"/>
          <p:cNvSpPr>
            <a:spLocks noGrp="1"/>
          </p:cNvSpPr>
          <p:nvPr>
            <p:ph type="title"/>
          </p:nvPr>
        </p:nvSpPr>
        <p:spPr>
          <a:xfrm>
            <a:off x="3962400" y="0"/>
            <a:ext cx="4419600" cy="1143000"/>
          </a:xfrm>
        </p:spPr>
        <p:txBody>
          <a:bodyPr>
            <a:normAutofit fontScale="90000"/>
          </a:bodyPr>
          <a:lstStyle/>
          <a:p>
            <a:r>
              <a:rPr lang="en-US" b="1" dirty="0" smtClean="0"/>
              <a:t>Dimensioning Types</a:t>
            </a:r>
            <a:endParaRPr lang="en-IN" b="1" dirty="0"/>
          </a:p>
        </p:txBody>
      </p:sp>
      <p:pic>
        <p:nvPicPr>
          <p:cNvPr id="5122" name="Picture 2"/>
          <p:cNvPicPr>
            <a:picLocks noChangeAspect="1" noChangeArrowheads="1"/>
          </p:cNvPicPr>
          <p:nvPr/>
        </p:nvPicPr>
        <p:blipFill>
          <a:blip r:embed="rId3"/>
          <a:srcRect/>
          <a:stretch>
            <a:fillRect/>
          </a:stretch>
        </p:blipFill>
        <p:spPr bwMode="auto">
          <a:xfrm>
            <a:off x="304800" y="838200"/>
            <a:ext cx="2690398" cy="1690687"/>
          </a:xfrm>
          <a:prstGeom prst="rect">
            <a:avLst/>
          </a:prstGeom>
          <a:noFill/>
          <a:ln w="9525">
            <a:noFill/>
            <a:miter lim="800000"/>
            <a:headEnd/>
            <a:tailEnd/>
          </a:ln>
          <a:effectLst/>
        </p:spPr>
      </p:pic>
      <p:sp>
        <p:nvSpPr>
          <p:cNvPr id="11" name="Rectangle 10"/>
          <p:cNvSpPr/>
          <p:nvPr/>
        </p:nvSpPr>
        <p:spPr>
          <a:xfrm>
            <a:off x="533400" y="2590800"/>
            <a:ext cx="2286000" cy="400110"/>
          </a:xfrm>
          <a:prstGeom prst="rect">
            <a:avLst/>
          </a:prstGeom>
        </p:spPr>
        <p:txBody>
          <a:bodyPr wrap="square">
            <a:spAutoFit/>
          </a:bodyPr>
          <a:lstStyle/>
          <a:p>
            <a:pPr algn="just"/>
            <a:r>
              <a:rPr lang="en-US" sz="2000" b="1" dirty="0" smtClean="0"/>
              <a:t>Chain Dimensioning</a:t>
            </a:r>
            <a:endParaRPr lang="en-US" sz="2000" b="1" dirty="0"/>
          </a:p>
        </p:txBody>
      </p:sp>
      <p:pic>
        <p:nvPicPr>
          <p:cNvPr id="5123" name="Picture 3"/>
          <p:cNvPicPr>
            <a:picLocks noChangeAspect="1" noChangeArrowheads="1"/>
          </p:cNvPicPr>
          <p:nvPr/>
        </p:nvPicPr>
        <p:blipFill>
          <a:blip r:embed="rId4"/>
          <a:srcRect/>
          <a:stretch>
            <a:fillRect/>
          </a:stretch>
        </p:blipFill>
        <p:spPr bwMode="auto">
          <a:xfrm>
            <a:off x="4572000" y="838200"/>
            <a:ext cx="6314247" cy="1643062"/>
          </a:xfrm>
          <a:prstGeom prst="rect">
            <a:avLst/>
          </a:prstGeom>
          <a:noFill/>
          <a:ln w="9525">
            <a:noFill/>
            <a:miter lim="800000"/>
            <a:headEnd/>
            <a:tailEnd/>
          </a:ln>
          <a:effectLst/>
        </p:spPr>
      </p:pic>
      <p:sp>
        <p:nvSpPr>
          <p:cNvPr id="13" name="Rectangle 12"/>
          <p:cNvSpPr/>
          <p:nvPr/>
        </p:nvSpPr>
        <p:spPr>
          <a:xfrm>
            <a:off x="6096000" y="2667000"/>
            <a:ext cx="3505200" cy="400110"/>
          </a:xfrm>
          <a:prstGeom prst="rect">
            <a:avLst/>
          </a:prstGeom>
        </p:spPr>
        <p:txBody>
          <a:bodyPr wrap="square">
            <a:spAutoFit/>
          </a:bodyPr>
          <a:lstStyle/>
          <a:p>
            <a:pPr algn="just"/>
            <a:r>
              <a:rPr lang="en-US" sz="2000" b="1" dirty="0" smtClean="0"/>
              <a:t>Parallel Dimensioning</a:t>
            </a:r>
            <a:endParaRPr lang="en-US" sz="2000" b="1" dirty="0"/>
          </a:p>
        </p:txBody>
      </p:sp>
      <p:pic>
        <p:nvPicPr>
          <p:cNvPr id="5124" name="Picture 4"/>
          <p:cNvPicPr>
            <a:picLocks noChangeAspect="1" noChangeArrowheads="1"/>
          </p:cNvPicPr>
          <p:nvPr/>
        </p:nvPicPr>
        <p:blipFill>
          <a:blip r:embed="rId5"/>
          <a:srcRect/>
          <a:stretch>
            <a:fillRect/>
          </a:stretch>
        </p:blipFill>
        <p:spPr bwMode="auto">
          <a:xfrm>
            <a:off x="1447800" y="3048000"/>
            <a:ext cx="3395663" cy="2362200"/>
          </a:xfrm>
          <a:prstGeom prst="rect">
            <a:avLst/>
          </a:prstGeom>
          <a:noFill/>
          <a:ln w="9525">
            <a:noFill/>
            <a:miter lim="800000"/>
            <a:headEnd/>
            <a:tailEnd/>
          </a:ln>
          <a:effectLst/>
        </p:spPr>
      </p:pic>
      <p:sp>
        <p:nvSpPr>
          <p:cNvPr id="15" name="Rectangle 14"/>
          <p:cNvSpPr/>
          <p:nvPr/>
        </p:nvSpPr>
        <p:spPr>
          <a:xfrm>
            <a:off x="1676400" y="5391090"/>
            <a:ext cx="3429000" cy="400110"/>
          </a:xfrm>
          <a:prstGeom prst="rect">
            <a:avLst/>
          </a:prstGeom>
        </p:spPr>
        <p:txBody>
          <a:bodyPr wrap="square">
            <a:spAutoFit/>
          </a:bodyPr>
          <a:lstStyle/>
          <a:p>
            <a:pPr algn="just"/>
            <a:r>
              <a:rPr lang="en-US" sz="2000" b="1" dirty="0" smtClean="0"/>
              <a:t>Combined Dimensioning</a:t>
            </a:r>
            <a:endParaRPr lang="en-US" sz="2000" b="1" dirty="0"/>
          </a:p>
        </p:txBody>
      </p:sp>
      <p:pic>
        <p:nvPicPr>
          <p:cNvPr id="5125" name="Picture 5"/>
          <p:cNvPicPr>
            <a:picLocks noChangeAspect="1" noChangeArrowheads="1"/>
          </p:cNvPicPr>
          <p:nvPr/>
        </p:nvPicPr>
        <p:blipFill>
          <a:blip r:embed="rId6"/>
          <a:srcRect/>
          <a:stretch>
            <a:fillRect/>
          </a:stretch>
        </p:blipFill>
        <p:spPr bwMode="auto">
          <a:xfrm>
            <a:off x="6324600" y="3276600"/>
            <a:ext cx="3441216" cy="2209800"/>
          </a:xfrm>
          <a:prstGeom prst="rect">
            <a:avLst/>
          </a:prstGeom>
          <a:noFill/>
          <a:ln w="9525">
            <a:noFill/>
            <a:miter lim="800000"/>
            <a:headEnd/>
            <a:tailEnd/>
          </a:ln>
          <a:effectLst/>
        </p:spPr>
      </p:pic>
      <p:sp>
        <p:nvSpPr>
          <p:cNvPr id="17" name="Rectangle 16"/>
          <p:cNvSpPr/>
          <p:nvPr/>
        </p:nvSpPr>
        <p:spPr>
          <a:xfrm>
            <a:off x="6705600" y="5410200"/>
            <a:ext cx="3429000" cy="400110"/>
          </a:xfrm>
          <a:prstGeom prst="rect">
            <a:avLst/>
          </a:prstGeom>
        </p:spPr>
        <p:txBody>
          <a:bodyPr wrap="square">
            <a:spAutoFit/>
          </a:bodyPr>
          <a:lstStyle/>
          <a:p>
            <a:pPr algn="just"/>
            <a:r>
              <a:rPr lang="en-US" sz="2000" b="1" dirty="0" smtClean="0"/>
              <a:t>Co-ordinate Dimensioning</a:t>
            </a:r>
            <a:endParaRPr lang="en-US" sz="2000" b="1" dirty="0"/>
          </a:p>
        </p:txBody>
      </p:sp>
      <p:sp>
        <p:nvSpPr>
          <p:cNvPr id="14" name="Title 1"/>
          <p:cNvSpPr txBox="1">
            <a:spLocks/>
          </p:cNvSpPr>
          <p:nvPr/>
        </p:nvSpPr>
        <p:spPr>
          <a:xfrm>
            <a:off x="0" y="0"/>
            <a:ext cx="22098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800" b="1" i="0" u="none" strike="noStrike" kern="1200" cap="none" spc="0" normalizeH="0" baseline="0" noProof="0" dirty="0" smtClean="0">
                <a:ln>
                  <a:noFill/>
                </a:ln>
                <a:solidFill>
                  <a:srgbClr val="FF0000"/>
                </a:solidFill>
                <a:effectLst/>
                <a:uLnTx/>
                <a:uFillTx/>
                <a:latin typeface="+mj-lt"/>
                <a:ea typeface="+mj-ea"/>
                <a:cs typeface="+mj-cs"/>
              </a:rPr>
              <a:t>UNIT</a:t>
            </a:r>
            <a:r>
              <a:rPr lang="en-IN" sz="4800" b="1" dirty="0" smtClean="0">
                <a:solidFill>
                  <a:srgbClr val="FF0000"/>
                </a:solidFill>
                <a:latin typeface="+mj-lt"/>
                <a:ea typeface="+mj-ea"/>
                <a:cs typeface="+mj-cs"/>
              </a:rPr>
              <a:t>: I</a:t>
            </a:r>
            <a:endParaRPr kumimoji="0" lang="en-IN" sz="4800" b="1" i="0" u="none" strike="noStrike" kern="1200" cap="none" spc="0" normalizeH="0" baseline="0" noProof="0" dirty="0" smtClean="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984</TotalTime>
  <Words>315</Words>
  <Application>Microsoft Office PowerPoint</Application>
  <PresentationFormat>Custom</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MACHINE DRAWING WITH AUTOCAD*</vt:lpstr>
      <vt:lpstr>Topic: Introduction</vt:lpstr>
      <vt:lpstr>Conventional representation</vt:lpstr>
      <vt:lpstr>Sectioning </vt:lpstr>
      <vt:lpstr>Conventional representation of machined components</vt:lpstr>
      <vt:lpstr>Conventional representation of machined components</vt:lpstr>
      <vt:lpstr>Conventional representation of machined components</vt:lpstr>
      <vt:lpstr>Dimensioning</vt:lpstr>
      <vt:lpstr>Dimensioning Types</vt:lpstr>
      <vt:lpstr>Important Note</vt:lpstr>
      <vt:lpstr>Limits, Fits and Tolerance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ACER</cp:lastModifiedBy>
  <cp:revision>102</cp:revision>
  <dcterms:created xsi:type="dcterms:W3CDTF">2020-11-12T04:35:12Z</dcterms:created>
  <dcterms:modified xsi:type="dcterms:W3CDTF">2023-07-19T04:36:39Z</dcterms:modified>
</cp:coreProperties>
</file>