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82" r:id="rId3"/>
    <p:sldId id="385" r:id="rId4"/>
    <p:sldId id="386" r:id="rId5"/>
    <p:sldId id="387" r:id="rId6"/>
    <p:sldId id="388" r:id="rId7"/>
    <p:sldId id="389" r:id="rId8"/>
    <p:sldId id="390" r:id="rId9"/>
    <p:sldId id="392" r:id="rId10"/>
    <p:sldId id="393" r:id="rId11"/>
    <p:sldId id="397" r:id="rId12"/>
    <p:sldId id="409" r:id="rId13"/>
    <p:sldId id="410" r:id="rId14"/>
    <p:sldId id="394" r:id="rId15"/>
    <p:sldId id="395" r:id="rId16"/>
    <p:sldId id="396" r:id="rId17"/>
    <p:sldId id="399" r:id="rId18"/>
    <p:sldId id="400" r:id="rId19"/>
    <p:sldId id="405" r:id="rId20"/>
    <p:sldId id="402" r:id="rId21"/>
    <p:sldId id="403" r:id="rId22"/>
    <p:sldId id="404" r:id="rId23"/>
    <p:sldId id="406" r:id="rId24"/>
    <p:sldId id="407" r:id="rId25"/>
    <p:sldId id="408" r:id="rId26"/>
    <p:sldId id="34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00"/>
    <a:srgbClr val="FF6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959" autoAdjust="0"/>
    <p:restoredTop sz="94729"/>
  </p:normalViewPr>
  <p:slideViewPr>
    <p:cSldViewPr>
      <p:cViewPr>
        <p:scale>
          <a:sx n="50" d="100"/>
          <a:sy n="50" d="100"/>
        </p:scale>
        <p:origin x="-1578" y="-3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934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E0460-E654-42CE-A030-2BB41F913000}" type="datetimeFigureOut">
              <a:rPr lang="en-US" smtClean="0"/>
              <a:pPr/>
              <a:t>26/07/2023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93022-06E1-473B-909F-B1570F971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03562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26/07/2023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26/07/2023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26/07/2023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26/07/2023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26/07/2023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26/07/2023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26/07/2023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26/07/2023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26/07/2023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26/07/2023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26/07/2023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B4388-F365-43A6-8496-C4CC9C5DDCA0}" type="datetimeFigureOut">
              <a:rPr lang="en-US" smtClean="0"/>
              <a:pPr/>
              <a:t>26/07/2023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1.jpeg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Relationship Id="rId9" Type="http://schemas.openxmlformats.org/officeDocument/2006/relationships/oleObject" Target="../embeddings/oleObject13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.jpeg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762000"/>
            <a:ext cx="10513168" cy="2024058"/>
          </a:xfrm>
        </p:spPr>
        <p:txBody>
          <a:bodyPr>
            <a:noAutofit/>
          </a:bodyPr>
          <a:lstStyle/>
          <a:p>
            <a:r>
              <a:rPr lang="en-IN" sz="54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54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5400" dirty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5400" dirty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54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54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54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>Engineering Mathematics-III</a:t>
            </a:r>
            <a:br>
              <a:rPr lang="en-IN" sz="54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54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>(BTEC-2301)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/>
              <a:t/>
            </a:r>
            <a:br>
              <a:rPr lang="en-US" sz="6000" dirty="0"/>
            </a:br>
            <a:endParaRPr lang="en-US" sz="6000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xmlns="" id="{9DF95F34-A162-CA4C-889B-0891699B6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5000" y="6365229"/>
            <a:ext cx="4114800" cy="365125"/>
          </a:xfrm>
        </p:spPr>
        <p:txBody>
          <a:bodyPr/>
          <a:lstStyle/>
          <a:p>
            <a:r>
              <a:rPr lang="en-US" b="1" dirty="0" err="1">
                <a:solidFill>
                  <a:schemeClr val="bg1"/>
                </a:solidFill>
              </a:rPr>
              <a:t>Dr.Nitin</a:t>
            </a:r>
            <a:r>
              <a:rPr lang="en-US" b="1">
                <a:solidFill>
                  <a:schemeClr val="bg1"/>
                </a:solidFill>
              </a:rPr>
              <a:t> Thapar_SOMC_ITFM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xmlns="" id="{C3EF51EB-3DA5-4842-B82C-4F75593C5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074E40B-79F9-F74D-8D9E-1BC4B8F861E8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2" name="Picture 2" descr="RIMT University">
            <a:extLst>
              <a:ext uri="{FF2B5EF4-FFF2-40B4-BE49-F238E27FC236}">
                <a16:creationId xmlns:a16="http://schemas.microsoft.com/office/drawing/2014/main" xmlns="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0D8ABEA-F2E3-8B43-9C07-09D62BFBF7A6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64FE491C-50AE-C347-9BEA-9FF9A5452B72}"/>
              </a:ext>
            </a:extLst>
          </p:cNvPr>
          <p:cNvSpPr/>
          <p:nvPr/>
        </p:nvSpPr>
        <p:spPr>
          <a:xfrm>
            <a:off x="-1295400" y="6330244"/>
            <a:ext cx="85852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000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</a:t>
            </a:r>
            <a:r>
              <a:rPr lang="en-GB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www.rimt.ac.in</a:t>
            </a:r>
            <a:endParaRPr lang="en-GB" sz="2400" b="1" cap="none" spc="0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Electronics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6167438" y="4038600"/>
            <a:ext cx="5748516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N" sz="36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36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36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36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3600" dirty="0"/>
              <a:t>Prepared by</a:t>
            </a:r>
            <a:r>
              <a:rPr lang="en-IN" sz="3600" dirty="0" smtClean="0"/>
              <a:t>: Sachin Syan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380960" y="2590800"/>
            <a:ext cx="6357982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en-IN" sz="16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16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4000" dirty="0" smtClean="0">
                <a:solidFill>
                  <a:srgbClr val="7030A0"/>
                </a:solidFill>
                <a:latin typeface="+mn-lt"/>
              </a:rPr>
              <a:t/>
            </a:r>
            <a:br>
              <a:rPr lang="en-IN" sz="4000" dirty="0" smtClean="0">
                <a:solidFill>
                  <a:srgbClr val="7030A0"/>
                </a:solidFill>
                <a:latin typeface="+mn-lt"/>
              </a:rPr>
            </a:br>
            <a:r>
              <a:rPr lang="en-US" sz="4000" dirty="0">
                <a:latin typeface="+mn-lt"/>
              </a:rPr>
              <a:t>Course Name</a:t>
            </a:r>
            <a:r>
              <a:rPr lang="en-US" sz="4000" dirty="0" smtClean="0">
                <a:latin typeface="+mn-lt"/>
              </a:rPr>
              <a:t>: B.Tech. (ECE) </a:t>
            </a:r>
            <a:r>
              <a:rPr lang="en-US" sz="4000" dirty="0">
                <a:latin typeface="+mn-lt"/>
              </a:rPr>
              <a:t/>
            </a:r>
            <a:br>
              <a:rPr lang="en-US" sz="4000" dirty="0">
                <a:latin typeface="+mn-lt"/>
              </a:rPr>
            </a:br>
            <a:r>
              <a:rPr lang="en-US" sz="4000" dirty="0">
                <a:latin typeface="+mn-lt"/>
              </a:rPr>
              <a:t>Semester</a:t>
            </a:r>
            <a:r>
              <a:rPr lang="en-US" sz="4000" dirty="0" smtClean="0">
                <a:latin typeface="+mn-lt"/>
              </a:rPr>
              <a:t>: 3rd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Electronics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6807" y="214290"/>
            <a:ext cx="9604768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Electronics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graphicFrame>
        <p:nvGraphicFramePr>
          <p:cNvPr id="1026" name="Object 2"/>
          <p:cNvGraphicFramePr>
            <a:graphicFrameLocks/>
          </p:cNvGraphicFramePr>
          <p:nvPr/>
        </p:nvGraphicFramePr>
        <p:xfrm>
          <a:off x="380960" y="642938"/>
          <a:ext cx="9783762" cy="5676900"/>
        </p:xfrm>
        <a:graphic>
          <a:graphicData uri="http://schemas.openxmlformats.org/presentationml/2006/ole">
            <p:oleObj spid="_x0000_s1026" name="Equation" r:id="rId4" imgW="5613400" imgH="3251200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Electronics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5080" y="807280"/>
            <a:ext cx="22124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 </a:t>
            </a:r>
            <a:endParaRPr 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1099" y="1517073"/>
            <a:ext cx="9061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Composite functions of analytic functions are also analytic.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4254508" y="2184400"/>
          <a:ext cx="1841492" cy="1207860"/>
        </p:xfrm>
        <a:graphic>
          <a:graphicData uri="http://schemas.openxmlformats.org/presentationml/2006/ole">
            <p:oleObj spid="_x0000_s2051" name="Equation" r:id="rId4" imgW="774364" imgH="507780" progId="">
              <p:embed/>
            </p:oleObj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2667000" y="3571876"/>
          <a:ext cx="3836904" cy="571504"/>
        </p:xfrm>
        <a:graphic>
          <a:graphicData uri="http://schemas.openxmlformats.org/presentationml/2006/ole">
            <p:oleObj spid="_x0000_s2052" name="Equation" r:id="rId5" imgW="1638300" imgH="279400" progId="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90568" y="4214818"/>
            <a:ext cx="8891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Derivatives of analytic functions are also analytic.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4237046" y="4857760"/>
          <a:ext cx="1930392" cy="1165520"/>
        </p:xfrm>
        <a:graphic>
          <a:graphicData uri="http://schemas.openxmlformats.org/presentationml/2006/ole">
            <p:oleObj spid="_x0000_s2053" name="Equation" r:id="rId6" imgW="838200" imgH="508000" progId="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080754" y="5500702"/>
            <a:ext cx="1229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analytic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74621" y="3643314"/>
            <a:ext cx="1229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analytic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Electronics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Electronics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42202" y="58143"/>
            <a:ext cx="49398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200" b="1" u="sng" dirty="0" smtClean="0"/>
              <a:t>Polar Form of C-R equations</a:t>
            </a:r>
            <a:endParaRPr lang="en-IN" sz="3200" u="sng" dirty="0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9143" y="714357"/>
            <a:ext cx="8165881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Electronics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42202" y="58143"/>
            <a:ext cx="49398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200" b="1" u="sng" dirty="0" smtClean="0"/>
              <a:t>Polar Form of C-R equations</a:t>
            </a:r>
            <a:endParaRPr lang="en-IN" sz="3200" u="sng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2794" y="714356"/>
            <a:ext cx="7582081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Electronics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42202" y="58143"/>
            <a:ext cx="49398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200" b="1" u="sng" dirty="0" smtClean="0"/>
              <a:t>Polar Form of C-R equations</a:t>
            </a:r>
            <a:endParaRPr lang="en-IN" sz="3200" u="sng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/>
          <a:srcRect t="3278"/>
          <a:stretch>
            <a:fillRect/>
          </a:stretch>
        </p:blipFill>
        <p:spPr bwMode="auto">
          <a:xfrm>
            <a:off x="881026" y="1285860"/>
            <a:ext cx="10429948" cy="4436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79"/>
          <a:stretch>
            <a:fillRect/>
          </a:stretch>
        </p:blipFill>
        <p:spPr bwMode="auto">
          <a:xfrm>
            <a:off x="810450" y="785794"/>
            <a:ext cx="9286078" cy="5646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Electronics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3039" y="357166"/>
            <a:ext cx="8466233" cy="382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Electronics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09852" y="428604"/>
            <a:ext cx="563968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5400" b="1" dirty="0" smtClean="0"/>
              <a:t>Harmonic Function</a:t>
            </a:r>
            <a:endParaRPr lang="en-IN" sz="5400" b="1" dirty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676400" y="1619240"/>
          <a:ext cx="7180976" cy="595314"/>
        </p:xfrm>
        <a:graphic>
          <a:graphicData uri="http://schemas.openxmlformats.org/presentationml/2006/ole">
            <p:oleObj spid="_x0000_s4098" name="Equation" r:id="rId4" imgW="3035300" imgH="254000" progId="">
              <p:embed/>
            </p:oleObj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3814770" y="2571744"/>
          <a:ext cx="3352800" cy="533400"/>
        </p:xfrm>
        <a:graphic>
          <a:graphicData uri="http://schemas.openxmlformats.org/presentationml/2006/ole">
            <p:oleObj spid="_x0000_s4099" name="Equation" r:id="rId5" imgW="1676160" imgH="266400" progId="">
              <p:embed/>
            </p:oleObj>
          </a:graphicData>
        </a:graphic>
      </p:graphicFrame>
      <p:sp>
        <p:nvSpPr>
          <p:cNvPr id="9" name="Right Arrow 8"/>
          <p:cNvSpPr/>
          <p:nvPr/>
        </p:nvSpPr>
        <p:spPr>
          <a:xfrm>
            <a:off x="3060908" y="2714620"/>
            <a:ext cx="391886" cy="237507"/>
          </a:xfrm>
          <a:prstGeom prst="right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6916" y="3405846"/>
            <a:ext cx="11698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functions </a:t>
            </a:r>
            <a:r>
              <a:rPr lang="en-US" sz="2800" i="1" dirty="0" smtClean="0">
                <a:latin typeface="+mn-lt"/>
                <a:cs typeface="Arial" panose="020B0604020202020204" pitchFamily="34" charset="0"/>
              </a:rPr>
              <a:t>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800" i="1" dirty="0" smtClean="0">
                <a:latin typeface="+mn-lt"/>
                <a:cs typeface="Arial" panose="020B0604020202020204" pitchFamily="34" charset="0"/>
              </a:rPr>
              <a:t>v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n-US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harmonic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(i.e., they satisfy Laplace’s equation)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01988" y="4324657"/>
            <a:ext cx="141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Notation: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4873628" y="4205298"/>
          <a:ext cx="2008190" cy="880514"/>
        </p:xfrm>
        <a:graphic>
          <a:graphicData uri="http://schemas.openxmlformats.org/presentationml/2006/ole">
            <p:oleObj spid="_x0000_s4100" name="Equation" r:id="rId6" imgW="1155600" imgH="507960" progId="">
              <p:embed/>
            </p:oleObj>
          </a:graphicData>
        </a:graphic>
      </p:graphicFrame>
      <p:sp>
        <p:nvSpPr>
          <p:cNvPr id="13" name="Left Brace 12"/>
          <p:cNvSpPr/>
          <p:nvPr/>
        </p:nvSpPr>
        <p:spPr>
          <a:xfrm>
            <a:off x="4622090" y="4271974"/>
            <a:ext cx="188026" cy="72866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Electronics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28083" y="-142900"/>
            <a:ext cx="563968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5400" b="1" dirty="0" smtClean="0"/>
              <a:t>Harmonic Function</a:t>
            </a:r>
            <a:endParaRPr lang="en-IN" sz="5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998480" y="1571612"/>
            <a:ext cx="1882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Example: </a:t>
            </a:r>
            <a:endParaRPr lang="en-US" sz="2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3789357" y="1511300"/>
          <a:ext cx="2178103" cy="631816"/>
        </p:xfrm>
        <a:graphic>
          <a:graphicData uri="http://schemas.openxmlformats.org/presentationml/2006/ole">
            <p:oleObj spid="_x0000_s5122" name="Equation" r:id="rId4" imgW="914003" imgH="266584" progId="">
              <p:embed/>
            </p:oleObj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3809984" y="2428868"/>
          <a:ext cx="2901940" cy="644876"/>
        </p:xfrm>
        <a:graphic>
          <a:graphicData uri="http://schemas.openxmlformats.org/presentationml/2006/ole">
            <p:oleObj spid="_x0000_s5123" name="Equation" r:id="rId5" imgW="1307532" imgH="291973" progId="">
              <p:embed/>
            </p:oleObj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5000612" y="3286124"/>
          <a:ext cx="1714512" cy="571504"/>
        </p:xfrm>
        <a:graphic>
          <a:graphicData uri="http://schemas.openxmlformats.org/presentationml/2006/ole">
            <p:oleObj spid="_x0000_s5124" name="Equation" r:id="rId6" imgW="723586" imgH="241195" progId="">
              <p:embed/>
            </p:oleObj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5029216" y="4071942"/>
          <a:ext cx="1138222" cy="455289"/>
        </p:xfrm>
        <a:graphic>
          <a:graphicData uri="http://schemas.openxmlformats.org/presentationml/2006/ole">
            <p:oleObj spid="_x0000_s5125" name="Equation" r:id="rId7" imgW="507780" imgH="203112" progId="">
              <p:embed/>
            </p:oleObj>
          </a:graphicData>
        </a:graphic>
      </p:graphicFrame>
      <p:sp>
        <p:nvSpPr>
          <p:cNvPr id="16" name="Left Brace 15"/>
          <p:cNvSpPr/>
          <p:nvPr/>
        </p:nvSpPr>
        <p:spPr>
          <a:xfrm>
            <a:off x="4705366" y="3500438"/>
            <a:ext cx="104750" cy="909646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3805224" y="3857628"/>
            <a:ext cx="361950" cy="219075"/>
          </a:xfrm>
          <a:prstGeom prst="right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2276475" y="5214950"/>
            <a:ext cx="361950" cy="219075"/>
          </a:xfrm>
          <a:prstGeom prst="right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2879801" y="4857760"/>
          <a:ext cx="3501951" cy="928694"/>
        </p:xfrm>
        <a:graphic>
          <a:graphicData uri="http://schemas.openxmlformats.org/presentationml/2006/ole">
            <p:oleObj spid="_x0000_s5126" name="Equation" r:id="rId8" imgW="1752600" imgH="469900" progId="">
              <p:embed/>
            </p:oleObj>
          </a:graphicData>
        </a:graphic>
      </p:graphicFrame>
      <p:graphicFrame>
        <p:nvGraphicFramePr>
          <p:cNvPr id="5127" name="Object 7"/>
          <p:cNvGraphicFramePr>
            <a:graphicFrameLocks noChangeAspect="1"/>
          </p:cNvGraphicFramePr>
          <p:nvPr/>
        </p:nvGraphicFramePr>
        <p:xfrm>
          <a:off x="6851001" y="4786322"/>
          <a:ext cx="3745593" cy="1000132"/>
        </p:xfrm>
        <a:graphic>
          <a:graphicData uri="http://schemas.openxmlformats.org/presentationml/2006/ole">
            <p:oleObj spid="_x0000_s5127" name="Equation" r:id="rId9" imgW="1739900" imgH="46990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31946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68346"/>
          </a:xfrm>
        </p:spPr>
        <p:txBody>
          <a:bodyPr/>
          <a:lstStyle/>
          <a:p>
            <a:pPr algn="ctr"/>
            <a:r>
              <a:rPr lang="en-IN" b="1" dirty="0" smtClean="0"/>
              <a:t>Topic Discussed</a:t>
            </a:r>
            <a:endParaRPr lang="en-IN" b="1" dirty="0"/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Electronics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600" y="1285861"/>
            <a:ext cx="11344316" cy="4840306"/>
          </a:xfrm>
        </p:spPr>
        <p:txBody>
          <a:bodyPr>
            <a:normAutofit fontScale="92500" lnSpcReduction="10000"/>
          </a:bodyPr>
          <a:lstStyle/>
          <a:p>
            <a:pPr marR="895350">
              <a:lnSpc>
                <a:spcPct val="111500"/>
              </a:lnSpc>
              <a:spcBef>
                <a:spcPts val="15"/>
              </a:spcBef>
            </a:pPr>
            <a:r>
              <a:rPr lang="en-IN" sz="4400" dirty="0" smtClean="0"/>
              <a:t>Analytic Function</a:t>
            </a:r>
          </a:p>
          <a:p>
            <a:pPr marR="895350">
              <a:lnSpc>
                <a:spcPct val="111500"/>
              </a:lnSpc>
              <a:spcBef>
                <a:spcPts val="15"/>
              </a:spcBef>
            </a:pPr>
            <a:r>
              <a:rPr lang="en-IN" sz="4400" dirty="0" smtClean="0"/>
              <a:t>Necessary condition and Sufficient Condition for f(z) to be analytic</a:t>
            </a:r>
          </a:p>
          <a:p>
            <a:pPr marR="895350">
              <a:lnSpc>
                <a:spcPct val="111500"/>
              </a:lnSpc>
              <a:spcBef>
                <a:spcPts val="15"/>
              </a:spcBef>
            </a:pPr>
            <a:r>
              <a:rPr lang="en-IN" sz="4400" dirty="0" smtClean="0"/>
              <a:t>Polar form of CR Equation</a:t>
            </a:r>
          </a:p>
          <a:p>
            <a:pPr marR="895350">
              <a:lnSpc>
                <a:spcPct val="111500"/>
              </a:lnSpc>
              <a:spcBef>
                <a:spcPts val="15"/>
              </a:spcBef>
            </a:pPr>
            <a:r>
              <a:rPr lang="en-IN" sz="4400" dirty="0" smtClean="0"/>
              <a:t>Harmonic Function</a:t>
            </a:r>
          </a:p>
          <a:p>
            <a:pPr marR="895350">
              <a:lnSpc>
                <a:spcPct val="111500"/>
              </a:lnSpc>
              <a:spcBef>
                <a:spcPts val="15"/>
              </a:spcBef>
            </a:pPr>
            <a:r>
              <a:rPr lang="en-IN" sz="4400" dirty="0" smtClean="0"/>
              <a:t>Milne-Thomson Method</a:t>
            </a:r>
            <a:br>
              <a:rPr lang="en-IN" sz="4400" dirty="0" smtClean="0"/>
            </a:br>
            <a:endParaRPr lang="en-IN" sz="44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287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Electronics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09852" y="719720"/>
            <a:ext cx="713855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5400" b="1" dirty="0" smtClean="0"/>
              <a:t>Milne Thomson Method</a:t>
            </a:r>
            <a:endParaRPr lang="en-IN" sz="5400" b="1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8000" contrast="5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274" y="1995492"/>
            <a:ext cx="8964488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lum bright="-8000" contrast="55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6778" y="3786190"/>
            <a:ext cx="6896100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Electronics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8000" contrast="5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1090" y="1214422"/>
            <a:ext cx="9144000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595538" y="71414"/>
            <a:ext cx="713855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5400" b="1" dirty="0" smtClean="0"/>
              <a:t>Milne Thomson Method</a:t>
            </a:r>
            <a:endParaRPr lang="en-IN" sz="5400" b="1" dirty="0"/>
          </a:p>
        </p:txBody>
      </p:sp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8000" contrast="5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59"/>
          <a:stretch>
            <a:fillRect/>
          </a:stretch>
        </p:blipFill>
        <p:spPr bwMode="auto">
          <a:xfrm>
            <a:off x="666712" y="4913572"/>
            <a:ext cx="5929354" cy="1301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Electronics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lum bright="-8000" contrast="55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7725" y="785794"/>
            <a:ext cx="7559883" cy="4071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2595538" y="-142900"/>
            <a:ext cx="713855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5400" b="1" dirty="0" smtClean="0"/>
              <a:t>Milne Thomson Method</a:t>
            </a:r>
            <a:endParaRPr lang="en-IN" sz="5400" b="1" dirty="0"/>
          </a:p>
        </p:txBody>
      </p:sp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95538" y="-66098"/>
            <a:ext cx="713855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5400" b="1" dirty="0" smtClean="0"/>
              <a:t>Milne Thomson Method</a:t>
            </a:r>
            <a:endParaRPr lang="en-IN" sz="5400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lum bright="-8000" contrast="55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9074" y="785794"/>
            <a:ext cx="7631570" cy="5623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Electronics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8000" contrast="5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83"/>
          <a:stretch>
            <a:fillRect/>
          </a:stretch>
        </p:blipFill>
        <p:spPr bwMode="auto">
          <a:xfrm>
            <a:off x="114840" y="719138"/>
            <a:ext cx="10553192" cy="5710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Electronics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66910" y="785794"/>
            <a:ext cx="214314" cy="21431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2524100" y="-142900"/>
            <a:ext cx="713855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5400" b="1" dirty="0" smtClean="0"/>
              <a:t>Milne Thomson Method</a:t>
            </a:r>
            <a:endParaRPr lang="en-IN" sz="5400" b="1" dirty="0"/>
          </a:p>
        </p:txBody>
      </p:sp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lum bright="-5000" contrast="3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4444"/>
          <a:stretch>
            <a:fillRect/>
          </a:stretch>
        </p:blipFill>
        <p:spPr bwMode="auto">
          <a:xfrm>
            <a:off x="142877" y="571480"/>
            <a:ext cx="9953651" cy="571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lum bright="-5000" contrast="3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09"/>
          <a:stretch>
            <a:fillRect/>
          </a:stretch>
        </p:blipFill>
        <p:spPr bwMode="auto">
          <a:xfrm>
            <a:off x="738150" y="1142984"/>
            <a:ext cx="8379021" cy="535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Electronics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52596" y="571480"/>
            <a:ext cx="357190" cy="28575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 9"/>
          <p:cNvSpPr/>
          <p:nvPr/>
        </p:nvSpPr>
        <p:spPr>
          <a:xfrm>
            <a:off x="2595538" y="-214338"/>
            <a:ext cx="713855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5400" b="1" dirty="0" smtClean="0"/>
              <a:t>Milne Thomson Method</a:t>
            </a:r>
            <a:endParaRPr lang="en-IN" sz="5400" b="1" dirty="0"/>
          </a:p>
        </p:txBody>
      </p:sp>
    </p:spTree>
    <p:extLst>
      <p:ext uri="{BB962C8B-B14F-4D97-AF65-F5344CB8AC3E}">
        <p14:creationId xmlns="" xmlns:p14="http://schemas.microsoft.com/office/powerpoint/2010/main" val="19491151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39784"/>
          </a:xfrm>
        </p:spPr>
        <p:txBody>
          <a:bodyPr/>
          <a:lstStyle/>
          <a:p>
            <a:pPr algn="ctr"/>
            <a:r>
              <a:rPr lang="en-IN" b="1" dirty="0" smtClean="0"/>
              <a:t>Topics Discussed in Next Lecture</a:t>
            </a:r>
            <a:endParaRPr lang="en-IN" b="1" dirty="0"/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Electronics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1285861"/>
            <a:ext cx="11344316" cy="4840306"/>
          </a:xfrm>
        </p:spPr>
        <p:txBody>
          <a:bodyPr>
            <a:norm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4400" b="1" dirty="0" smtClean="0"/>
              <a:t>Linear Systems and Eigen- Value</a:t>
            </a:r>
            <a:endParaRPr lang="en-IN" sz="4400" dirty="0" smtClean="0"/>
          </a:p>
          <a:p>
            <a:pPr marL="12700" marR="895350">
              <a:lnSpc>
                <a:spcPct val="111500"/>
              </a:lnSpc>
              <a:spcBef>
                <a:spcPts val="15"/>
              </a:spcBef>
            </a:pPr>
            <a:endParaRPr lang="en-IN" sz="44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997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Electronics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688" y="1647825"/>
            <a:ext cx="11858625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350" y="1571625"/>
            <a:ext cx="119253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3595670" y="214290"/>
            <a:ext cx="518302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5400" b="1" dirty="0" smtClean="0"/>
              <a:t>Analytic Function</a:t>
            </a:r>
            <a:endParaRPr lang="en-IN" sz="5400" b="1" dirty="0"/>
          </a:p>
        </p:txBody>
      </p:sp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Electronics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688" y="2090753"/>
            <a:ext cx="11858625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3595670" y="214290"/>
            <a:ext cx="518302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5400" b="1" dirty="0" smtClean="0"/>
              <a:t>Analytic Function</a:t>
            </a:r>
            <a:endParaRPr lang="en-IN" sz="5400" b="1" dirty="0"/>
          </a:p>
        </p:txBody>
      </p:sp>
      <p:sp>
        <p:nvSpPr>
          <p:cNvPr id="9" name="Rectangle 8"/>
          <p:cNvSpPr/>
          <p:nvPr/>
        </p:nvSpPr>
        <p:spPr>
          <a:xfrm>
            <a:off x="166646" y="1148348"/>
            <a:ext cx="117500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600" b="1" u="sng" dirty="0" smtClean="0"/>
              <a:t>The Necessary and Sufficient Condition for f(z) to be analytic</a:t>
            </a:r>
            <a:endParaRPr lang="en-IN" sz="3600" b="1" u="sng" dirty="0"/>
          </a:p>
        </p:txBody>
      </p:sp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3" name="Picture 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679" y="71414"/>
            <a:ext cx="7305709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Electronics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Electronics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6844" y="211704"/>
            <a:ext cx="6286544" cy="6154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Electronics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24034" y="1428736"/>
            <a:ext cx="7052785" cy="2990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Electronics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6778" y="208669"/>
            <a:ext cx="8858312" cy="61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Electronics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274" y="142852"/>
            <a:ext cx="8786874" cy="6156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912</TotalTime>
  <Words>286</Words>
  <Application>Microsoft Office PowerPoint</Application>
  <PresentationFormat>Custom</PresentationFormat>
  <Paragraphs>87</Paragraphs>
  <Slides>26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Equation</vt:lpstr>
      <vt:lpstr>   Engineering Mathematics-III (BTEC-2301)   </vt:lpstr>
      <vt:lpstr>Topic Discussed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Topics Discussed in Next Lecture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FINANCIAL MANAGEMENT</dc:title>
  <dc:creator>DELL</dc:creator>
  <cp:lastModifiedBy>Admin</cp:lastModifiedBy>
  <cp:revision>106</cp:revision>
  <dcterms:created xsi:type="dcterms:W3CDTF">2020-11-12T04:35:12Z</dcterms:created>
  <dcterms:modified xsi:type="dcterms:W3CDTF">2023-07-26T09:32:24Z</dcterms:modified>
</cp:coreProperties>
</file>