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E0DB15-A7B1-475B-863B-634EF354DBCA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17170E-8C74-49B8-8E7E-61F469601C4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96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24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01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27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05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29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10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1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81972-ECAD-4E5E-B4C1-AABCB2EBB6C9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1856-7A19-4F0C-B953-14DD2ABA95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81972-ECAD-4E5E-B4C1-AABCB2EBB6C9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1856-7A19-4F0C-B953-14DD2ABA95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81972-ECAD-4E5E-B4C1-AABCB2EBB6C9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1856-7A19-4F0C-B953-14DD2ABA95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81972-ECAD-4E5E-B4C1-AABCB2EBB6C9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1856-7A19-4F0C-B953-14DD2ABA95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81972-ECAD-4E5E-B4C1-AABCB2EBB6C9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1856-7A19-4F0C-B953-14DD2ABA95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81972-ECAD-4E5E-B4C1-AABCB2EBB6C9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1856-7A19-4F0C-B953-14DD2ABA95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81972-ECAD-4E5E-B4C1-AABCB2EBB6C9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1856-7A19-4F0C-B953-14DD2ABA95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81972-ECAD-4E5E-B4C1-AABCB2EBB6C9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1856-7A19-4F0C-B953-14DD2ABA95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81972-ECAD-4E5E-B4C1-AABCB2EBB6C9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1856-7A19-4F0C-B953-14DD2ABA95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81972-ECAD-4E5E-B4C1-AABCB2EBB6C9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1856-7A19-4F0C-B953-14DD2ABA95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81972-ECAD-4E5E-B4C1-AABCB2EBB6C9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1856-7A19-4F0C-B953-14DD2ABA95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381972-ECAD-4E5E-B4C1-AABCB2EBB6C9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1D1856-7A19-4F0C-B953-14DD2ABA95C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8650" y="762000"/>
            <a:ext cx="7884876" cy="2286000"/>
          </a:xfrm>
        </p:spPr>
        <p:txBody>
          <a:bodyPr>
            <a:normAutofit fontScale="90000"/>
          </a:bodyPr>
          <a:lstStyle/>
          <a:p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US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PROGRAMMING FOR PROBLEM SOLVING</a:t>
            </a:r>
            <a:br>
              <a:rPr lang="en-US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en-US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BCSE-1201</a:t>
            </a:r>
            <a:r>
              <a:rPr lang="en-IN" b="1" dirty="0" smtClean="0"/>
              <a:t/>
            </a:r>
            <a:br>
              <a:rPr lang="en-IN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xmlns="" id="{9DF95F34-A162-CA4C-889B-0891699B6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81250" y="6365230"/>
            <a:ext cx="3086100" cy="365125"/>
          </a:xfrm>
        </p:spPr>
        <p:txBody>
          <a:bodyPr/>
          <a:lstStyle/>
          <a:p>
            <a:r>
              <a:rPr lang="en-US" b="1" dirty="0" err="1">
                <a:solidFill>
                  <a:schemeClr val="bg1"/>
                </a:solidFill>
              </a:rPr>
              <a:t>Dr.Nitin</a:t>
            </a:r>
            <a:r>
              <a:rPr lang="en-US" b="1">
                <a:solidFill>
                  <a:schemeClr val="bg1"/>
                </a:solidFill>
              </a:rPr>
              <a:t> Thapar_SOMC_ITFM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xmlns="" id="{C3EF51EB-3DA5-4842-B82C-4F75593C5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4074E40B-79F9-F74D-8D9E-1BC4B8F861E8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5029200" y="6264275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5467350" y="4038600"/>
            <a:ext cx="3469616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 </a:t>
            </a:r>
            <a:r>
              <a:rPr lang="en-IN" sz="4000" dirty="0" err="1" smtClean="0"/>
              <a:t>Sahilpreet</a:t>
            </a:r>
            <a:r>
              <a:rPr lang="en-IN" sz="4000" dirty="0" smtClean="0"/>
              <a:t> Singh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42950" y="2590800"/>
            <a:ext cx="4057650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B. Tech (CSE) 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>
                <a:latin typeface="+mn-lt"/>
              </a:rPr>
              <a:t>Semester</a:t>
            </a:r>
            <a:r>
              <a:rPr lang="en-US" sz="9600" dirty="0" smtClean="0">
                <a:latin typeface="+mn-lt"/>
              </a:rPr>
              <a:t>: 2</a:t>
            </a:r>
            <a:r>
              <a:rPr lang="en-US" sz="9600" baseline="30000" dirty="0" smtClean="0">
                <a:latin typeface="+mn-lt"/>
              </a:rPr>
              <a:t>nd</a:t>
            </a:r>
            <a:r>
              <a:rPr lang="en-US" sz="9600" dirty="0" smtClean="0">
                <a:latin typeface="+mn-lt"/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TOPIC</a:t>
            </a:r>
            <a:r>
              <a:rPr lang="en-US" b="1" dirty="0" smtClean="0"/>
              <a:t>:-Union</a:t>
            </a:r>
            <a:endParaRPr lang="en-US" b="1" dirty="0"/>
          </a:p>
        </p:txBody>
      </p:sp>
      <p:pic>
        <p:nvPicPr>
          <p:cNvPr id="3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2860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Structures, Unions, and Typedefs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73FB6-8197-4061-B8D6-FDB6FA105D3D}" type="slidenum">
              <a:rPr lang="en-US"/>
              <a:pPr/>
              <a:t>3</a:t>
            </a:fld>
            <a:endParaRPr lang="en-US"/>
          </a:p>
        </p:txBody>
      </p:sp>
      <p:sp>
        <p:nvSpPr>
          <p:cNvPr id="423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Unions</a:t>
            </a:r>
          </a:p>
        </p:txBody>
      </p:sp>
      <p:sp>
        <p:nvSpPr>
          <p:cNvPr id="423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A </a:t>
            </a:r>
            <a:r>
              <a:rPr lang="en-US" sz="2400" b="1">
                <a:latin typeface="Courier New" pitchFamily="49" charset="0"/>
              </a:rPr>
              <a:t>union</a:t>
            </a:r>
            <a:r>
              <a:rPr lang="en-US" sz="2800"/>
              <a:t> is like a </a:t>
            </a:r>
            <a:r>
              <a:rPr lang="en-US" sz="2400" b="1">
                <a:latin typeface="Courier New" pitchFamily="49" charset="0"/>
              </a:rPr>
              <a:t>struct</a:t>
            </a:r>
            <a:r>
              <a:rPr lang="en-US" sz="2800"/>
              <a:t>, but only one of its members is stored, not all</a:t>
            </a:r>
          </a:p>
          <a:p>
            <a:pPr lvl="2"/>
            <a:r>
              <a:rPr lang="en-US" sz="2000"/>
              <a:t>I.e., a single variable may hold different types at different times</a:t>
            </a:r>
          </a:p>
          <a:p>
            <a:pPr lvl="2"/>
            <a:r>
              <a:rPr lang="en-US" sz="2000"/>
              <a:t>Storage is enough to hold largest member</a:t>
            </a:r>
          </a:p>
          <a:p>
            <a:pPr lvl="2"/>
            <a:r>
              <a:rPr lang="en-US" sz="2000"/>
              <a:t>Members are overlaid on top of each other</a:t>
            </a:r>
          </a:p>
          <a:p>
            <a:r>
              <a:rPr lang="en-US" sz="2800"/>
              <a:t>E.g.,</a:t>
            </a:r>
          </a:p>
          <a:p>
            <a:pPr lvl="1">
              <a:buFontTx/>
              <a:buNone/>
            </a:pPr>
            <a:r>
              <a:rPr lang="en-US" sz="2000" b="1">
                <a:latin typeface="Courier New" pitchFamily="49" charset="0"/>
              </a:rPr>
              <a:t>union {</a:t>
            </a:r>
            <a:br>
              <a:rPr lang="en-US" sz="2000" b="1">
                <a:latin typeface="Courier New" pitchFamily="49" charset="0"/>
              </a:rPr>
            </a:br>
            <a:r>
              <a:rPr lang="en-US" sz="2000" b="1">
                <a:latin typeface="Courier New" pitchFamily="49" charset="0"/>
              </a:rPr>
              <a:t>int ival;</a:t>
            </a:r>
            <a:br>
              <a:rPr lang="en-US" sz="2000" b="1">
                <a:latin typeface="Courier New" pitchFamily="49" charset="0"/>
              </a:rPr>
            </a:br>
            <a:r>
              <a:rPr lang="en-US" sz="2000" b="1">
                <a:latin typeface="Courier New" pitchFamily="49" charset="0"/>
              </a:rPr>
              <a:t>float fval;</a:t>
            </a:r>
            <a:br>
              <a:rPr lang="en-US" sz="2000" b="1">
                <a:latin typeface="Courier New" pitchFamily="49" charset="0"/>
              </a:rPr>
            </a:br>
            <a:r>
              <a:rPr lang="en-US" sz="2000" b="1">
                <a:latin typeface="Courier New" pitchFamily="49" charset="0"/>
              </a:rPr>
              <a:t>char *sval;</a:t>
            </a:r>
          </a:p>
          <a:p>
            <a:pPr lvl="1">
              <a:buFontTx/>
              <a:buNone/>
            </a:pPr>
            <a:r>
              <a:rPr lang="en-US" sz="2000" b="1">
                <a:latin typeface="Courier New" pitchFamily="49" charset="0"/>
              </a:rPr>
              <a:t>} u;</a:t>
            </a:r>
          </a:p>
        </p:txBody>
      </p:sp>
      <p:pic>
        <p:nvPicPr>
          <p:cNvPr id="7" name="Picture 6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2860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Structures, Unions, and Typedefs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87D535-3D10-484A-B128-F3A640878296}" type="slidenum">
              <a:rPr lang="en-US"/>
              <a:pPr/>
              <a:t>4</a:t>
            </a:fld>
            <a:endParaRPr lang="en-US"/>
          </a:p>
        </p:txBody>
      </p:sp>
      <p:sp>
        <p:nvSpPr>
          <p:cNvPr id="425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Unions </a:t>
            </a:r>
            <a:r>
              <a:rPr lang="en-US" sz="2800"/>
              <a:t>(continued)</a:t>
            </a:r>
            <a:endParaRPr lang="en-US"/>
          </a:p>
        </p:txBody>
      </p:sp>
      <p:sp>
        <p:nvSpPr>
          <p:cNvPr id="425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It is </a:t>
            </a:r>
            <a:r>
              <a:rPr lang="en-US" sz="2800" i="1"/>
              <a:t>programmer’s responsibility</a:t>
            </a:r>
            <a:r>
              <a:rPr lang="en-US" sz="2800"/>
              <a:t> to keep track of which type is stored in a </a:t>
            </a:r>
            <a:r>
              <a:rPr lang="en-US" sz="2400" b="1">
                <a:latin typeface="Courier New" pitchFamily="49" charset="0"/>
              </a:rPr>
              <a:t>union</a:t>
            </a:r>
            <a:r>
              <a:rPr lang="en-US" sz="2800"/>
              <a:t> at any given time!</a:t>
            </a:r>
          </a:p>
          <a:p>
            <a:r>
              <a:rPr lang="en-US" sz="2800"/>
              <a:t>E.g., </a:t>
            </a:r>
            <a:r>
              <a:rPr lang="en-US" sz="2000"/>
              <a:t>(p. 148)</a:t>
            </a:r>
            <a:endParaRPr lang="en-US" sz="2800"/>
          </a:p>
          <a:p>
            <a:pPr lvl="1">
              <a:buFontTx/>
              <a:buNone/>
            </a:pPr>
            <a:r>
              <a:rPr lang="en-US" sz="2000" b="1">
                <a:latin typeface="Courier New" pitchFamily="49" charset="0"/>
              </a:rPr>
              <a:t>struct taggedItem {</a:t>
            </a:r>
            <a:br>
              <a:rPr lang="en-US" sz="2000" b="1">
                <a:latin typeface="Courier New" pitchFamily="49" charset="0"/>
              </a:rPr>
            </a:br>
            <a:r>
              <a:rPr lang="en-US" sz="2000" b="1">
                <a:latin typeface="Courier New" pitchFamily="49" charset="0"/>
              </a:rPr>
              <a:t>enum {iType, fType, cType} tag;</a:t>
            </a:r>
            <a:br>
              <a:rPr lang="en-US" sz="2000" b="1">
                <a:latin typeface="Courier New" pitchFamily="49" charset="0"/>
              </a:rPr>
            </a:br>
            <a:r>
              <a:rPr lang="en-US" sz="2000" b="1">
                <a:latin typeface="Courier New" pitchFamily="49" charset="0"/>
              </a:rPr>
              <a:t>union {</a:t>
            </a:r>
            <a:br>
              <a:rPr lang="en-US" sz="2000" b="1">
                <a:latin typeface="Courier New" pitchFamily="49" charset="0"/>
              </a:rPr>
            </a:br>
            <a:r>
              <a:rPr lang="en-US" sz="2000" b="1">
                <a:latin typeface="Courier New" pitchFamily="49" charset="0"/>
              </a:rPr>
              <a:t>	int ival;</a:t>
            </a:r>
            <a:br>
              <a:rPr lang="en-US" sz="2000" b="1">
                <a:latin typeface="Courier New" pitchFamily="49" charset="0"/>
              </a:rPr>
            </a:br>
            <a:r>
              <a:rPr lang="en-US" sz="2000" b="1">
                <a:latin typeface="Courier New" pitchFamily="49" charset="0"/>
              </a:rPr>
              <a:t>	float fval;</a:t>
            </a:r>
            <a:br>
              <a:rPr lang="en-US" sz="2000" b="1">
                <a:latin typeface="Courier New" pitchFamily="49" charset="0"/>
              </a:rPr>
            </a:br>
            <a:r>
              <a:rPr lang="en-US" sz="2000" b="1">
                <a:latin typeface="Courier New" pitchFamily="49" charset="0"/>
              </a:rPr>
              <a:t>	char *sval;</a:t>
            </a:r>
            <a:br>
              <a:rPr lang="en-US" sz="2000" b="1">
                <a:latin typeface="Courier New" pitchFamily="49" charset="0"/>
              </a:rPr>
            </a:br>
            <a:r>
              <a:rPr lang="en-US" sz="2000" b="1">
                <a:latin typeface="Courier New" pitchFamily="49" charset="0"/>
              </a:rPr>
              <a:t>} u;</a:t>
            </a:r>
          </a:p>
          <a:p>
            <a:pPr lvl="1">
              <a:buFontTx/>
              <a:buNone/>
            </a:pPr>
            <a:r>
              <a:rPr lang="en-US" sz="2000" b="1">
                <a:latin typeface="Courier New" pitchFamily="49" charset="0"/>
              </a:rPr>
              <a:t>};</a:t>
            </a:r>
          </a:p>
          <a:p>
            <a:endParaRPr lang="en-US" sz="2800"/>
          </a:p>
        </p:txBody>
      </p:sp>
      <p:pic>
        <p:nvPicPr>
          <p:cNvPr id="7" name="Picture 6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2860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Structures, Unions, and Typedefs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65AAE-CC19-447D-BD85-4E7D81C58988}" type="slidenum">
              <a:rPr lang="en-US"/>
              <a:pPr/>
              <a:t>5</a:t>
            </a:fld>
            <a:endParaRPr lang="en-US"/>
          </a:p>
        </p:txBody>
      </p:sp>
      <p:sp>
        <p:nvSpPr>
          <p:cNvPr id="428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Unions </a:t>
            </a:r>
            <a:r>
              <a:rPr lang="en-US" sz="2800"/>
              <a:t>(continued)</a:t>
            </a:r>
            <a:endParaRPr lang="en-US"/>
          </a:p>
        </p:txBody>
      </p:sp>
      <p:sp>
        <p:nvSpPr>
          <p:cNvPr id="428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It is </a:t>
            </a:r>
            <a:r>
              <a:rPr lang="en-US" sz="2800" i="1"/>
              <a:t>programmer’s responsibility</a:t>
            </a:r>
            <a:r>
              <a:rPr lang="en-US" sz="2800"/>
              <a:t> to keep track of which type is stored in a </a:t>
            </a:r>
            <a:r>
              <a:rPr lang="en-US" sz="2400" b="1">
                <a:latin typeface="Courier New" pitchFamily="49" charset="0"/>
              </a:rPr>
              <a:t>union</a:t>
            </a:r>
            <a:r>
              <a:rPr lang="en-US" sz="2800"/>
              <a:t> at any given time!</a:t>
            </a:r>
          </a:p>
          <a:p>
            <a:r>
              <a:rPr lang="en-US" sz="2800"/>
              <a:t>E.g., </a:t>
            </a:r>
            <a:r>
              <a:rPr lang="en-US" sz="2000"/>
              <a:t>(p. 148)</a:t>
            </a:r>
            <a:endParaRPr lang="en-US" sz="2800"/>
          </a:p>
          <a:p>
            <a:pPr lvl="1">
              <a:buFontTx/>
              <a:buNone/>
            </a:pPr>
            <a:r>
              <a:rPr lang="en-US" sz="2000" b="1">
                <a:latin typeface="Courier New" pitchFamily="49" charset="0"/>
              </a:rPr>
              <a:t>struct taggedItem {</a:t>
            </a:r>
            <a:br>
              <a:rPr lang="en-US" sz="2000" b="1">
                <a:latin typeface="Courier New" pitchFamily="49" charset="0"/>
              </a:rPr>
            </a:br>
            <a:r>
              <a:rPr lang="en-US" sz="2000" b="1">
                <a:latin typeface="Courier New" pitchFamily="49" charset="0"/>
              </a:rPr>
              <a:t>enum {iType, fType, cType} tag;</a:t>
            </a:r>
            <a:br>
              <a:rPr lang="en-US" sz="2000" b="1">
                <a:latin typeface="Courier New" pitchFamily="49" charset="0"/>
              </a:rPr>
            </a:br>
            <a:r>
              <a:rPr lang="en-US" sz="2000" b="1">
                <a:latin typeface="Courier New" pitchFamily="49" charset="0"/>
              </a:rPr>
              <a:t>union {</a:t>
            </a:r>
            <a:br>
              <a:rPr lang="en-US" sz="2000" b="1">
                <a:latin typeface="Courier New" pitchFamily="49" charset="0"/>
              </a:rPr>
            </a:br>
            <a:r>
              <a:rPr lang="en-US" sz="2000" b="1">
                <a:latin typeface="Courier New" pitchFamily="49" charset="0"/>
              </a:rPr>
              <a:t>	int ival;</a:t>
            </a:r>
            <a:br>
              <a:rPr lang="en-US" sz="2000" b="1">
                <a:latin typeface="Courier New" pitchFamily="49" charset="0"/>
              </a:rPr>
            </a:br>
            <a:r>
              <a:rPr lang="en-US" sz="2000" b="1">
                <a:latin typeface="Courier New" pitchFamily="49" charset="0"/>
              </a:rPr>
              <a:t>	float fval;</a:t>
            </a:r>
            <a:br>
              <a:rPr lang="en-US" sz="2000" b="1">
                <a:latin typeface="Courier New" pitchFamily="49" charset="0"/>
              </a:rPr>
            </a:br>
            <a:r>
              <a:rPr lang="en-US" sz="2000" b="1">
                <a:latin typeface="Courier New" pitchFamily="49" charset="0"/>
              </a:rPr>
              <a:t>	char *sval;</a:t>
            </a:r>
            <a:br>
              <a:rPr lang="en-US" sz="2000" b="1">
                <a:latin typeface="Courier New" pitchFamily="49" charset="0"/>
              </a:rPr>
            </a:br>
            <a:r>
              <a:rPr lang="en-US" sz="2000" b="1">
                <a:latin typeface="Courier New" pitchFamily="49" charset="0"/>
              </a:rPr>
              <a:t>} u;</a:t>
            </a:r>
          </a:p>
          <a:p>
            <a:pPr lvl="1">
              <a:buFontTx/>
              <a:buNone/>
            </a:pPr>
            <a:r>
              <a:rPr lang="en-US" sz="2000" b="1">
                <a:latin typeface="Courier New" pitchFamily="49" charset="0"/>
              </a:rPr>
              <a:t>};</a:t>
            </a:r>
          </a:p>
          <a:p>
            <a:endParaRPr lang="en-US" sz="2800"/>
          </a:p>
        </p:txBody>
      </p:sp>
      <p:sp>
        <p:nvSpPr>
          <p:cNvPr id="428036" name="Text Box 4"/>
          <p:cNvSpPr txBox="1">
            <a:spLocks noChangeArrowheads="1"/>
          </p:cNvSpPr>
          <p:nvPr/>
        </p:nvSpPr>
        <p:spPr bwMode="auto">
          <a:xfrm>
            <a:off x="4038600" y="3048000"/>
            <a:ext cx="4191000" cy="2146300"/>
          </a:xfrm>
          <a:prstGeom prst="rect">
            <a:avLst/>
          </a:prstGeom>
          <a:solidFill>
            <a:srgbClr val="FFFF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2400">
                <a:latin typeface="Times New Roman" charset="0"/>
              </a:rPr>
              <a:t>Members of </a:t>
            </a:r>
            <a:r>
              <a:rPr lang="en-US" sz="2400" b="1">
                <a:latin typeface="Courier New" pitchFamily="49" charset="0"/>
              </a:rPr>
              <a:t>struct</a:t>
            </a:r>
            <a:r>
              <a:rPr lang="en-US" sz="2400">
                <a:latin typeface="Times New Roman" charset="0"/>
              </a:rPr>
              <a:t> are:–</a:t>
            </a:r>
          </a:p>
          <a:p>
            <a:pPr marL="457200" indent="-457200">
              <a:spcBef>
                <a:spcPct val="10000"/>
              </a:spcBef>
            </a:pPr>
            <a:r>
              <a:rPr lang="en-US" sz="2400">
                <a:latin typeface="Times New Roman" charset="0"/>
              </a:rPr>
              <a:t>	</a:t>
            </a:r>
            <a:r>
              <a:rPr lang="en-US" sz="2400" b="1">
                <a:latin typeface="Courier New" pitchFamily="49" charset="0"/>
              </a:rPr>
              <a:t>enum tag;</a:t>
            </a:r>
            <a:br>
              <a:rPr lang="en-US" sz="2400" b="1">
                <a:latin typeface="Courier New" pitchFamily="49" charset="0"/>
              </a:rPr>
            </a:br>
            <a:r>
              <a:rPr lang="en-US" sz="2400" b="1">
                <a:latin typeface="Courier New" pitchFamily="49" charset="0"/>
              </a:rPr>
              <a:t>union u;</a:t>
            </a:r>
          </a:p>
          <a:p>
            <a:pPr marL="457200" indent="-457200">
              <a:spcBef>
                <a:spcPct val="50000"/>
              </a:spcBef>
            </a:pPr>
            <a:r>
              <a:rPr lang="en-US" sz="2400">
                <a:latin typeface="Times New Roman" charset="0"/>
              </a:rPr>
              <a:t>Value of </a:t>
            </a:r>
            <a:r>
              <a:rPr lang="en-US" sz="2400" b="1">
                <a:latin typeface="Courier New" pitchFamily="49" charset="0"/>
              </a:rPr>
              <a:t>tag</a:t>
            </a:r>
            <a:r>
              <a:rPr lang="en-US" sz="2400">
                <a:latin typeface="Times New Roman" charset="0"/>
              </a:rPr>
              <a:t> says which member of </a:t>
            </a:r>
            <a:r>
              <a:rPr lang="en-US" sz="2400" b="1">
                <a:latin typeface="Courier New" pitchFamily="49" charset="0"/>
              </a:rPr>
              <a:t>u</a:t>
            </a:r>
            <a:r>
              <a:rPr lang="en-US" sz="2400">
                <a:latin typeface="Times New Roman" charset="0"/>
              </a:rPr>
              <a:t> to use</a:t>
            </a:r>
          </a:p>
        </p:txBody>
      </p:sp>
      <p:pic>
        <p:nvPicPr>
          <p:cNvPr id="8" name="Picture 7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2860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Structures, Unions, and Typedefs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F602E-BBDF-4872-8088-2EEC4F4BF1DF}" type="slidenum">
              <a:rPr lang="en-US"/>
              <a:pPr/>
              <a:t>6</a:t>
            </a:fld>
            <a:endParaRPr lang="en-US"/>
          </a:p>
        </p:txBody>
      </p:sp>
      <p:sp>
        <p:nvSpPr>
          <p:cNvPr id="430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Unions </a:t>
            </a:r>
            <a:r>
              <a:rPr lang="en-US" sz="2800"/>
              <a:t>(continued)</a:t>
            </a:r>
            <a:endParaRPr lang="en-US"/>
          </a:p>
        </p:txBody>
      </p:sp>
      <p:sp>
        <p:nvSpPr>
          <p:cNvPr id="430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3000" b="1">
                <a:latin typeface="Courier New" pitchFamily="49" charset="0"/>
              </a:rPr>
              <a:t>unions</a:t>
            </a:r>
            <a:r>
              <a:rPr lang="en-US"/>
              <a:t> are used much less frequently than </a:t>
            </a:r>
            <a:r>
              <a:rPr lang="en-US" sz="3000" b="1">
                <a:latin typeface="Courier New" pitchFamily="49" charset="0"/>
              </a:rPr>
              <a:t>structs</a:t>
            </a:r>
            <a:r>
              <a:rPr lang="en-US"/>
              <a:t> — mostly</a:t>
            </a:r>
          </a:p>
          <a:p>
            <a:pPr lvl="2"/>
            <a:r>
              <a:rPr lang="en-US"/>
              <a:t>in the inner details of operating system</a:t>
            </a:r>
          </a:p>
          <a:p>
            <a:pPr lvl="2"/>
            <a:r>
              <a:rPr lang="en-US"/>
              <a:t>in device drivers</a:t>
            </a:r>
          </a:p>
          <a:p>
            <a:pPr lvl="2"/>
            <a:r>
              <a:rPr lang="en-US"/>
              <a:t>in embedded systems where you have to access registers defined by the hardware</a:t>
            </a:r>
          </a:p>
        </p:txBody>
      </p:sp>
      <p:pic>
        <p:nvPicPr>
          <p:cNvPr id="7" name="Picture 6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2860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224</Words>
  <Application>Microsoft Office PowerPoint</Application>
  <PresentationFormat>On-screen Show (4:3)</PresentationFormat>
  <Paragraphs>47</Paragraphs>
  <Slides>6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    PROGRAMMING FOR PROBLEM SOLVING BCSE-1201    </vt:lpstr>
      <vt:lpstr>TOPIC:-Union</vt:lpstr>
      <vt:lpstr>Unions</vt:lpstr>
      <vt:lpstr>Unions (continued)</vt:lpstr>
      <vt:lpstr>Unions (continued)</vt:lpstr>
      <vt:lpstr>Unions (continued)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PROGRAMMING FOR PROBLEM SOLVING BCSE-1201    </dc:title>
  <dc:creator>Intel</dc:creator>
  <cp:lastModifiedBy>Intel</cp:lastModifiedBy>
  <cp:revision>1</cp:revision>
  <dcterms:created xsi:type="dcterms:W3CDTF">2023-07-09T11:52:31Z</dcterms:created>
  <dcterms:modified xsi:type="dcterms:W3CDTF">2023-07-09T11:54:11Z</dcterms:modified>
</cp:coreProperties>
</file>