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427" r:id="rId2"/>
    <p:sldId id="282" r:id="rId3"/>
    <p:sldId id="385" r:id="rId4"/>
    <p:sldId id="428" r:id="rId5"/>
    <p:sldId id="429" r:id="rId6"/>
    <p:sldId id="430" r:id="rId7"/>
    <p:sldId id="431" r:id="rId8"/>
    <p:sldId id="433" r:id="rId9"/>
    <p:sldId id="434" r:id="rId10"/>
    <p:sldId id="435" r:id="rId11"/>
    <p:sldId id="438" r:id="rId12"/>
    <p:sldId id="453" r:id="rId13"/>
    <p:sldId id="436" r:id="rId14"/>
    <p:sldId id="439" r:id="rId15"/>
    <p:sldId id="440" r:id="rId16"/>
    <p:sldId id="441" r:id="rId17"/>
    <p:sldId id="442" r:id="rId18"/>
    <p:sldId id="443" r:id="rId19"/>
    <p:sldId id="444" r:id="rId20"/>
    <p:sldId id="454" r:id="rId21"/>
    <p:sldId id="445" r:id="rId22"/>
    <p:sldId id="446" r:id="rId23"/>
    <p:sldId id="447" r:id="rId24"/>
    <p:sldId id="448" r:id="rId25"/>
    <p:sldId id="449" r:id="rId26"/>
    <p:sldId id="450" r:id="rId27"/>
    <p:sldId id="451" r:id="rId28"/>
    <p:sldId id="452" r:id="rId29"/>
    <p:sldId id="34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6FF"/>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959" autoAdjust="0"/>
    <p:restoredTop sz="94729"/>
  </p:normalViewPr>
  <p:slideViewPr>
    <p:cSldViewPr>
      <p:cViewPr>
        <p:scale>
          <a:sx n="50" d="100"/>
          <a:sy n="50" d="100"/>
        </p:scale>
        <p:origin x="-1578" y="-39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934"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5E0460-E654-42CE-A030-2BB41F913000}" type="datetimeFigureOut">
              <a:rPr lang="en-US" smtClean="0"/>
              <a:pPr/>
              <a:t>04/08/2023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093022-06E1-473B-909F-B1570F971297}" type="slidenum">
              <a:rPr lang="en-US" smtClean="0"/>
              <a:pPr/>
              <a:t>‹#›</a:t>
            </a:fld>
            <a:endParaRPr lang="en-US"/>
          </a:p>
        </p:txBody>
      </p:sp>
    </p:spTree>
    <p:extLst>
      <p:ext uri="{BB962C8B-B14F-4D97-AF65-F5344CB8AC3E}">
        <p14:creationId xmlns:p14="http://schemas.microsoft.com/office/powerpoint/2010/main" xmlns="" val="3403562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DB4388-F365-43A6-8496-C4CC9C5DDCA0}" type="datetimeFigureOut">
              <a:rPr lang="en-US" smtClean="0"/>
              <a:pPr/>
              <a:t>04/08/2023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B4388-F365-43A6-8496-C4CC9C5DDCA0}" type="datetimeFigureOut">
              <a:rPr lang="en-US" smtClean="0"/>
              <a:pPr/>
              <a:t>04/08/2023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B4388-F365-43A6-8496-C4CC9C5DDCA0}" type="datetimeFigureOut">
              <a:rPr lang="en-US" smtClean="0"/>
              <a:pPr/>
              <a:t>04/08/2023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B4388-F365-43A6-8496-C4CC9C5DDCA0}" type="datetimeFigureOut">
              <a:rPr lang="en-US" smtClean="0"/>
              <a:pPr/>
              <a:t>04/08/2023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DB4388-F365-43A6-8496-C4CC9C5DDCA0}" type="datetimeFigureOut">
              <a:rPr lang="en-US" smtClean="0"/>
              <a:pPr/>
              <a:t>04/08/2023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DB4388-F365-43A6-8496-C4CC9C5DDCA0}" type="datetimeFigureOut">
              <a:rPr lang="en-US" smtClean="0"/>
              <a:pPr/>
              <a:t>04/08/2023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DB4388-F365-43A6-8496-C4CC9C5DDCA0}" type="datetimeFigureOut">
              <a:rPr lang="en-US" smtClean="0"/>
              <a:pPr/>
              <a:t>04/08/2023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DB4388-F365-43A6-8496-C4CC9C5DDCA0}" type="datetimeFigureOut">
              <a:rPr lang="en-US" smtClean="0"/>
              <a:pPr/>
              <a:t>04/08/2023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B4388-F365-43A6-8496-C4CC9C5DDCA0}" type="datetimeFigureOut">
              <a:rPr lang="en-US" smtClean="0"/>
              <a:pPr/>
              <a:t>04/08/2023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DB4388-F365-43A6-8496-C4CC9C5DDCA0}" type="datetimeFigureOut">
              <a:rPr lang="en-US" smtClean="0"/>
              <a:pPr/>
              <a:t>04/08/2023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DB4388-F365-43A6-8496-C4CC9C5DDCA0}" type="datetimeFigureOut">
              <a:rPr lang="en-US" smtClean="0"/>
              <a:pPr/>
              <a:t>04/08/2023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20909-B731-40E6-B40D-2B16F286356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B4388-F365-43A6-8496-C4CC9C5DDCA0}" type="datetimeFigureOut">
              <a:rPr lang="en-US" smtClean="0"/>
              <a:pPr/>
              <a:t>04/08/2023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C20909-B731-40E6-B40D-2B16F28635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0"/>
            <a:ext cx="12192000" cy="2286000"/>
          </a:xfrm>
        </p:spPr>
        <p:txBody>
          <a:bodyPr>
            <a:noAutofit/>
          </a:bodyPr>
          <a:lstStyle/>
          <a:p>
            <a:r>
              <a:rPr lang="en-IN" sz="4800" dirty="0" smtClean="0">
                <a:solidFill>
                  <a:srgbClr val="7030A0"/>
                </a:solidFill>
                <a:latin typeface="American Typewriter" panose="02090604020004020304" pitchFamily="18" charset="77"/>
              </a:rPr>
              <a:t/>
            </a:r>
            <a:br>
              <a:rPr lang="en-IN" sz="4800" dirty="0" smtClean="0">
                <a:solidFill>
                  <a:srgbClr val="7030A0"/>
                </a:solidFill>
                <a:latin typeface="American Typewriter" panose="02090604020004020304" pitchFamily="18" charset="77"/>
              </a:rPr>
            </a:br>
            <a:r>
              <a:rPr lang="en-IN" sz="4800" dirty="0">
                <a:solidFill>
                  <a:srgbClr val="7030A0"/>
                </a:solidFill>
                <a:latin typeface="American Typewriter" panose="02090604020004020304" pitchFamily="18" charset="77"/>
              </a:rPr>
              <a:t/>
            </a:r>
            <a:br>
              <a:rPr lang="en-IN" sz="4800" dirty="0">
                <a:solidFill>
                  <a:srgbClr val="7030A0"/>
                </a:solidFill>
                <a:latin typeface="American Typewriter" panose="02090604020004020304" pitchFamily="18" charset="77"/>
              </a:rPr>
            </a:br>
            <a:r>
              <a:rPr lang="en-IN" sz="4800" dirty="0" smtClean="0">
                <a:solidFill>
                  <a:srgbClr val="7030A0"/>
                </a:solidFill>
                <a:latin typeface="American Typewriter" panose="02090604020004020304" pitchFamily="18" charset="77"/>
              </a:rPr>
              <a:t/>
            </a:r>
            <a:br>
              <a:rPr lang="en-IN" sz="4800" dirty="0" smtClean="0">
                <a:solidFill>
                  <a:srgbClr val="7030A0"/>
                </a:solidFill>
                <a:latin typeface="American Typewriter" panose="02090604020004020304" pitchFamily="18" charset="77"/>
              </a:rPr>
            </a:br>
            <a:r>
              <a:rPr lang="en-IN" sz="4800" dirty="0" smtClean="0">
                <a:solidFill>
                  <a:srgbClr val="7030A0"/>
                </a:solidFill>
                <a:latin typeface="American Typewriter" panose="02090604020004020304" pitchFamily="18" charset="77"/>
              </a:rPr>
              <a:t>Numerical and Statistical Methods</a:t>
            </a:r>
            <a:br>
              <a:rPr lang="en-IN" sz="4800" dirty="0" smtClean="0">
                <a:solidFill>
                  <a:srgbClr val="7030A0"/>
                </a:solidFill>
                <a:latin typeface="American Typewriter" panose="02090604020004020304" pitchFamily="18" charset="77"/>
              </a:rPr>
            </a:br>
            <a:r>
              <a:rPr lang="en-IN" sz="4800" dirty="0" smtClean="0">
                <a:solidFill>
                  <a:srgbClr val="7030A0"/>
                </a:solidFill>
                <a:latin typeface="American Typewriter" panose="02090604020004020304" pitchFamily="18" charset="77"/>
              </a:rPr>
              <a:t>(BTEE-3604)</a:t>
            </a:r>
            <a:r>
              <a:rPr lang="en-US" sz="5400" dirty="0" smtClean="0"/>
              <a:t/>
            </a:r>
            <a:br>
              <a:rPr lang="en-US" sz="5400" dirty="0" smtClean="0"/>
            </a:br>
            <a:r>
              <a:rPr lang="en-US" sz="5400" dirty="0" smtClean="0"/>
              <a:t/>
            </a:r>
            <a:br>
              <a:rPr lang="en-US" sz="5400" dirty="0" smtClean="0"/>
            </a:br>
            <a:r>
              <a:rPr lang="en-US" sz="5400" dirty="0"/>
              <a:t/>
            </a:r>
            <a:br>
              <a:rPr lang="en-US" sz="5400" dirty="0"/>
            </a:br>
            <a:endParaRPr lang="en-US" sz="5400" dirty="0"/>
          </a:p>
        </p:txBody>
      </p:sp>
      <p:sp>
        <p:nvSpPr>
          <p:cNvPr id="14" name="Footer Placeholder 4">
            <a:extLst>
              <a:ext uri="{FF2B5EF4-FFF2-40B4-BE49-F238E27FC236}">
                <a16:creationId xmlns:a16="http://schemas.microsoft.com/office/drawing/2014/main" xmlns="" id="{9DF95F34-A162-CA4C-889B-0891699B6A5A}"/>
              </a:ext>
            </a:extLst>
          </p:cNvPr>
          <p:cNvSpPr>
            <a:spLocks noGrp="1"/>
          </p:cNvSpPr>
          <p:nvPr>
            <p:ph type="ftr" sz="quarter" idx="11"/>
          </p:nvPr>
        </p:nvSpPr>
        <p:spPr>
          <a:xfrm>
            <a:off x="3175000" y="6365229"/>
            <a:ext cx="4114800" cy="365125"/>
          </a:xfrm>
        </p:spPr>
        <p:txBody>
          <a:bodyPr/>
          <a:lstStyle/>
          <a:p>
            <a:r>
              <a:rPr lang="en-US" b="1" dirty="0" err="1">
                <a:solidFill>
                  <a:schemeClr val="bg1"/>
                </a:solidFill>
              </a:rPr>
              <a:t>Dr.Nitin</a:t>
            </a:r>
            <a:r>
              <a:rPr lang="en-US" b="1">
                <a:solidFill>
                  <a:schemeClr val="bg1"/>
                </a:solidFill>
              </a:rPr>
              <a:t> Thapar_SOMC_ITFM</a:t>
            </a:r>
            <a:endParaRPr lang="en-US" b="1" dirty="0">
              <a:solidFill>
                <a:schemeClr val="bg1"/>
              </a:solidFill>
            </a:endParaRPr>
          </a:p>
        </p:txBody>
      </p:sp>
      <p:sp>
        <p:nvSpPr>
          <p:cNvPr id="13" name="Slide Number Placeholder 5">
            <a:extLst>
              <a:ext uri="{FF2B5EF4-FFF2-40B4-BE49-F238E27FC236}">
                <a16:creationId xmlns:a16="http://schemas.microsoft.com/office/drawing/2014/main" xmlns="" id="{C3EF51EB-3DA5-4842-B82C-4F75593C592D}"/>
              </a:ext>
            </a:extLst>
          </p:cNvPr>
          <p:cNvSpPr>
            <a:spLocks noGrp="1"/>
          </p:cNvSpPr>
          <p:nvPr>
            <p:ph type="sldNum" sz="quarter" idx="12"/>
          </p:nvPr>
        </p:nvSpPr>
        <p:spPr>
          <a:xfrm>
            <a:off x="8610600" y="6356350"/>
            <a:ext cx="2743200" cy="365125"/>
          </a:xfrm>
        </p:spPr>
        <p:txBody>
          <a:bodyPr/>
          <a:lstStyle/>
          <a:p>
            <a:fld id="{4074E40B-79F9-F74D-8D9E-1BC4B8F861E8}" type="slidenum">
              <a:rPr lang="en-US" smtClean="0"/>
              <a:pPr/>
              <a:t>1</a:t>
            </a:fld>
            <a:endParaRPr lang="en-US" dirty="0"/>
          </a:p>
        </p:txBody>
      </p:sp>
      <p:pic>
        <p:nvPicPr>
          <p:cNvPr id="12" name="Picture 2" descr="RIMT University">
            <a:extLst>
              <a:ext uri="{FF2B5EF4-FFF2-40B4-BE49-F238E27FC236}">
                <a16:creationId xmlns:a16="http://schemas.microsoft.com/office/drawing/2014/main" xmlns="" id="{C8EAC457-A304-E642-BEC5-79C861D9DBBF}"/>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82200" y="9525"/>
            <a:ext cx="1970197" cy="895350"/>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xmlns="" id="{10D8ABEA-F2E3-8B43-9C07-09D62BFBF7A6}"/>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6" name="Rectangle 15">
            <a:extLst>
              <a:ext uri="{FF2B5EF4-FFF2-40B4-BE49-F238E27FC236}">
                <a16:creationId xmlns:a16="http://schemas.microsoft.com/office/drawing/2014/main" xmlns="" id="{64FE491C-50AE-C347-9BEA-9FF9A5452B72}"/>
              </a:ext>
            </a:extLst>
          </p:cNvPr>
          <p:cNvSpPr/>
          <p:nvPr/>
        </p:nvSpPr>
        <p:spPr>
          <a:xfrm>
            <a:off x="-1295400" y="6330244"/>
            <a:ext cx="8585200" cy="400110"/>
          </a:xfrm>
          <a:prstGeom prst="rect">
            <a:avLst/>
          </a:prstGeom>
          <a:noFill/>
        </p:spPr>
        <p:txBody>
          <a:bodyPr wrap="square" lIns="91440" tIns="45720" rIns="91440" bIns="45720">
            <a:spAutoFit/>
          </a:bodyPr>
          <a:lstStyle/>
          <a:p>
            <a:pPr algn="ctr"/>
            <a:r>
              <a:rPr lang="en-GB" sz="2000" b="1" cap="none" spc="0" dirty="0">
                <a:ln w="22225">
                  <a:noFill/>
                  <a:prstDash val="solid"/>
                </a:ln>
                <a:solidFill>
                  <a:schemeClr val="bg1"/>
                </a:solidFill>
              </a:rPr>
              <a:t>education for life                                          </a:t>
            </a:r>
            <a:r>
              <a:rPr lang="en-GB" b="1" cap="none" spc="0" dirty="0">
                <a:ln w="22225">
                  <a:noFill/>
                  <a:prstDash val="solid"/>
                </a:ln>
                <a:solidFill>
                  <a:schemeClr val="bg1"/>
                </a:solidFill>
              </a:rPr>
              <a:t>www.rimt.ac.in</a:t>
            </a:r>
            <a:endParaRPr lang="en-GB" sz="2400" b="1" cap="none" spc="0" dirty="0">
              <a:ln w="22225">
                <a:noFill/>
                <a:prstDash val="solid"/>
              </a:ln>
              <a:solidFill>
                <a:schemeClr val="bg1"/>
              </a:solidFill>
            </a:endParaRPr>
          </a:p>
        </p:txBody>
      </p:sp>
      <p:sp>
        <p:nvSpPr>
          <p:cNvPr id="17" name="Footer Placeholder 4">
            <a:extLst>
              <a:ext uri="{FF2B5EF4-FFF2-40B4-BE49-F238E27FC236}">
                <a16:creationId xmlns:a16="http://schemas.microsoft.com/office/drawing/2014/main" xmlns=""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
        <p:nvSpPr>
          <p:cNvPr id="10" name="Title 3"/>
          <p:cNvSpPr txBox="1">
            <a:spLocks/>
          </p:cNvSpPr>
          <p:nvPr/>
        </p:nvSpPr>
        <p:spPr>
          <a:xfrm>
            <a:off x="6167438" y="4038600"/>
            <a:ext cx="5748516" cy="144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sz="3600" dirty="0" smtClean="0">
                <a:solidFill>
                  <a:srgbClr val="7030A0"/>
                </a:solidFill>
                <a:latin typeface="American Typewriter" panose="02090604020004020304" pitchFamily="18" charset="77"/>
              </a:rPr>
              <a:t/>
            </a:r>
            <a:br>
              <a:rPr lang="en-IN" sz="3600" dirty="0" smtClean="0">
                <a:solidFill>
                  <a:srgbClr val="7030A0"/>
                </a:solidFill>
                <a:latin typeface="American Typewriter" panose="02090604020004020304" pitchFamily="18" charset="77"/>
              </a:rPr>
            </a:br>
            <a:r>
              <a:rPr lang="en-IN" sz="3600" dirty="0" smtClean="0">
                <a:solidFill>
                  <a:srgbClr val="7030A0"/>
                </a:solidFill>
                <a:latin typeface="American Typewriter" panose="02090604020004020304" pitchFamily="18" charset="77"/>
              </a:rPr>
              <a:t/>
            </a:r>
            <a:br>
              <a:rPr lang="en-IN" sz="3600" dirty="0" smtClean="0">
                <a:solidFill>
                  <a:srgbClr val="7030A0"/>
                </a:solidFill>
                <a:latin typeface="American Typewriter" panose="02090604020004020304" pitchFamily="18" charset="77"/>
              </a:rPr>
            </a:br>
            <a:r>
              <a:rPr lang="en-IN" sz="3600" dirty="0"/>
              <a:t>Prepared by</a:t>
            </a:r>
            <a:r>
              <a:rPr lang="en-IN" sz="3600" dirty="0" smtClean="0"/>
              <a:t>: Sachin Syan</a:t>
            </a:r>
            <a:r>
              <a:rPr lang="en-US" sz="3600" dirty="0" smtClean="0"/>
              <a:t/>
            </a:r>
            <a:br>
              <a:rPr lang="en-US" sz="3600" dirty="0" smtClean="0"/>
            </a:br>
            <a:r>
              <a:rPr lang="en-US" sz="3600" dirty="0" smtClean="0"/>
              <a:t/>
            </a:r>
            <a:br>
              <a:rPr lang="en-US" sz="3600" dirty="0" smtClean="0"/>
            </a:br>
            <a:endParaRPr lang="en-US" sz="3600" dirty="0"/>
          </a:p>
        </p:txBody>
      </p:sp>
      <p:sp>
        <p:nvSpPr>
          <p:cNvPr id="11" name="Title 3"/>
          <p:cNvSpPr txBox="1">
            <a:spLocks/>
          </p:cNvSpPr>
          <p:nvPr/>
        </p:nvSpPr>
        <p:spPr>
          <a:xfrm>
            <a:off x="380960" y="2590800"/>
            <a:ext cx="6357982" cy="144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70000"/>
              </a:lnSpc>
            </a:pPr>
            <a:r>
              <a:rPr lang="en-IN" sz="1600" dirty="0" smtClean="0">
                <a:solidFill>
                  <a:srgbClr val="7030A0"/>
                </a:solidFill>
                <a:latin typeface="American Typewriter" panose="02090604020004020304" pitchFamily="18" charset="77"/>
              </a:rPr>
              <a:t/>
            </a:r>
            <a:br>
              <a:rPr lang="en-IN" sz="1600" dirty="0" smtClean="0">
                <a:solidFill>
                  <a:srgbClr val="7030A0"/>
                </a:solidFill>
                <a:latin typeface="American Typewriter" panose="02090604020004020304" pitchFamily="18" charset="77"/>
              </a:rPr>
            </a:br>
            <a:r>
              <a:rPr lang="en-IN" sz="4000" dirty="0" smtClean="0">
                <a:solidFill>
                  <a:srgbClr val="7030A0"/>
                </a:solidFill>
                <a:latin typeface="+mn-lt"/>
              </a:rPr>
              <a:t/>
            </a:r>
            <a:br>
              <a:rPr lang="en-IN" sz="4000" dirty="0" smtClean="0">
                <a:solidFill>
                  <a:srgbClr val="7030A0"/>
                </a:solidFill>
                <a:latin typeface="+mn-lt"/>
              </a:rPr>
            </a:br>
            <a:r>
              <a:rPr lang="en-US" sz="4000" dirty="0">
                <a:latin typeface="+mn-lt"/>
              </a:rPr>
              <a:t>Course Name</a:t>
            </a:r>
            <a:r>
              <a:rPr lang="en-US" sz="4000" dirty="0" smtClean="0">
                <a:latin typeface="+mn-lt"/>
              </a:rPr>
              <a:t>: B.Tech. (EE) </a:t>
            </a:r>
            <a:r>
              <a:rPr lang="en-US" sz="4000" dirty="0">
                <a:latin typeface="+mn-lt"/>
              </a:rPr>
              <a:t/>
            </a:r>
            <a:br>
              <a:rPr lang="en-US" sz="4000" dirty="0">
                <a:latin typeface="+mn-lt"/>
              </a:rPr>
            </a:br>
            <a:r>
              <a:rPr lang="en-US" sz="4000" dirty="0">
                <a:latin typeface="+mn-lt"/>
              </a:rPr>
              <a:t>Semester</a:t>
            </a:r>
            <a:r>
              <a:rPr lang="en-US" sz="4000" dirty="0" smtClean="0">
                <a:latin typeface="+mn-lt"/>
              </a:rPr>
              <a:t>: 6th</a:t>
            </a:r>
            <a:r>
              <a:rPr lang="en-US" sz="1800" dirty="0" smtClean="0"/>
              <a:t/>
            </a:r>
            <a:br>
              <a:rPr lang="en-US" sz="1800" dirty="0" smtClean="0"/>
            </a:br>
            <a:r>
              <a:rPr lang="en-US" sz="1800" dirty="0" smtClean="0"/>
              <a:t/>
            </a:r>
            <a:br>
              <a:rPr lang="en-US" sz="1800" dirty="0" smtClean="0"/>
            </a:br>
            <a:endParaRPr lang="en-US"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
        <p:nvSpPr>
          <p:cNvPr id="9" name="Rectangle 8"/>
          <p:cNvSpPr/>
          <p:nvPr/>
        </p:nvSpPr>
        <p:spPr>
          <a:xfrm>
            <a:off x="1654103" y="-142900"/>
            <a:ext cx="8307723" cy="923330"/>
          </a:xfrm>
          <a:prstGeom prst="rect">
            <a:avLst/>
          </a:prstGeom>
        </p:spPr>
        <p:txBody>
          <a:bodyPr wrap="none">
            <a:spAutoFit/>
          </a:bodyPr>
          <a:lstStyle/>
          <a:p>
            <a:r>
              <a:rPr lang="en-US" sz="5400" b="1" dirty="0" smtClean="0"/>
              <a:t>STUDENT’S t-DISTRIBUTION </a:t>
            </a:r>
            <a:endParaRPr lang="en-IN" sz="5400" b="1" dirty="0"/>
          </a:p>
        </p:txBody>
      </p:sp>
      <p:sp>
        <p:nvSpPr>
          <p:cNvPr id="11" name="Rectangle 10"/>
          <p:cNvSpPr/>
          <p:nvPr/>
        </p:nvSpPr>
        <p:spPr>
          <a:xfrm>
            <a:off x="0" y="857232"/>
            <a:ext cx="12192000" cy="1384995"/>
          </a:xfrm>
          <a:prstGeom prst="rect">
            <a:avLst/>
          </a:prstGeom>
        </p:spPr>
        <p:txBody>
          <a:bodyPr wrap="square">
            <a:spAutoFit/>
          </a:bodyPr>
          <a:lstStyle/>
          <a:p>
            <a:r>
              <a:rPr lang="en-US" sz="2800" b="1" dirty="0" smtClean="0"/>
              <a:t>Example </a:t>
            </a:r>
            <a:r>
              <a:rPr lang="en-US" sz="2800" i="1" dirty="0" smtClean="0"/>
              <a:t>Two samples of sodium vapor bulbs were tested for length of life</a:t>
            </a:r>
            <a:br>
              <a:rPr lang="en-US" sz="2800" i="1" dirty="0" smtClean="0"/>
            </a:br>
            <a:r>
              <a:rPr lang="en-US" sz="2800" i="1" dirty="0" smtClean="0"/>
              <a:t>                 and the following results were obtained:</a:t>
            </a:r>
            <a:r>
              <a:rPr lang="en-US" sz="2800" dirty="0" smtClean="0"/>
              <a:t> </a:t>
            </a:r>
            <a:br>
              <a:rPr lang="en-US" sz="2800" dirty="0" smtClean="0"/>
            </a:br>
            <a:endParaRPr lang="en-IN" sz="2800" b="1" dirty="0">
              <a:latin typeface="Times New Roman" pitchFamily="18" charset="0"/>
            </a:endParaRPr>
          </a:p>
        </p:txBody>
      </p:sp>
      <p:pic>
        <p:nvPicPr>
          <p:cNvPr id="3074" name="Picture 2"/>
          <p:cNvPicPr>
            <a:picLocks noChangeAspect="1" noChangeArrowheads="1"/>
          </p:cNvPicPr>
          <p:nvPr/>
        </p:nvPicPr>
        <p:blipFill>
          <a:blip r:embed="rId3">
            <a:lum bright="-22000" contrast="43000"/>
          </a:blip>
          <a:srcRect/>
          <a:stretch>
            <a:fillRect/>
          </a:stretch>
        </p:blipFill>
        <p:spPr bwMode="auto">
          <a:xfrm>
            <a:off x="881025" y="1928797"/>
            <a:ext cx="9692640" cy="1669350"/>
          </a:xfrm>
          <a:prstGeom prst="rect">
            <a:avLst/>
          </a:prstGeom>
          <a:noFill/>
          <a:ln w="9525">
            <a:noFill/>
            <a:miter lim="800000"/>
            <a:headEnd/>
            <a:tailEnd/>
          </a:ln>
          <a:effectLst/>
        </p:spPr>
      </p:pic>
      <p:sp>
        <p:nvSpPr>
          <p:cNvPr id="13" name="Rectangle 12"/>
          <p:cNvSpPr/>
          <p:nvPr/>
        </p:nvSpPr>
        <p:spPr>
          <a:xfrm>
            <a:off x="1214446" y="3728869"/>
            <a:ext cx="9739338" cy="954107"/>
          </a:xfrm>
          <a:prstGeom prst="rect">
            <a:avLst/>
          </a:prstGeom>
        </p:spPr>
        <p:txBody>
          <a:bodyPr wrap="square">
            <a:spAutoFit/>
          </a:bodyPr>
          <a:lstStyle/>
          <a:p>
            <a:r>
              <a:rPr lang="en-US" sz="2800" i="1" dirty="0" smtClean="0"/>
              <a:t>Is the difference in the means significant to generalize that Type I is superior to Type II regarding length of life?</a:t>
            </a:r>
            <a:r>
              <a:rPr lang="en-US" sz="2800" dirty="0" smtClean="0"/>
              <a:t> </a:t>
            </a:r>
            <a:endParaRPr lang="en-US" sz="2000" dirty="0"/>
          </a:p>
        </p:txBody>
      </p:sp>
      <p:sp>
        <p:nvSpPr>
          <p:cNvPr id="14" name="Rectangle 13"/>
          <p:cNvSpPr/>
          <p:nvPr/>
        </p:nvSpPr>
        <p:spPr>
          <a:xfrm>
            <a:off x="500066" y="4880630"/>
            <a:ext cx="10382280" cy="954107"/>
          </a:xfrm>
          <a:prstGeom prst="rect">
            <a:avLst/>
          </a:prstGeom>
        </p:spPr>
        <p:txBody>
          <a:bodyPr wrap="square">
            <a:spAutoFit/>
          </a:bodyPr>
          <a:lstStyle/>
          <a:p>
            <a:r>
              <a:rPr lang="en-US" sz="2800" b="1" dirty="0" smtClean="0"/>
              <a:t>Sol. 	</a:t>
            </a:r>
            <a:r>
              <a:rPr lang="en-US" sz="2800" dirty="0" smtClean="0"/>
              <a:t>H</a:t>
            </a:r>
            <a:r>
              <a:rPr lang="en-US" sz="2800" baseline="-25000" dirty="0" smtClean="0"/>
              <a:t>0</a:t>
            </a:r>
            <a:r>
              <a:rPr lang="en-US" sz="2800" dirty="0" smtClean="0"/>
              <a:t>: μ</a:t>
            </a:r>
            <a:r>
              <a:rPr lang="en-US" sz="2800" baseline="-25000" dirty="0" smtClean="0"/>
              <a:t>1</a:t>
            </a:r>
            <a:r>
              <a:rPr lang="en-US" sz="2800" dirty="0" smtClean="0"/>
              <a:t> = μ</a:t>
            </a:r>
            <a:r>
              <a:rPr lang="en-US" sz="2800" baseline="-25000" dirty="0" smtClean="0"/>
              <a:t>2</a:t>
            </a:r>
            <a:r>
              <a:rPr lang="en-US" sz="2800" dirty="0" smtClean="0"/>
              <a:t> </a:t>
            </a:r>
            <a:r>
              <a:rPr lang="en-US" sz="2800" i="1" dirty="0" smtClean="0"/>
              <a:t>i.e., </a:t>
            </a:r>
            <a:r>
              <a:rPr lang="en-US" sz="2800" dirty="0" smtClean="0"/>
              <a:t>two types of bulbs have same lifetime.</a:t>
            </a:r>
            <a:br>
              <a:rPr lang="en-US" sz="2800" dirty="0" smtClean="0"/>
            </a:br>
            <a:r>
              <a:rPr lang="en-US" sz="2800" dirty="0" smtClean="0"/>
              <a:t>	H</a:t>
            </a:r>
            <a:r>
              <a:rPr lang="en-US" sz="2800" baseline="-25000" dirty="0" smtClean="0"/>
              <a:t>1</a:t>
            </a:r>
            <a:r>
              <a:rPr lang="en-US" sz="2800" dirty="0" smtClean="0"/>
              <a:t>: μ</a:t>
            </a:r>
            <a:r>
              <a:rPr lang="en-US" sz="2800" baseline="-25000" dirty="0" smtClean="0"/>
              <a:t>1</a:t>
            </a:r>
            <a:r>
              <a:rPr lang="en-US" sz="2800" dirty="0" smtClean="0"/>
              <a:t> &gt; μ</a:t>
            </a:r>
            <a:r>
              <a:rPr lang="en-US" sz="2800" baseline="-25000" dirty="0" smtClean="0"/>
              <a:t>2</a:t>
            </a:r>
            <a:r>
              <a:rPr lang="en-US" sz="2800" dirty="0" smtClean="0"/>
              <a:t> </a:t>
            </a:r>
            <a:r>
              <a:rPr lang="en-US" sz="2800" i="1" dirty="0" smtClean="0"/>
              <a:t>i.e., </a:t>
            </a:r>
            <a:r>
              <a:rPr lang="en-US" sz="2800" dirty="0" smtClean="0"/>
              <a:t>type I is superior to Type II. </a:t>
            </a:r>
            <a:endParaRPr lang="en-US" sz="2800" dirty="0"/>
          </a:p>
        </p:txBody>
      </p:sp>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lum bright="-6000" contrast="38000"/>
          </a:blip>
          <a:srcRect/>
          <a:stretch>
            <a:fillRect/>
          </a:stretch>
        </p:blipFill>
        <p:spPr bwMode="auto">
          <a:xfrm>
            <a:off x="1166778" y="1571612"/>
            <a:ext cx="7406640" cy="2397265"/>
          </a:xfrm>
          <a:prstGeom prst="rect">
            <a:avLst/>
          </a:prstGeom>
          <a:noFill/>
          <a:ln w="9525">
            <a:noFill/>
            <a:miter lim="800000"/>
            <a:headEnd/>
            <a:tailEnd/>
          </a:ln>
          <a:effectLst/>
        </p:spPr>
      </p:pic>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
        <p:nvSpPr>
          <p:cNvPr id="9" name="Rectangle 8"/>
          <p:cNvSpPr/>
          <p:nvPr/>
        </p:nvSpPr>
        <p:spPr>
          <a:xfrm>
            <a:off x="1654103" y="-142900"/>
            <a:ext cx="8307723" cy="923330"/>
          </a:xfrm>
          <a:prstGeom prst="rect">
            <a:avLst/>
          </a:prstGeom>
        </p:spPr>
        <p:txBody>
          <a:bodyPr wrap="none">
            <a:spAutoFit/>
          </a:bodyPr>
          <a:lstStyle/>
          <a:p>
            <a:r>
              <a:rPr lang="en-US" sz="5400" b="1" dirty="0" smtClean="0"/>
              <a:t>STUDENT’S t-DISTRIBUTION </a:t>
            </a:r>
            <a:endParaRPr lang="en-IN" sz="5400" b="1" dirty="0"/>
          </a:p>
        </p:txBody>
      </p:sp>
      <p:pic>
        <p:nvPicPr>
          <p:cNvPr id="4098" name="Picture 2"/>
          <p:cNvPicPr>
            <a:picLocks noChangeAspect="1" noChangeArrowheads="1"/>
          </p:cNvPicPr>
          <p:nvPr/>
        </p:nvPicPr>
        <p:blipFill>
          <a:blip r:embed="rId4">
            <a:lum bright="-6000" contrast="38000"/>
          </a:blip>
          <a:srcRect/>
          <a:stretch>
            <a:fillRect/>
          </a:stretch>
        </p:blipFill>
        <p:spPr bwMode="auto">
          <a:xfrm>
            <a:off x="1309654" y="857232"/>
            <a:ext cx="6035040" cy="841581"/>
          </a:xfrm>
          <a:prstGeom prst="rect">
            <a:avLst/>
          </a:prstGeom>
          <a:noFill/>
          <a:ln w="9525">
            <a:noFill/>
            <a:miter lim="800000"/>
            <a:headEnd/>
            <a:tailEnd/>
          </a:ln>
          <a:effectLst/>
        </p:spPr>
      </p:pic>
      <p:pic>
        <p:nvPicPr>
          <p:cNvPr id="4099" name="Picture 3"/>
          <p:cNvPicPr>
            <a:picLocks noChangeAspect="1" noChangeArrowheads="1"/>
          </p:cNvPicPr>
          <p:nvPr/>
        </p:nvPicPr>
        <p:blipFill>
          <a:blip r:embed="rId5">
            <a:lum bright="-6000" contrast="38000"/>
          </a:blip>
          <a:srcRect l="10870"/>
          <a:stretch>
            <a:fillRect/>
          </a:stretch>
        </p:blipFill>
        <p:spPr bwMode="auto">
          <a:xfrm>
            <a:off x="7310446" y="1071546"/>
            <a:ext cx="1371600" cy="367991"/>
          </a:xfrm>
          <a:prstGeom prst="rect">
            <a:avLst/>
          </a:prstGeom>
          <a:noFill/>
          <a:ln w="9525">
            <a:noFill/>
            <a:miter lim="800000"/>
            <a:headEnd/>
            <a:tailEnd/>
          </a:ln>
          <a:effectLst/>
        </p:spPr>
      </p:pic>
      <p:sp>
        <p:nvSpPr>
          <p:cNvPr id="15" name="Rectangle 14"/>
          <p:cNvSpPr/>
          <p:nvPr/>
        </p:nvSpPr>
        <p:spPr>
          <a:xfrm>
            <a:off x="23770" y="4000504"/>
            <a:ext cx="11501518" cy="830997"/>
          </a:xfrm>
          <a:prstGeom prst="rect">
            <a:avLst/>
          </a:prstGeom>
        </p:spPr>
        <p:txBody>
          <a:bodyPr wrap="square">
            <a:spAutoFit/>
          </a:bodyPr>
          <a:lstStyle/>
          <a:p>
            <a:r>
              <a:rPr lang="en-US" sz="2400" b="1" dirty="0" smtClean="0">
                <a:latin typeface="Times New Roman" pitchFamily="18" charset="0"/>
              </a:rPr>
              <a:t>Conclusion.  </a:t>
            </a:r>
            <a:r>
              <a:rPr lang="en-US" sz="2400" dirty="0" smtClean="0">
                <a:latin typeface="Times New Roman" pitchFamily="18" charset="0"/>
              </a:rPr>
              <a:t>Since calculated | </a:t>
            </a:r>
            <a:r>
              <a:rPr lang="en-US" sz="2400" i="1" dirty="0" smtClean="0">
                <a:latin typeface="Times New Roman" pitchFamily="18" charset="0"/>
              </a:rPr>
              <a:t>t </a:t>
            </a:r>
            <a:r>
              <a:rPr lang="en-US" sz="2400" dirty="0" smtClean="0">
                <a:latin typeface="Times New Roman" pitchFamily="18" charset="0"/>
              </a:rPr>
              <a:t>| &gt; </a:t>
            </a:r>
            <a:r>
              <a:rPr lang="en-US" sz="2400" i="1" dirty="0" smtClean="0">
                <a:latin typeface="Times New Roman" pitchFamily="18" charset="0"/>
              </a:rPr>
              <a:t>t</a:t>
            </a:r>
            <a:r>
              <a:rPr lang="en-US" sz="2400" baseline="-25000" dirty="0" smtClean="0">
                <a:latin typeface="Times New Roman" pitchFamily="18" charset="0"/>
              </a:rPr>
              <a:t>0.05</a:t>
            </a:r>
            <a:r>
              <a:rPr lang="en-US" sz="2400" dirty="0" smtClean="0">
                <a:latin typeface="Times New Roman" pitchFamily="18" charset="0"/>
              </a:rPr>
              <a:t>, H</a:t>
            </a:r>
            <a:r>
              <a:rPr lang="en-US" sz="2400" baseline="-25000" dirty="0" smtClean="0">
                <a:latin typeface="Times New Roman" pitchFamily="18" charset="0"/>
              </a:rPr>
              <a:t>0</a:t>
            </a:r>
            <a:r>
              <a:rPr lang="en-US" sz="2400" dirty="0" smtClean="0">
                <a:latin typeface="Times New Roman" pitchFamily="18" charset="0"/>
              </a:rPr>
              <a:t> is rejected, </a:t>
            </a:r>
            <a:r>
              <a:rPr lang="en-US" sz="2400" i="1" dirty="0" smtClean="0">
                <a:latin typeface="Times New Roman" pitchFamily="18" charset="0"/>
              </a:rPr>
              <a:t>i.e. </a:t>
            </a:r>
            <a:r>
              <a:rPr lang="en-US" sz="2400" dirty="0" smtClean="0">
                <a:latin typeface="Times New Roman" pitchFamily="18" charset="0"/>
              </a:rPr>
              <a:t>H</a:t>
            </a:r>
            <a:r>
              <a:rPr lang="en-US" sz="2400" baseline="-25000" dirty="0" smtClean="0">
                <a:latin typeface="Times New Roman" pitchFamily="18" charset="0"/>
              </a:rPr>
              <a:t>1</a:t>
            </a:r>
            <a:r>
              <a:rPr lang="en-US" sz="2400" dirty="0" smtClean="0">
                <a:latin typeface="Times New Roman" pitchFamily="18" charset="0"/>
              </a:rPr>
              <a:t> is accepted.</a:t>
            </a:r>
            <a:br>
              <a:rPr lang="en-US" sz="2400" dirty="0" smtClean="0">
                <a:latin typeface="Times New Roman" pitchFamily="18" charset="0"/>
              </a:rPr>
            </a:br>
            <a:r>
              <a:rPr lang="en-US" sz="2400" dirty="0" smtClean="0">
                <a:latin typeface="Times New Roman" pitchFamily="18" charset="0"/>
              </a:rPr>
              <a:t>	           ∴ Type I is definitely superior to Type II. </a:t>
            </a:r>
            <a:endParaRPr lang="en-US" sz="2400" dirty="0">
              <a:latin typeface="Times New Roman" pitchFamily="18" charset="0"/>
            </a:endParaRPr>
          </a:p>
        </p:txBody>
      </p:sp>
      <p:pic>
        <p:nvPicPr>
          <p:cNvPr id="4101" name="Picture 5"/>
          <p:cNvPicPr>
            <a:picLocks noChangeAspect="1" noChangeArrowheads="1"/>
          </p:cNvPicPr>
          <p:nvPr/>
        </p:nvPicPr>
        <p:blipFill>
          <a:blip r:embed="rId6">
            <a:lum bright="-6000" contrast="38000"/>
          </a:blip>
          <a:srcRect/>
          <a:stretch>
            <a:fillRect/>
          </a:stretch>
        </p:blipFill>
        <p:spPr bwMode="auto">
          <a:xfrm>
            <a:off x="1686910" y="4786322"/>
            <a:ext cx="9052560" cy="844492"/>
          </a:xfrm>
          <a:prstGeom prst="rect">
            <a:avLst/>
          </a:prstGeom>
          <a:noFill/>
          <a:ln w="9525">
            <a:noFill/>
            <a:miter lim="800000"/>
            <a:headEnd/>
            <a:tailEnd/>
          </a:ln>
          <a:effectLst/>
        </p:spPr>
      </p:pic>
      <p:sp>
        <p:nvSpPr>
          <p:cNvPr id="16" name="Rectangle 15"/>
          <p:cNvSpPr/>
          <p:nvPr/>
        </p:nvSpPr>
        <p:spPr>
          <a:xfrm>
            <a:off x="1523968" y="5598399"/>
            <a:ext cx="9144064" cy="830997"/>
          </a:xfrm>
          <a:prstGeom prst="rect">
            <a:avLst/>
          </a:prstGeom>
        </p:spPr>
        <p:txBody>
          <a:bodyPr wrap="square">
            <a:spAutoFit/>
          </a:bodyPr>
          <a:lstStyle/>
          <a:p>
            <a:r>
              <a:rPr lang="en-US" sz="2400" dirty="0" smtClean="0">
                <a:latin typeface="Times New Roman" pitchFamily="18" charset="0"/>
              </a:rPr>
              <a:t>is an unbiased estimate of the population variance σ</a:t>
            </a:r>
            <a:r>
              <a:rPr lang="en-US" sz="2400" baseline="-25000" dirty="0" smtClean="0">
                <a:latin typeface="Times New Roman" pitchFamily="18" charset="0"/>
              </a:rPr>
              <a:t>2</a:t>
            </a:r>
            <a:r>
              <a:rPr lang="en-US" sz="2400" dirty="0" smtClean="0">
                <a:latin typeface="Times New Roman" pitchFamily="18" charset="0"/>
              </a:rPr>
              <a:t>. </a:t>
            </a:r>
          </a:p>
          <a:p>
            <a:r>
              <a:rPr lang="en-US" sz="2400" i="1" dirty="0" smtClean="0">
                <a:latin typeface="Times New Roman" pitchFamily="18" charset="0"/>
              </a:rPr>
              <a:t> t  </a:t>
            </a:r>
            <a:r>
              <a:rPr lang="en-US" sz="2400" dirty="0" smtClean="0">
                <a:latin typeface="Times New Roman" pitchFamily="18" charset="0"/>
              </a:rPr>
              <a:t>follows </a:t>
            </a:r>
            <a:r>
              <a:rPr lang="en-US" sz="2400" i="1" dirty="0" smtClean="0">
                <a:latin typeface="Times New Roman" pitchFamily="18" charset="0"/>
              </a:rPr>
              <a:t>t</a:t>
            </a:r>
            <a:r>
              <a:rPr lang="en-US" sz="2400" dirty="0" smtClean="0">
                <a:latin typeface="Times New Roman" pitchFamily="18" charset="0"/>
              </a:rPr>
              <a:t>-distribution with </a:t>
            </a:r>
            <a:r>
              <a:rPr lang="en-US" sz="2400" i="1" dirty="0" smtClean="0">
                <a:latin typeface="Times New Roman" pitchFamily="18" charset="0"/>
              </a:rPr>
              <a:t>n</a:t>
            </a:r>
            <a:r>
              <a:rPr lang="en-US" sz="2400" baseline="-25000" dirty="0" smtClean="0">
                <a:latin typeface="Times New Roman" pitchFamily="18" charset="0"/>
              </a:rPr>
              <a:t>1</a:t>
            </a:r>
            <a:r>
              <a:rPr lang="en-US" sz="2400" dirty="0" smtClean="0">
                <a:latin typeface="Times New Roman" pitchFamily="18" charset="0"/>
              </a:rPr>
              <a:t> + </a:t>
            </a:r>
            <a:r>
              <a:rPr lang="en-US" sz="2400" i="1" dirty="0" smtClean="0">
                <a:latin typeface="Times New Roman" pitchFamily="18" charset="0"/>
              </a:rPr>
              <a:t>n</a:t>
            </a:r>
            <a:r>
              <a:rPr lang="en-US" sz="2400" baseline="-25000" dirty="0" smtClean="0">
                <a:latin typeface="Times New Roman" pitchFamily="18" charset="0"/>
              </a:rPr>
              <a:t>2</a:t>
            </a:r>
            <a:r>
              <a:rPr lang="en-US" sz="2400" dirty="0" smtClean="0">
                <a:latin typeface="Times New Roman" pitchFamily="18" charset="0"/>
              </a:rPr>
              <a:t> – 2 degrees of freedom. </a:t>
            </a:r>
            <a:endParaRPr lang="en-US" sz="2400" dirty="0">
              <a:latin typeface="Times New Roman" pitchFamily="18" charset="0"/>
            </a:endParaRPr>
          </a:p>
        </p:txBody>
      </p:sp>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pic>
        <p:nvPicPr>
          <p:cNvPr id="8194" name="Picture 2"/>
          <p:cNvPicPr>
            <a:picLocks noChangeAspect="1" noChangeArrowheads="1"/>
          </p:cNvPicPr>
          <p:nvPr/>
        </p:nvPicPr>
        <p:blipFill>
          <a:blip r:embed="rId3">
            <a:clrChange>
              <a:clrFrom>
                <a:srgbClr val="FFFFFF"/>
              </a:clrFrom>
              <a:clrTo>
                <a:srgbClr val="FFFFFF">
                  <a:alpha val="0"/>
                </a:srgbClr>
              </a:clrTo>
            </a:clrChange>
            <a:lum bright="-11000" contrast="57000"/>
          </a:blip>
          <a:srcRect/>
          <a:stretch>
            <a:fillRect/>
          </a:stretch>
        </p:blipFill>
        <p:spPr bwMode="auto">
          <a:xfrm>
            <a:off x="2827672" y="0"/>
            <a:ext cx="5840096" cy="6378110"/>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
        <p:nvSpPr>
          <p:cNvPr id="9" name="Rectangle 8"/>
          <p:cNvSpPr/>
          <p:nvPr/>
        </p:nvSpPr>
        <p:spPr>
          <a:xfrm>
            <a:off x="314306" y="-64968"/>
            <a:ext cx="10032618" cy="707886"/>
          </a:xfrm>
          <a:prstGeom prst="rect">
            <a:avLst/>
          </a:prstGeom>
        </p:spPr>
        <p:txBody>
          <a:bodyPr wrap="none">
            <a:spAutoFit/>
          </a:bodyPr>
          <a:lstStyle/>
          <a:p>
            <a:r>
              <a:rPr lang="en-US" sz="4000" b="1" dirty="0" smtClean="0"/>
              <a:t>SNEDECOR’S VARIANCE RATIO TEST OR F-TEST </a:t>
            </a:r>
            <a:endParaRPr lang="en-IN" sz="4000" b="1" dirty="0"/>
          </a:p>
        </p:txBody>
      </p:sp>
      <p:sp>
        <p:nvSpPr>
          <p:cNvPr id="17" name="Rectangle 16"/>
          <p:cNvSpPr/>
          <p:nvPr/>
        </p:nvSpPr>
        <p:spPr>
          <a:xfrm>
            <a:off x="95208" y="915115"/>
            <a:ext cx="12096792" cy="3416320"/>
          </a:xfrm>
          <a:prstGeom prst="rect">
            <a:avLst/>
          </a:prstGeom>
        </p:spPr>
        <p:txBody>
          <a:bodyPr wrap="square">
            <a:spAutoFit/>
          </a:bodyPr>
          <a:lstStyle/>
          <a:p>
            <a:r>
              <a:rPr lang="en-US" sz="2400" dirty="0" smtClean="0">
                <a:latin typeface="Times New Roman" pitchFamily="18" charset="0"/>
              </a:rPr>
              <a:t>In testing the significance of the difference of two means of two samples, we assumed that the two samples came from the same population or populations with equal variance. The object of the F-test is to discover whether two independent estimates of population variance differ significantly or whether the two samples may be regarded as drawn from the normal populations having the same variance. Hence before applying the </a:t>
            </a:r>
            <a:r>
              <a:rPr lang="en-US" sz="2400" i="1" dirty="0" smtClean="0">
                <a:latin typeface="Times New Roman" pitchFamily="18" charset="0"/>
              </a:rPr>
              <a:t>t</a:t>
            </a:r>
            <a:r>
              <a:rPr lang="en-US" sz="2400" dirty="0" smtClean="0">
                <a:latin typeface="Times New Roman" pitchFamily="18" charset="0"/>
              </a:rPr>
              <a:t>-test for the significance of the difference of two means, we have to test for the equality of population variance by using the F-test. </a:t>
            </a:r>
          </a:p>
          <a:p>
            <a:endParaRPr lang="en-US" sz="2400" dirty="0" smtClean="0">
              <a:latin typeface="Times New Roman" pitchFamily="18" charset="0"/>
            </a:endParaRPr>
          </a:p>
          <a:p>
            <a:r>
              <a:rPr lang="en-US" sz="2400" dirty="0" smtClean="0">
                <a:latin typeface="Times New Roman" pitchFamily="18" charset="0"/>
              </a:rPr>
              <a:t>Let </a:t>
            </a:r>
            <a:r>
              <a:rPr lang="en-US" sz="2400" i="1" dirty="0" smtClean="0">
                <a:latin typeface="Times New Roman" pitchFamily="18" charset="0"/>
              </a:rPr>
              <a:t>n</a:t>
            </a:r>
            <a:r>
              <a:rPr lang="en-US" sz="2400" baseline="-25000" dirty="0" smtClean="0">
                <a:latin typeface="Times New Roman" pitchFamily="18" charset="0"/>
              </a:rPr>
              <a:t>1</a:t>
            </a:r>
            <a:r>
              <a:rPr lang="en-US" sz="2400" dirty="0" smtClean="0">
                <a:latin typeface="Times New Roman" pitchFamily="18" charset="0"/>
              </a:rPr>
              <a:t> and </a:t>
            </a:r>
            <a:r>
              <a:rPr lang="en-US" sz="2400" i="1" dirty="0" smtClean="0">
                <a:latin typeface="Times New Roman" pitchFamily="18" charset="0"/>
              </a:rPr>
              <a:t>n</a:t>
            </a:r>
            <a:r>
              <a:rPr lang="en-US" sz="2400" baseline="-25000" dirty="0" smtClean="0">
                <a:latin typeface="Times New Roman" pitchFamily="18" charset="0"/>
              </a:rPr>
              <a:t>2</a:t>
            </a:r>
            <a:r>
              <a:rPr lang="en-US" sz="2400" dirty="0" smtClean="0">
                <a:latin typeface="Times New Roman" pitchFamily="18" charset="0"/>
              </a:rPr>
              <a:t> be the sizes of two samples with variance </a:t>
            </a:r>
            <a:r>
              <a:rPr lang="en-US" sz="2400" i="1" dirty="0" smtClean="0">
                <a:latin typeface="Times New Roman" pitchFamily="18" charset="0"/>
              </a:rPr>
              <a:t>s</a:t>
            </a:r>
            <a:r>
              <a:rPr lang="en-US" sz="2400" baseline="-25000" dirty="0" smtClean="0">
                <a:latin typeface="Times New Roman" pitchFamily="18" charset="0"/>
              </a:rPr>
              <a:t>1</a:t>
            </a:r>
            <a:r>
              <a:rPr lang="en-US" sz="2400" baseline="30000" dirty="0" smtClean="0">
                <a:latin typeface="Times New Roman" pitchFamily="18" charset="0"/>
              </a:rPr>
              <a:t>2</a:t>
            </a:r>
            <a:r>
              <a:rPr lang="en-US" sz="2400" dirty="0" smtClean="0">
                <a:latin typeface="Times New Roman" pitchFamily="18" charset="0"/>
              </a:rPr>
              <a:t> and </a:t>
            </a:r>
            <a:r>
              <a:rPr lang="en-US" sz="2400" i="1" dirty="0" smtClean="0">
                <a:latin typeface="Times New Roman" pitchFamily="18" charset="0"/>
              </a:rPr>
              <a:t>s</a:t>
            </a:r>
            <a:r>
              <a:rPr lang="en-US" sz="2400" baseline="-25000" dirty="0" smtClean="0">
                <a:latin typeface="Times New Roman" pitchFamily="18" charset="0"/>
              </a:rPr>
              <a:t>2</a:t>
            </a:r>
            <a:r>
              <a:rPr lang="en-US" sz="2400" baseline="30000" dirty="0" smtClean="0">
                <a:latin typeface="Times New Roman" pitchFamily="18" charset="0"/>
              </a:rPr>
              <a:t>2</a:t>
            </a:r>
            <a:r>
              <a:rPr lang="en-US" sz="2400" dirty="0" smtClean="0">
                <a:latin typeface="Times New Roman" pitchFamily="18" charset="0"/>
              </a:rPr>
              <a:t>. The estimate of the population variance based on these samples is </a:t>
            </a:r>
            <a:endParaRPr lang="en-US" sz="2400" dirty="0">
              <a:latin typeface="Times New Roman" pitchFamily="18" charset="0"/>
            </a:endParaRPr>
          </a:p>
        </p:txBody>
      </p:sp>
      <p:pic>
        <p:nvPicPr>
          <p:cNvPr id="4103" name="Picture 7"/>
          <p:cNvPicPr>
            <a:picLocks noChangeAspect="1" noChangeArrowheads="1"/>
          </p:cNvPicPr>
          <p:nvPr/>
        </p:nvPicPr>
        <p:blipFill>
          <a:blip r:embed="rId3">
            <a:lum bright="-29000" contrast="43000"/>
          </a:blip>
          <a:srcRect/>
          <a:stretch>
            <a:fillRect/>
          </a:stretch>
        </p:blipFill>
        <p:spPr bwMode="auto">
          <a:xfrm>
            <a:off x="5953123" y="4429131"/>
            <a:ext cx="1645920" cy="840470"/>
          </a:xfrm>
          <a:prstGeom prst="rect">
            <a:avLst/>
          </a:prstGeom>
          <a:noFill/>
          <a:ln w="9525">
            <a:noFill/>
            <a:miter lim="800000"/>
            <a:headEnd/>
            <a:tailEnd/>
          </a:ln>
          <a:effectLst/>
        </p:spPr>
      </p:pic>
      <p:pic>
        <p:nvPicPr>
          <p:cNvPr id="4104" name="Picture 8"/>
          <p:cNvPicPr>
            <a:picLocks noChangeAspect="1" noChangeArrowheads="1"/>
          </p:cNvPicPr>
          <p:nvPr/>
        </p:nvPicPr>
        <p:blipFill>
          <a:blip r:embed="rId4">
            <a:lum bright="-29000" contrast="65000"/>
          </a:blip>
          <a:srcRect/>
          <a:stretch>
            <a:fillRect/>
          </a:stretch>
        </p:blipFill>
        <p:spPr bwMode="auto">
          <a:xfrm>
            <a:off x="3667108" y="4500569"/>
            <a:ext cx="2103120" cy="754380"/>
          </a:xfrm>
          <a:prstGeom prst="rect">
            <a:avLst/>
          </a:prstGeom>
          <a:noFill/>
          <a:ln w="9525">
            <a:noFill/>
            <a:miter lim="800000"/>
            <a:headEnd/>
            <a:tailEnd/>
          </a:ln>
          <a:effectLst/>
        </p:spPr>
      </p:pic>
      <p:sp>
        <p:nvSpPr>
          <p:cNvPr id="20" name="Rectangle 19"/>
          <p:cNvSpPr/>
          <p:nvPr/>
        </p:nvSpPr>
        <p:spPr>
          <a:xfrm>
            <a:off x="238084" y="5514819"/>
            <a:ext cx="11715832" cy="461665"/>
          </a:xfrm>
          <a:prstGeom prst="rect">
            <a:avLst/>
          </a:prstGeom>
        </p:spPr>
        <p:txBody>
          <a:bodyPr wrap="square">
            <a:spAutoFit/>
          </a:bodyPr>
          <a:lstStyle/>
          <a:p>
            <a:r>
              <a:rPr lang="en-US" sz="2400" dirty="0" smtClean="0">
                <a:latin typeface="Times New Roman" pitchFamily="18" charset="0"/>
              </a:rPr>
              <a:t>The degrees of freedom of these estimates are ν</a:t>
            </a:r>
            <a:r>
              <a:rPr lang="en-US" sz="2400" baseline="-25000" dirty="0" smtClean="0">
                <a:latin typeface="Times New Roman" pitchFamily="18" charset="0"/>
              </a:rPr>
              <a:t>1</a:t>
            </a:r>
            <a:r>
              <a:rPr lang="en-US" sz="2400" dirty="0" smtClean="0">
                <a:latin typeface="Times New Roman" pitchFamily="18" charset="0"/>
              </a:rPr>
              <a:t> = </a:t>
            </a:r>
            <a:r>
              <a:rPr lang="en-US" sz="2400" i="1" dirty="0" smtClean="0">
                <a:latin typeface="Times New Roman" pitchFamily="18" charset="0"/>
              </a:rPr>
              <a:t>n</a:t>
            </a:r>
            <a:r>
              <a:rPr lang="en-US" sz="2400" baseline="-25000" dirty="0" smtClean="0">
                <a:latin typeface="Times New Roman" pitchFamily="18" charset="0"/>
              </a:rPr>
              <a:t>1</a:t>
            </a:r>
            <a:r>
              <a:rPr lang="en-US" sz="2400" dirty="0" smtClean="0">
                <a:latin typeface="Times New Roman" pitchFamily="18" charset="0"/>
              </a:rPr>
              <a:t> – 1, ν</a:t>
            </a:r>
            <a:r>
              <a:rPr lang="en-US" sz="2400" baseline="-25000" dirty="0" smtClean="0">
                <a:latin typeface="Times New Roman" pitchFamily="18" charset="0"/>
              </a:rPr>
              <a:t>2</a:t>
            </a:r>
            <a:r>
              <a:rPr lang="en-US" sz="2400" dirty="0" smtClean="0">
                <a:latin typeface="Times New Roman" pitchFamily="18" charset="0"/>
              </a:rPr>
              <a:t> = </a:t>
            </a:r>
            <a:r>
              <a:rPr lang="en-US" sz="2400" i="1" dirty="0" smtClean="0">
                <a:latin typeface="Times New Roman" pitchFamily="18" charset="0"/>
              </a:rPr>
              <a:t>n</a:t>
            </a:r>
            <a:r>
              <a:rPr lang="en-US" sz="2400" baseline="-25000" dirty="0" smtClean="0">
                <a:latin typeface="Times New Roman" pitchFamily="18" charset="0"/>
              </a:rPr>
              <a:t>2</a:t>
            </a:r>
            <a:r>
              <a:rPr lang="en-US" sz="2400" dirty="0" smtClean="0">
                <a:latin typeface="Times New Roman" pitchFamily="18" charset="0"/>
              </a:rPr>
              <a:t> – 1. </a:t>
            </a:r>
            <a:endParaRPr lang="en-US" sz="2400" dirty="0">
              <a:latin typeface="Times New Roman" pitchFamily="18" charset="0"/>
            </a:endParaRPr>
          </a:p>
        </p:txBody>
      </p:sp>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
        <p:nvSpPr>
          <p:cNvPr id="9" name="Rectangle 8"/>
          <p:cNvSpPr/>
          <p:nvPr/>
        </p:nvSpPr>
        <p:spPr>
          <a:xfrm>
            <a:off x="314306" y="-64968"/>
            <a:ext cx="10032618" cy="707886"/>
          </a:xfrm>
          <a:prstGeom prst="rect">
            <a:avLst/>
          </a:prstGeom>
        </p:spPr>
        <p:txBody>
          <a:bodyPr wrap="none">
            <a:spAutoFit/>
          </a:bodyPr>
          <a:lstStyle/>
          <a:p>
            <a:r>
              <a:rPr lang="en-US" sz="4000" b="1" dirty="0" smtClean="0"/>
              <a:t>SNEDECOR’S VARIANCE RATIO TEST OR F-TEST </a:t>
            </a:r>
            <a:endParaRPr lang="en-IN" sz="4000" b="1" dirty="0"/>
          </a:p>
        </p:txBody>
      </p:sp>
      <p:sp>
        <p:nvSpPr>
          <p:cNvPr id="17" name="Rectangle 16"/>
          <p:cNvSpPr/>
          <p:nvPr/>
        </p:nvSpPr>
        <p:spPr>
          <a:xfrm>
            <a:off x="23770" y="785794"/>
            <a:ext cx="12096792" cy="6894195"/>
          </a:xfrm>
          <a:prstGeom prst="rect">
            <a:avLst/>
          </a:prstGeom>
        </p:spPr>
        <p:txBody>
          <a:bodyPr wrap="square">
            <a:spAutoFit/>
          </a:bodyPr>
          <a:lstStyle/>
          <a:p>
            <a:r>
              <a:rPr lang="en-US" sz="2600" dirty="0" smtClean="0">
                <a:latin typeface="Times New Roman" pitchFamily="18" charset="0"/>
              </a:rPr>
              <a:t>To test whether these estimates, </a:t>
            </a:r>
            <a:r>
              <a:rPr lang="en-US" sz="2600" i="1" dirty="0" smtClean="0">
                <a:latin typeface="Times New Roman" pitchFamily="18" charset="0"/>
              </a:rPr>
              <a:t>s</a:t>
            </a:r>
            <a:r>
              <a:rPr lang="en-US" sz="2600" baseline="-25000" dirty="0" smtClean="0">
                <a:latin typeface="Times New Roman" pitchFamily="18" charset="0"/>
              </a:rPr>
              <a:t>1</a:t>
            </a:r>
            <a:r>
              <a:rPr lang="en-US" sz="2600" baseline="30000" dirty="0" smtClean="0">
                <a:latin typeface="Times New Roman" pitchFamily="18" charset="0"/>
              </a:rPr>
              <a:t>2</a:t>
            </a:r>
            <a:r>
              <a:rPr lang="en-US" sz="2600" dirty="0" smtClean="0">
                <a:latin typeface="Times New Roman" pitchFamily="18" charset="0"/>
              </a:rPr>
              <a:t> and </a:t>
            </a:r>
            <a:r>
              <a:rPr lang="en-US" sz="2600" i="1" dirty="0" smtClean="0">
                <a:latin typeface="Times New Roman" pitchFamily="18" charset="0"/>
              </a:rPr>
              <a:t>s</a:t>
            </a:r>
            <a:r>
              <a:rPr lang="en-US" sz="2600" baseline="-25000" dirty="0" smtClean="0">
                <a:latin typeface="Times New Roman" pitchFamily="18" charset="0"/>
              </a:rPr>
              <a:t>2</a:t>
            </a:r>
            <a:r>
              <a:rPr lang="en-US" sz="2600" baseline="30000" dirty="0" smtClean="0">
                <a:latin typeface="Times New Roman" pitchFamily="18" charset="0"/>
              </a:rPr>
              <a:t>2</a:t>
            </a:r>
            <a:r>
              <a:rPr lang="en-US" sz="2600" dirty="0" smtClean="0">
                <a:latin typeface="Times New Roman" pitchFamily="18" charset="0"/>
              </a:rPr>
              <a:t>, are significantly different or if the samples may be regarded as drawn from the same population or from two populations with same variance σ</a:t>
            </a:r>
            <a:r>
              <a:rPr lang="en-US" sz="2600" baseline="30000" dirty="0" smtClean="0">
                <a:latin typeface="Times New Roman" pitchFamily="18" charset="0"/>
              </a:rPr>
              <a:t>2</a:t>
            </a:r>
            <a:r>
              <a:rPr lang="en-US" sz="2600" dirty="0" smtClean="0">
                <a:latin typeface="Times New Roman" pitchFamily="18" charset="0"/>
              </a:rPr>
              <a:t>, we set-up the null hypothesis</a:t>
            </a:r>
            <a:br>
              <a:rPr lang="en-US" sz="2600" dirty="0" smtClean="0">
                <a:latin typeface="Times New Roman" pitchFamily="18" charset="0"/>
              </a:rPr>
            </a:br>
            <a:r>
              <a:rPr lang="en-US" sz="2600" dirty="0" smtClean="0">
                <a:latin typeface="Times New Roman" pitchFamily="18" charset="0"/>
              </a:rPr>
              <a:t>				H</a:t>
            </a:r>
            <a:r>
              <a:rPr lang="en-US" sz="2600" baseline="-25000" dirty="0" smtClean="0">
                <a:latin typeface="Times New Roman" pitchFamily="18" charset="0"/>
              </a:rPr>
              <a:t>0</a:t>
            </a:r>
            <a:r>
              <a:rPr lang="en-US" sz="2600" dirty="0" smtClean="0">
                <a:latin typeface="Times New Roman" pitchFamily="18" charset="0"/>
              </a:rPr>
              <a:t>: σ</a:t>
            </a:r>
            <a:r>
              <a:rPr lang="en-US" sz="2600" baseline="-25000" dirty="0" smtClean="0">
                <a:latin typeface="Times New Roman" pitchFamily="18" charset="0"/>
              </a:rPr>
              <a:t>1</a:t>
            </a:r>
            <a:r>
              <a:rPr lang="en-US" sz="2600" baseline="30000" dirty="0" smtClean="0">
                <a:latin typeface="Times New Roman" pitchFamily="18" charset="0"/>
              </a:rPr>
              <a:t>2</a:t>
            </a:r>
            <a:r>
              <a:rPr lang="en-US" sz="2600" dirty="0" smtClean="0">
                <a:latin typeface="Times New Roman" pitchFamily="18" charset="0"/>
              </a:rPr>
              <a:t> = σ</a:t>
            </a:r>
            <a:r>
              <a:rPr lang="en-US" sz="2600" baseline="-25000" dirty="0" smtClean="0">
                <a:latin typeface="Times New Roman" pitchFamily="18" charset="0"/>
              </a:rPr>
              <a:t>2</a:t>
            </a:r>
            <a:r>
              <a:rPr lang="en-US" sz="2600" baseline="30000" dirty="0" smtClean="0">
                <a:latin typeface="Times New Roman" pitchFamily="18" charset="0"/>
              </a:rPr>
              <a:t>2</a:t>
            </a:r>
            <a:r>
              <a:rPr lang="en-US" sz="2600" dirty="0" smtClean="0">
                <a:latin typeface="Times New Roman" pitchFamily="18" charset="0"/>
              </a:rPr>
              <a:t> = σ</a:t>
            </a:r>
            <a:r>
              <a:rPr lang="en-US" sz="2600" baseline="30000" dirty="0" smtClean="0">
                <a:latin typeface="Times New Roman" pitchFamily="18" charset="0"/>
              </a:rPr>
              <a:t>2</a:t>
            </a:r>
            <a:r>
              <a:rPr lang="en-US" sz="2600" dirty="0" smtClean="0">
                <a:latin typeface="Times New Roman" pitchFamily="18" charset="0"/>
              </a:rPr>
              <a:t>,</a:t>
            </a:r>
            <a:br>
              <a:rPr lang="en-US" sz="2600" dirty="0" smtClean="0">
                <a:latin typeface="Times New Roman" pitchFamily="18" charset="0"/>
              </a:rPr>
            </a:br>
            <a:r>
              <a:rPr lang="en-US" sz="2600" i="1" dirty="0" smtClean="0">
                <a:latin typeface="Times New Roman" pitchFamily="18" charset="0"/>
              </a:rPr>
              <a:t>i.e., </a:t>
            </a:r>
            <a:r>
              <a:rPr lang="en-US" sz="2600" dirty="0" smtClean="0">
                <a:latin typeface="Times New Roman" pitchFamily="18" charset="0"/>
              </a:rPr>
              <a:t>the independent estimates of the common population do not differ significantly.</a:t>
            </a:r>
            <a:br>
              <a:rPr lang="en-US" sz="2600" dirty="0" smtClean="0">
                <a:latin typeface="Times New Roman" pitchFamily="18" charset="0"/>
              </a:rPr>
            </a:br>
            <a:r>
              <a:rPr lang="en-US" sz="2600" dirty="0" smtClean="0">
                <a:latin typeface="Times New Roman" pitchFamily="18" charset="0"/>
              </a:rPr>
              <a:t>To carry out the test of significance of the difference of the variances we calculate the test statistic population variance based on these samples is </a:t>
            </a:r>
          </a:p>
          <a:p>
            <a:endParaRPr lang="en-US" sz="2600" dirty="0" smtClean="0">
              <a:latin typeface="Times New Roman" pitchFamily="18" charset="0"/>
            </a:endParaRPr>
          </a:p>
          <a:p>
            <a:endParaRPr lang="en-US" sz="2600" dirty="0" smtClean="0">
              <a:latin typeface="Times New Roman" pitchFamily="18" charset="0"/>
            </a:endParaRPr>
          </a:p>
          <a:p>
            <a:r>
              <a:rPr lang="en-US" sz="2600" dirty="0" smtClean="0">
                <a:latin typeface="Times New Roman" pitchFamily="18" charset="0"/>
              </a:rPr>
              <a:t>the Numerator is greater than the Denominator, </a:t>
            </a:r>
            <a:r>
              <a:rPr lang="en-US" sz="2600" i="1" dirty="0" smtClean="0">
                <a:latin typeface="Times New Roman" pitchFamily="18" charset="0"/>
              </a:rPr>
              <a:t>i.e.</a:t>
            </a:r>
            <a:r>
              <a:rPr lang="en-US" sz="2600" dirty="0" smtClean="0">
                <a:latin typeface="Times New Roman" pitchFamily="18" charset="0"/>
              </a:rPr>
              <a:t>, </a:t>
            </a:r>
            <a:r>
              <a:rPr lang="en-US" sz="2600" i="1" dirty="0" smtClean="0">
                <a:latin typeface="Times New Roman" pitchFamily="18" charset="0"/>
              </a:rPr>
              <a:t>s</a:t>
            </a:r>
            <a:r>
              <a:rPr lang="en-US" sz="2600" baseline="-25000" dirty="0" smtClean="0">
                <a:latin typeface="Times New Roman" pitchFamily="18" charset="0"/>
              </a:rPr>
              <a:t>1</a:t>
            </a:r>
            <a:r>
              <a:rPr lang="en-US" sz="2600" baseline="30000" dirty="0" smtClean="0">
                <a:latin typeface="Times New Roman" pitchFamily="18" charset="0"/>
              </a:rPr>
              <a:t>2</a:t>
            </a:r>
            <a:r>
              <a:rPr lang="en-US" sz="2600" dirty="0" smtClean="0">
                <a:latin typeface="Times New Roman" pitchFamily="18" charset="0"/>
              </a:rPr>
              <a:t> &gt; </a:t>
            </a:r>
            <a:r>
              <a:rPr lang="en-US" sz="2600" i="1" dirty="0" smtClean="0">
                <a:latin typeface="Times New Roman" pitchFamily="18" charset="0"/>
              </a:rPr>
              <a:t>s</a:t>
            </a:r>
            <a:r>
              <a:rPr lang="en-US" sz="2600" baseline="-25000" dirty="0" smtClean="0">
                <a:latin typeface="Times New Roman" pitchFamily="18" charset="0"/>
              </a:rPr>
              <a:t>2</a:t>
            </a:r>
            <a:r>
              <a:rPr lang="en-US" sz="2600" baseline="30000" dirty="0" smtClean="0">
                <a:latin typeface="Times New Roman" pitchFamily="18" charset="0"/>
              </a:rPr>
              <a:t>2</a:t>
            </a:r>
            <a:r>
              <a:rPr lang="en-US" sz="2600" dirty="0" smtClean="0">
                <a:latin typeface="Times New Roman" pitchFamily="18" charset="0"/>
              </a:rPr>
              <a:t>. </a:t>
            </a:r>
          </a:p>
          <a:p>
            <a:r>
              <a:rPr lang="en-US" sz="2600" b="1" dirty="0" smtClean="0">
                <a:latin typeface="Times New Roman" pitchFamily="18" charset="0"/>
              </a:rPr>
              <a:t>Conclusion. </a:t>
            </a:r>
            <a:r>
              <a:rPr lang="en-US" sz="2600" dirty="0" smtClean="0">
                <a:latin typeface="Times New Roman" pitchFamily="18" charset="0"/>
              </a:rPr>
              <a:t>If the calculated value of F exceeds F</a:t>
            </a:r>
            <a:r>
              <a:rPr lang="en-US" sz="2600" baseline="-25000" dirty="0" smtClean="0">
                <a:latin typeface="Times New Roman" pitchFamily="18" charset="0"/>
              </a:rPr>
              <a:t>0.05</a:t>
            </a:r>
            <a:r>
              <a:rPr lang="en-US" sz="2600" dirty="0" smtClean="0">
                <a:latin typeface="Times New Roman" pitchFamily="18" charset="0"/>
              </a:rPr>
              <a:t> for (</a:t>
            </a:r>
            <a:r>
              <a:rPr lang="en-US" sz="2600" i="1" dirty="0" smtClean="0">
                <a:latin typeface="Times New Roman" pitchFamily="18" charset="0"/>
              </a:rPr>
              <a:t>n</a:t>
            </a:r>
            <a:r>
              <a:rPr lang="en-US" sz="2600" baseline="-25000" dirty="0" smtClean="0">
                <a:latin typeface="Times New Roman" pitchFamily="18" charset="0"/>
              </a:rPr>
              <a:t>1</a:t>
            </a:r>
            <a:r>
              <a:rPr lang="en-US" sz="2600" dirty="0" smtClean="0">
                <a:latin typeface="Times New Roman" pitchFamily="18" charset="0"/>
              </a:rPr>
              <a:t> – 1), (</a:t>
            </a:r>
            <a:r>
              <a:rPr lang="en-US" sz="2600" i="1" dirty="0" smtClean="0">
                <a:latin typeface="Times New Roman" pitchFamily="18" charset="0"/>
              </a:rPr>
              <a:t>n</a:t>
            </a:r>
            <a:r>
              <a:rPr lang="en-US" sz="2600" baseline="-25000" dirty="0" smtClean="0">
                <a:latin typeface="Times New Roman" pitchFamily="18" charset="0"/>
              </a:rPr>
              <a:t>2</a:t>
            </a:r>
            <a:r>
              <a:rPr lang="en-US" sz="2600" dirty="0" smtClean="0">
                <a:latin typeface="Times New Roman" pitchFamily="18" charset="0"/>
              </a:rPr>
              <a:t> – 1) degrees of freedom given in the table, we conclude that the ratio is significant at 5% level.</a:t>
            </a:r>
            <a:br>
              <a:rPr lang="en-US" sz="2600" dirty="0" smtClean="0">
                <a:latin typeface="Times New Roman" pitchFamily="18" charset="0"/>
              </a:rPr>
            </a:br>
            <a:r>
              <a:rPr lang="en-US" sz="2600" dirty="0" smtClean="0">
                <a:latin typeface="Times New Roman" pitchFamily="18" charset="0"/>
              </a:rPr>
              <a:t>We conclude that the sample could have come from two normal population with same variance.</a:t>
            </a:r>
            <a:br>
              <a:rPr lang="en-US" sz="2600" dirty="0" smtClean="0">
                <a:latin typeface="Times New Roman" pitchFamily="18" charset="0"/>
              </a:rPr>
            </a:br>
            <a:r>
              <a:rPr lang="en-US" sz="2600" dirty="0" smtClean="0">
                <a:latin typeface="Times New Roman" pitchFamily="18" charset="0"/>
              </a:rPr>
              <a:t/>
            </a:r>
            <a:br>
              <a:rPr lang="en-US" sz="2600" dirty="0" smtClean="0">
                <a:latin typeface="Times New Roman" pitchFamily="18" charset="0"/>
              </a:rPr>
            </a:br>
            <a:r>
              <a:rPr lang="en-US" sz="2600" dirty="0" smtClean="0">
                <a:latin typeface="Times New Roman" pitchFamily="18" charset="0"/>
              </a:rPr>
              <a:t> </a:t>
            </a:r>
            <a:br>
              <a:rPr lang="en-US" sz="2600" dirty="0" smtClean="0">
                <a:latin typeface="Times New Roman" pitchFamily="18" charset="0"/>
              </a:rPr>
            </a:br>
            <a:endParaRPr lang="en-US" sz="2600" dirty="0">
              <a:latin typeface="Times New Roman" pitchFamily="18" charset="0"/>
            </a:endParaRPr>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lum bright="-18000" contrast="43000"/>
          </a:blip>
          <a:srcRect/>
          <a:stretch>
            <a:fillRect/>
          </a:stretch>
        </p:blipFill>
        <p:spPr bwMode="auto">
          <a:xfrm>
            <a:off x="5070158" y="3630557"/>
            <a:ext cx="1280160" cy="870013"/>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
        <p:nvSpPr>
          <p:cNvPr id="9" name="Rectangle 8"/>
          <p:cNvSpPr/>
          <p:nvPr/>
        </p:nvSpPr>
        <p:spPr>
          <a:xfrm>
            <a:off x="314306" y="-64968"/>
            <a:ext cx="10032618" cy="707886"/>
          </a:xfrm>
          <a:prstGeom prst="rect">
            <a:avLst/>
          </a:prstGeom>
        </p:spPr>
        <p:txBody>
          <a:bodyPr wrap="none">
            <a:spAutoFit/>
          </a:bodyPr>
          <a:lstStyle/>
          <a:p>
            <a:r>
              <a:rPr lang="en-US" sz="4000" b="1" dirty="0" smtClean="0"/>
              <a:t>SNEDECOR’S VARIANCE RATIO TEST OR F-TEST </a:t>
            </a:r>
            <a:endParaRPr lang="en-IN" sz="4000" b="1" dirty="0"/>
          </a:p>
        </p:txBody>
      </p:sp>
      <p:sp>
        <p:nvSpPr>
          <p:cNvPr id="10" name="Rectangle 9"/>
          <p:cNvSpPr/>
          <p:nvPr/>
        </p:nvSpPr>
        <p:spPr>
          <a:xfrm>
            <a:off x="142876" y="3456105"/>
            <a:ext cx="12025354" cy="2616101"/>
          </a:xfrm>
          <a:prstGeom prst="rect">
            <a:avLst/>
          </a:prstGeom>
        </p:spPr>
        <p:txBody>
          <a:bodyPr wrap="square">
            <a:spAutoFit/>
          </a:bodyPr>
          <a:lstStyle/>
          <a:p>
            <a:r>
              <a:rPr lang="en-US" sz="2600" b="1" u="sng" dirty="0" smtClean="0">
                <a:latin typeface="Times New Roman" pitchFamily="18" charset="0"/>
              </a:rPr>
              <a:t>Applications of F-Test</a:t>
            </a:r>
          </a:p>
          <a:p>
            <a:endParaRPr lang="en-US" sz="2600" b="1" u="sng" dirty="0" smtClean="0">
              <a:latin typeface="Times New Roman" pitchFamily="18" charset="0"/>
            </a:endParaRPr>
          </a:p>
          <a:p>
            <a:pPr marL="514350" indent="-514350">
              <a:buAutoNum type="arabicPeriod"/>
            </a:pPr>
            <a:r>
              <a:rPr lang="en-US" sz="2800" i="1" dirty="0" smtClean="0">
                <a:latin typeface="Times New Roman" pitchFamily="18" charset="0"/>
              </a:rPr>
              <a:t>F-test is used to test</a:t>
            </a:r>
            <a:r>
              <a:rPr lang="en-US" sz="2800" dirty="0" smtClean="0">
                <a:latin typeface="Times New Roman" pitchFamily="18" charset="0"/>
              </a:rPr>
              <a:t> </a:t>
            </a:r>
            <a:r>
              <a:rPr lang="en-US" sz="2800" i="1" dirty="0" smtClean="0">
                <a:latin typeface="Times New Roman" pitchFamily="18" charset="0"/>
              </a:rPr>
              <a:t>whether two independent samples have been drawn from         the normal populations with the same variance </a:t>
            </a:r>
            <a:r>
              <a:rPr lang="en-US" sz="2800" dirty="0" smtClean="0">
                <a:latin typeface="Times New Roman" pitchFamily="18" charset="0"/>
              </a:rPr>
              <a:t>σ</a:t>
            </a:r>
            <a:r>
              <a:rPr lang="en-US" sz="2800" i="1" baseline="30000" dirty="0" smtClean="0">
                <a:latin typeface="Times New Roman" pitchFamily="18" charset="0"/>
              </a:rPr>
              <a:t>2</a:t>
            </a:r>
            <a:r>
              <a:rPr lang="en-US" sz="2800" dirty="0" smtClean="0">
                <a:latin typeface="Times New Roman" pitchFamily="18" charset="0"/>
              </a:rPr>
              <a:t>.</a:t>
            </a:r>
          </a:p>
          <a:p>
            <a:pPr marL="514350" indent="-514350">
              <a:buAutoNum type="arabicPeriod"/>
            </a:pPr>
            <a:r>
              <a:rPr lang="en-US" sz="2800" i="1" dirty="0" smtClean="0">
                <a:latin typeface="Times New Roman" pitchFamily="18" charset="0"/>
              </a:rPr>
              <a:t>F-test is used to test whether the two independent estimates of the population variance are homogeneous or not</a:t>
            </a:r>
            <a:r>
              <a:rPr lang="en-US" sz="2800" dirty="0" smtClean="0">
                <a:latin typeface="Times New Roman" pitchFamily="18" charset="0"/>
              </a:rPr>
              <a:t>. </a:t>
            </a:r>
            <a:endParaRPr lang="en-IN" sz="2600" dirty="0">
              <a:latin typeface="Times New Roman" pitchFamily="18" charset="0"/>
            </a:endParaRPr>
          </a:p>
        </p:txBody>
      </p:sp>
      <p:sp>
        <p:nvSpPr>
          <p:cNvPr id="11" name="Rectangle 10"/>
          <p:cNvSpPr/>
          <p:nvPr/>
        </p:nvSpPr>
        <p:spPr>
          <a:xfrm>
            <a:off x="23770" y="642918"/>
            <a:ext cx="11572956" cy="3108543"/>
          </a:xfrm>
          <a:prstGeom prst="rect">
            <a:avLst/>
          </a:prstGeom>
        </p:spPr>
        <p:txBody>
          <a:bodyPr wrap="square">
            <a:spAutoFit/>
          </a:bodyPr>
          <a:lstStyle/>
          <a:p>
            <a:r>
              <a:rPr lang="en-US" sz="2800" b="1" dirty="0" smtClean="0">
                <a:latin typeface="Times New Roman" pitchFamily="18" charset="0"/>
              </a:rPr>
              <a:t>The assumptions on which the F-test is based are:</a:t>
            </a:r>
          </a:p>
          <a:p>
            <a:pPr marL="514350" indent="-514350"/>
            <a:r>
              <a:rPr lang="en-US" sz="2800" dirty="0" smtClean="0">
                <a:latin typeface="Times New Roman" pitchFamily="18" charset="0"/>
              </a:rPr>
              <a:t/>
            </a:r>
            <a:br>
              <a:rPr lang="en-US" sz="2800" dirty="0" smtClean="0">
                <a:latin typeface="Times New Roman" pitchFamily="18" charset="0"/>
              </a:rPr>
            </a:br>
            <a:r>
              <a:rPr lang="en-US" sz="2800" i="1" dirty="0" smtClean="0">
                <a:latin typeface="Times New Roman" pitchFamily="18" charset="0"/>
              </a:rPr>
              <a:t>1. The populations for each sample must be normally distributed.</a:t>
            </a:r>
            <a:br>
              <a:rPr lang="en-US" sz="2800" i="1" dirty="0" smtClean="0">
                <a:latin typeface="Times New Roman" pitchFamily="18" charset="0"/>
              </a:rPr>
            </a:br>
            <a:r>
              <a:rPr lang="en-US" sz="2800" i="1" dirty="0" smtClean="0">
                <a:latin typeface="Times New Roman" pitchFamily="18" charset="0"/>
              </a:rPr>
              <a:t>2. The samples must be random and independent. </a:t>
            </a:r>
          </a:p>
          <a:p>
            <a:pPr marL="514350" indent="-514350"/>
            <a:r>
              <a:rPr lang="en-US" sz="2800" i="1" dirty="0" smtClean="0">
                <a:latin typeface="Times New Roman" pitchFamily="18" charset="0"/>
              </a:rPr>
              <a:t>	3. The ratio of σ</a:t>
            </a:r>
            <a:r>
              <a:rPr lang="en-US" sz="2800" i="1" baseline="-25000" dirty="0" smtClean="0">
                <a:latin typeface="Times New Roman" pitchFamily="18" charset="0"/>
              </a:rPr>
              <a:t>1</a:t>
            </a:r>
            <a:r>
              <a:rPr lang="en-US" sz="2800" i="1" baseline="30000" dirty="0" smtClean="0">
                <a:latin typeface="Times New Roman" pitchFamily="18" charset="0"/>
              </a:rPr>
              <a:t>2</a:t>
            </a:r>
            <a:r>
              <a:rPr lang="en-US" sz="2800" i="1" dirty="0" smtClean="0">
                <a:latin typeface="Times New Roman" pitchFamily="18" charset="0"/>
              </a:rPr>
              <a:t> to σ</a:t>
            </a:r>
            <a:r>
              <a:rPr lang="en-US" sz="2800" i="1" baseline="-25000" dirty="0" smtClean="0">
                <a:latin typeface="Times New Roman" pitchFamily="18" charset="0"/>
              </a:rPr>
              <a:t>2</a:t>
            </a:r>
            <a:r>
              <a:rPr lang="en-US" sz="2800" i="1" baseline="30000" dirty="0" smtClean="0">
                <a:latin typeface="Times New Roman" pitchFamily="18" charset="0"/>
              </a:rPr>
              <a:t>2</a:t>
            </a:r>
            <a:r>
              <a:rPr lang="en-US" sz="2800" i="1" dirty="0" smtClean="0">
                <a:latin typeface="Times New Roman" pitchFamily="18" charset="0"/>
              </a:rPr>
              <a:t> should be equal to 1 or greater than 1. That is    why we take the larger variance in the Numerator of the ratio. </a:t>
            </a:r>
            <a:r>
              <a:rPr lang="en-US" sz="2800" dirty="0" smtClean="0">
                <a:latin typeface="Times New Roman" pitchFamily="18" charset="0"/>
              </a:rPr>
              <a:t/>
            </a:r>
            <a:br>
              <a:rPr lang="en-US" sz="2800" dirty="0" smtClean="0">
                <a:latin typeface="Times New Roman" pitchFamily="18" charset="0"/>
              </a:rPr>
            </a:br>
            <a:endParaRPr lang="en-US" sz="2800" dirty="0">
              <a:latin typeface="Times New Roman" pitchFamily="18" charset="0"/>
            </a:endParaRPr>
          </a:p>
        </p:txBody>
      </p:sp>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
        <p:nvSpPr>
          <p:cNvPr id="9" name="Rectangle 8"/>
          <p:cNvSpPr/>
          <p:nvPr/>
        </p:nvSpPr>
        <p:spPr>
          <a:xfrm>
            <a:off x="314306" y="-64968"/>
            <a:ext cx="10032618" cy="707886"/>
          </a:xfrm>
          <a:prstGeom prst="rect">
            <a:avLst/>
          </a:prstGeom>
        </p:spPr>
        <p:txBody>
          <a:bodyPr wrap="none">
            <a:spAutoFit/>
          </a:bodyPr>
          <a:lstStyle/>
          <a:p>
            <a:r>
              <a:rPr lang="en-US" sz="4000" b="1" dirty="0" smtClean="0"/>
              <a:t>SNEDECOR’S VARIANCE RATIO TEST OR F-TEST </a:t>
            </a:r>
            <a:endParaRPr lang="en-IN" sz="4000" b="1" dirty="0"/>
          </a:p>
        </p:txBody>
      </p:sp>
      <p:sp>
        <p:nvSpPr>
          <p:cNvPr id="12" name="Rectangle 11"/>
          <p:cNvSpPr/>
          <p:nvPr/>
        </p:nvSpPr>
        <p:spPr>
          <a:xfrm>
            <a:off x="0" y="686683"/>
            <a:ext cx="12192000" cy="1384995"/>
          </a:xfrm>
          <a:prstGeom prst="rect">
            <a:avLst/>
          </a:prstGeom>
        </p:spPr>
        <p:txBody>
          <a:bodyPr wrap="square">
            <a:spAutoFit/>
          </a:bodyPr>
          <a:lstStyle/>
          <a:p>
            <a:r>
              <a:rPr lang="en-US" sz="2800" b="1" dirty="0" smtClean="0">
                <a:latin typeface="Times New Roman" pitchFamily="18" charset="0"/>
              </a:rPr>
              <a:t>Example 1. </a:t>
            </a:r>
            <a:r>
              <a:rPr lang="en-US" sz="2800" i="1" dirty="0" smtClean="0">
                <a:latin typeface="Times New Roman" pitchFamily="18" charset="0"/>
              </a:rPr>
              <a:t>Two random samples drawn from 2 normal populations are as</a:t>
            </a:r>
            <a:br>
              <a:rPr lang="en-US" sz="2800" i="1" dirty="0" smtClean="0">
                <a:latin typeface="Times New Roman" pitchFamily="18" charset="0"/>
              </a:rPr>
            </a:br>
            <a:r>
              <a:rPr lang="en-US" sz="2800" i="1" dirty="0" smtClean="0">
                <a:latin typeface="Times New Roman" pitchFamily="18" charset="0"/>
              </a:rPr>
              <a:t>follows:</a:t>
            </a:r>
            <a:r>
              <a:rPr lang="en-US" sz="2800" dirty="0" smtClean="0">
                <a:latin typeface="Times New Roman" pitchFamily="18" charset="0"/>
              </a:rPr>
              <a:t> </a:t>
            </a:r>
            <a:br>
              <a:rPr lang="en-US" sz="2800" dirty="0" smtClean="0">
                <a:latin typeface="Times New Roman" pitchFamily="18" charset="0"/>
              </a:rPr>
            </a:br>
            <a:endParaRPr lang="en-US" sz="2800" dirty="0">
              <a:latin typeface="Times New Roman" pitchFamily="18" charset="0"/>
            </a:endParaRPr>
          </a:p>
        </p:txBody>
      </p:sp>
      <p:pic>
        <p:nvPicPr>
          <p:cNvPr id="2050" name="Picture 2"/>
          <p:cNvPicPr>
            <a:picLocks noChangeAspect="1" noChangeArrowheads="1"/>
          </p:cNvPicPr>
          <p:nvPr/>
        </p:nvPicPr>
        <p:blipFill>
          <a:blip r:embed="rId3">
            <a:lum bright="-23000" contrast="48000"/>
          </a:blip>
          <a:srcRect/>
          <a:stretch>
            <a:fillRect/>
          </a:stretch>
        </p:blipFill>
        <p:spPr bwMode="auto">
          <a:xfrm>
            <a:off x="238083" y="1500174"/>
            <a:ext cx="11155680" cy="1174907"/>
          </a:xfrm>
          <a:prstGeom prst="rect">
            <a:avLst/>
          </a:prstGeom>
          <a:noFill/>
          <a:ln w="9525">
            <a:noFill/>
            <a:miter lim="800000"/>
            <a:headEnd/>
            <a:tailEnd/>
          </a:ln>
          <a:effectLst/>
        </p:spPr>
      </p:pic>
      <p:sp>
        <p:nvSpPr>
          <p:cNvPr id="13" name="Rectangle 12"/>
          <p:cNvSpPr/>
          <p:nvPr/>
        </p:nvSpPr>
        <p:spPr>
          <a:xfrm>
            <a:off x="166646" y="2617769"/>
            <a:ext cx="11430080" cy="954107"/>
          </a:xfrm>
          <a:prstGeom prst="rect">
            <a:avLst/>
          </a:prstGeom>
        </p:spPr>
        <p:txBody>
          <a:bodyPr wrap="square">
            <a:spAutoFit/>
          </a:bodyPr>
          <a:lstStyle/>
          <a:p>
            <a:r>
              <a:rPr lang="en-US" sz="2800" i="1" dirty="0" smtClean="0">
                <a:latin typeface="Times New Roman" pitchFamily="18" charset="0"/>
              </a:rPr>
              <a:t>Test whether the samples are drawn from the same normal population</a:t>
            </a:r>
            <a:r>
              <a:rPr lang="en-US" sz="2800" dirty="0" smtClean="0">
                <a:latin typeface="Times New Roman" pitchFamily="18" charset="0"/>
              </a:rPr>
              <a:t>. </a:t>
            </a:r>
            <a:br>
              <a:rPr lang="en-US" sz="2800" dirty="0" smtClean="0">
                <a:latin typeface="Times New Roman" pitchFamily="18" charset="0"/>
              </a:rPr>
            </a:br>
            <a:endParaRPr lang="en-US" sz="2800" dirty="0">
              <a:latin typeface="Times New Roman" pitchFamily="18" charset="0"/>
            </a:endParaRPr>
          </a:p>
        </p:txBody>
      </p:sp>
      <p:sp>
        <p:nvSpPr>
          <p:cNvPr id="14" name="Rectangle 13"/>
          <p:cNvSpPr/>
          <p:nvPr/>
        </p:nvSpPr>
        <p:spPr>
          <a:xfrm>
            <a:off x="166646" y="3249415"/>
            <a:ext cx="11715832" cy="3108543"/>
          </a:xfrm>
          <a:prstGeom prst="rect">
            <a:avLst/>
          </a:prstGeom>
        </p:spPr>
        <p:txBody>
          <a:bodyPr wrap="square">
            <a:spAutoFit/>
          </a:bodyPr>
          <a:lstStyle/>
          <a:p>
            <a:r>
              <a:rPr lang="en-US" sz="2800" b="1" dirty="0" smtClean="0">
                <a:latin typeface="Times New Roman" pitchFamily="18" charset="0"/>
              </a:rPr>
              <a:t>Sol. </a:t>
            </a:r>
            <a:r>
              <a:rPr lang="en-US" sz="2800" dirty="0" smtClean="0">
                <a:latin typeface="Times New Roman" pitchFamily="18" charset="0"/>
              </a:rPr>
              <a:t>To test if two independent samples have been drawn from the same population we have to test (</a:t>
            </a:r>
            <a:r>
              <a:rPr lang="en-US" sz="2800" i="1" dirty="0" smtClean="0">
                <a:latin typeface="Times New Roman" pitchFamily="18" charset="0"/>
              </a:rPr>
              <a:t>i</a:t>
            </a:r>
            <a:r>
              <a:rPr lang="en-US" sz="2800" dirty="0" smtClean="0">
                <a:latin typeface="Times New Roman" pitchFamily="18" charset="0"/>
              </a:rPr>
              <a:t>) equality of the means by applying the </a:t>
            </a:r>
            <a:r>
              <a:rPr lang="en-US" sz="2800" i="1" dirty="0" smtClean="0">
                <a:latin typeface="Times New Roman" pitchFamily="18" charset="0"/>
              </a:rPr>
              <a:t>t</a:t>
            </a:r>
            <a:r>
              <a:rPr lang="en-US" sz="2800" dirty="0" smtClean="0">
                <a:latin typeface="Times New Roman" pitchFamily="18" charset="0"/>
              </a:rPr>
              <a:t>-test and (</a:t>
            </a:r>
            <a:r>
              <a:rPr lang="en-US" sz="2800" i="1" dirty="0" smtClean="0">
                <a:latin typeface="Times New Roman" pitchFamily="18" charset="0"/>
              </a:rPr>
              <a:t>ii</a:t>
            </a:r>
            <a:r>
              <a:rPr lang="en-US" sz="2800" dirty="0" smtClean="0">
                <a:latin typeface="Times New Roman" pitchFamily="18" charset="0"/>
              </a:rPr>
              <a:t>) equality of population variance by applying F-test. Since the </a:t>
            </a:r>
            <a:r>
              <a:rPr lang="en-US" sz="2800" i="1" dirty="0" smtClean="0">
                <a:latin typeface="Times New Roman" pitchFamily="18" charset="0"/>
              </a:rPr>
              <a:t>t</a:t>
            </a:r>
            <a:r>
              <a:rPr lang="en-US" sz="2800" dirty="0" smtClean="0">
                <a:latin typeface="Times New Roman" pitchFamily="18" charset="0"/>
              </a:rPr>
              <a:t>-test assumes that the sample variances are equal, we shall first apply the F-test.</a:t>
            </a:r>
            <a:br>
              <a:rPr lang="en-US" sz="2800" dirty="0" smtClean="0">
                <a:latin typeface="Times New Roman" pitchFamily="18" charset="0"/>
              </a:rPr>
            </a:br>
            <a:r>
              <a:rPr lang="en-US" sz="2800" b="1" dirty="0" smtClean="0">
                <a:latin typeface="Times New Roman" pitchFamily="18" charset="0"/>
              </a:rPr>
              <a:t>F-test. </a:t>
            </a:r>
            <a:r>
              <a:rPr lang="en-US" sz="2800" dirty="0" smtClean="0">
                <a:latin typeface="Times New Roman" pitchFamily="18" charset="0"/>
              </a:rPr>
              <a:t>1. </a:t>
            </a:r>
            <a:r>
              <a:rPr lang="en-US" sz="2800" b="1" dirty="0" smtClean="0">
                <a:latin typeface="Times New Roman" pitchFamily="18" charset="0"/>
              </a:rPr>
              <a:t>Null hypothesis </a:t>
            </a:r>
          </a:p>
          <a:p>
            <a:r>
              <a:rPr lang="en-US" sz="2800" b="1" dirty="0" smtClean="0">
                <a:latin typeface="Times New Roman" pitchFamily="18" charset="0"/>
              </a:rPr>
              <a:t>	</a:t>
            </a:r>
            <a:r>
              <a:rPr lang="en-US" sz="2800" dirty="0" smtClean="0">
                <a:latin typeface="Times New Roman" pitchFamily="18" charset="0"/>
              </a:rPr>
              <a:t>H</a:t>
            </a:r>
            <a:r>
              <a:rPr lang="en-US" sz="2800" baseline="-25000" dirty="0" smtClean="0">
                <a:latin typeface="Times New Roman" pitchFamily="18" charset="0"/>
              </a:rPr>
              <a:t>0</a:t>
            </a:r>
            <a:r>
              <a:rPr lang="en-US" sz="2800" b="1" dirty="0" smtClean="0">
                <a:latin typeface="Times New Roman" pitchFamily="18" charset="0"/>
              </a:rPr>
              <a:t>: </a:t>
            </a:r>
            <a:r>
              <a:rPr lang="en-US" sz="2800" dirty="0" smtClean="0">
                <a:latin typeface="Times New Roman" pitchFamily="18" charset="0"/>
              </a:rPr>
              <a:t>σ</a:t>
            </a:r>
            <a:r>
              <a:rPr lang="en-US" sz="2800" baseline="-25000" dirty="0" smtClean="0">
                <a:latin typeface="Times New Roman" pitchFamily="18" charset="0"/>
              </a:rPr>
              <a:t>1</a:t>
            </a:r>
            <a:r>
              <a:rPr lang="en-US" sz="2800" baseline="30000" dirty="0" smtClean="0">
                <a:latin typeface="Times New Roman" pitchFamily="18" charset="0"/>
              </a:rPr>
              <a:t>2</a:t>
            </a:r>
            <a:r>
              <a:rPr lang="en-US" sz="2800" dirty="0" smtClean="0">
                <a:latin typeface="Times New Roman" pitchFamily="18" charset="0"/>
              </a:rPr>
              <a:t> = σ</a:t>
            </a:r>
            <a:r>
              <a:rPr lang="en-US" sz="2800" baseline="-25000" dirty="0" smtClean="0">
                <a:latin typeface="Times New Roman" pitchFamily="18" charset="0"/>
              </a:rPr>
              <a:t>2</a:t>
            </a:r>
            <a:r>
              <a:rPr lang="en-US" sz="2800" baseline="30000" dirty="0" smtClean="0">
                <a:latin typeface="Times New Roman" pitchFamily="18" charset="0"/>
              </a:rPr>
              <a:t>2</a:t>
            </a:r>
            <a:r>
              <a:rPr lang="en-US" sz="2800" dirty="0" smtClean="0">
                <a:latin typeface="Times New Roman" pitchFamily="18" charset="0"/>
              </a:rPr>
              <a:t> </a:t>
            </a:r>
            <a:r>
              <a:rPr lang="en-US" sz="2800" i="1" dirty="0" smtClean="0">
                <a:latin typeface="Times New Roman" pitchFamily="18" charset="0"/>
              </a:rPr>
              <a:t>i.e.</a:t>
            </a:r>
            <a:r>
              <a:rPr lang="en-US" sz="2800" dirty="0" smtClean="0">
                <a:latin typeface="Times New Roman" pitchFamily="18" charset="0"/>
              </a:rPr>
              <a:t>, the population variance do not differ significantly.</a:t>
            </a:r>
            <a:br>
              <a:rPr lang="en-US" sz="2800" dirty="0" smtClean="0">
                <a:latin typeface="Times New Roman" pitchFamily="18" charset="0"/>
              </a:rPr>
            </a:br>
            <a:r>
              <a:rPr lang="en-US" sz="2800" b="1" dirty="0" smtClean="0">
                <a:latin typeface="Times New Roman" pitchFamily="18" charset="0"/>
              </a:rPr>
              <a:t>Alternative hypothesis. </a:t>
            </a:r>
            <a:r>
              <a:rPr lang="en-US" sz="2800" dirty="0" smtClean="0">
                <a:latin typeface="Times New Roman" pitchFamily="18" charset="0"/>
              </a:rPr>
              <a:t>H</a:t>
            </a:r>
            <a:r>
              <a:rPr lang="en-US" sz="2800" baseline="-25000" dirty="0" smtClean="0">
                <a:latin typeface="Times New Roman" pitchFamily="18" charset="0"/>
              </a:rPr>
              <a:t>1</a:t>
            </a:r>
            <a:r>
              <a:rPr lang="en-US" sz="2800" dirty="0" smtClean="0">
                <a:latin typeface="Times New Roman" pitchFamily="18" charset="0"/>
              </a:rPr>
              <a:t>: σ</a:t>
            </a:r>
            <a:r>
              <a:rPr lang="en-US" sz="2800" baseline="-25000" dirty="0" smtClean="0">
                <a:latin typeface="Times New Roman" pitchFamily="18" charset="0"/>
              </a:rPr>
              <a:t>1</a:t>
            </a:r>
            <a:r>
              <a:rPr lang="en-US" sz="2800" baseline="30000" dirty="0" smtClean="0">
                <a:latin typeface="Times New Roman" pitchFamily="18" charset="0"/>
              </a:rPr>
              <a:t>2</a:t>
            </a:r>
            <a:r>
              <a:rPr lang="en-US" sz="2800" dirty="0" smtClean="0">
                <a:latin typeface="Times New Roman" pitchFamily="18" charset="0"/>
              </a:rPr>
              <a:t> ≠ σ</a:t>
            </a:r>
            <a:r>
              <a:rPr lang="en-US" sz="2800" baseline="-25000" dirty="0" smtClean="0">
                <a:latin typeface="Times New Roman" pitchFamily="18" charset="0"/>
              </a:rPr>
              <a:t>2</a:t>
            </a:r>
            <a:r>
              <a:rPr lang="en-US" sz="2800" baseline="30000" dirty="0" smtClean="0">
                <a:latin typeface="Times New Roman" pitchFamily="18" charset="0"/>
              </a:rPr>
              <a:t>2</a:t>
            </a:r>
            <a:r>
              <a:rPr lang="en-US" sz="2800" dirty="0" smtClean="0">
                <a:latin typeface="Times New Roman" pitchFamily="18" charset="0"/>
              </a:rPr>
              <a:t> </a:t>
            </a:r>
            <a:endParaRPr lang="en-US" sz="2800" dirty="0">
              <a:latin typeface="Times New Roman" pitchFamily="18" charset="0"/>
            </a:endParaRPr>
          </a:p>
        </p:txBody>
      </p:sp>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
        <p:nvSpPr>
          <p:cNvPr id="9" name="Rectangle 8"/>
          <p:cNvSpPr/>
          <p:nvPr/>
        </p:nvSpPr>
        <p:spPr>
          <a:xfrm>
            <a:off x="314306" y="-64968"/>
            <a:ext cx="10032618" cy="707886"/>
          </a:xfrm>
          <a:prstGeom prst="rect">
            <a:avLst/>
          </a:prstGeom>
        </p:spPr>
        <p:txBody>
          <a:bodyPr wrap="none">
            <a:spAutoFit/>
          </a:bodyPr>
          <a:lstStyle/>
          <a:p>
            <a:r>
              <a:rPr lang="en-US" sz="4000" b="1" dirty="0" smtClean="0"/>
              <a:t>SNEDECOR’S VARIANCE RATIO TEST OR F-TEST </a:t>
            </a:r>
            <a:endParaRPr lang="en-IN" sz="4000" b="1" dirty="0"/>
          </a:p>
        </p:txBody>
      </p:sp>
      <p:pic>
        <p:nvPicPr>
          <p:cNvPr id="3074" name="Picture 2"/>
          <p:cNvPicPr>
            <a:picLocks noChangeAspect="1" noChangeArrowheads="1"/>
          </p:cNvPicPr>
          <p:nvPr/>
        </p:nvPicPr>
        <p:blipFill>
          <a:blip r:embed="rId3">
            <a:lum bright="-21000" contrast="33000"/>
          </a:blip>
          <a:srcRect/>
          <a:stretch>
            <a:fillRect/>
          </a:stretch>
        </p:blipFill>
        <p:spPr bwMode="auto">
          <a:xfrm>
            <a:off x="2738414" y="606032"/>
            <a:ext cx="4572000" cy="751266"/>
          </a:xfrm>
          <a:prstGeom prst="rect">
            <a:avLst/>
          </a:prstGeom>
          <a:noFill/>
          <a:ln w="9525">
            <a:noFill/>
            <a:miter lim="800000"/>
            <a:headEnd/>
            <a:tailEnd/>
          </a:ln>
          <a:effectLst/>
        </p:spPr>
      </p:pic>
      <p:sp>
        <p:nvSpPr>
          <p:cNvPr id="11" name="Rectangle 10"/>
          <p:cNvSpPr/>
          <p:nvPr/>
        </p:nvSpPr>
        <p:spPr>
          <a:xfrm>
            <a:off x="309522" y="1252823"/>
            <a:ext cx="6096000" cy="461665"/>
          </a:xfrm>
          <a:prstGeom prst="rect">
            <a:avLst/>
          </a:prstGeom>
        </p:spPr>
        <p:txBody>
          <a:bodyPr>
            <a:spAutoFit/>
          </a:bodyPr>
          <a:lstStyle/>
          <a:p>
            <a:r>
              <a:rPr lang="en-US" sz="2400" b="1" dirty="0" smtClean="0">
                <a:latin typeface="Times New Roman" pitchFamily="18" charset="0"/>
              </a:rPr>
              <a:t>Computations for s</a:t>
            </a:r>
            <a:r>
              <a:rPr lang="en-US" sz="2400" b="1" baseline="-25000" dirty="0" smtClean="0">
                <a:latin typeface="Times New Roman" pitchFamily="18" charset="0"/>
              </a:rPr>
              <a:t>1</a:t>
            </a:r>
            <a:r>
              <a:rPr lang="en-US" sz="2400" b="1" baseline="30000" dirty="0" smtClean="0">
                <a:latin typeface="Times New Roman" pitchFamily="18" charset="0"/>
              </a:rPr>
              <a:t>2</a:t>
            </a:r>
            <a:r>
              <a:rPr lang="en-US" sz="2400" b="1" dirty="0" smtClean="0">
                <a:latin typeface="Times New Roman" pitchFamily="18" charset="0"/>
              </a:rPr>
              <a:t> and s</a:t>
            </a:r>
            <a:r>
              <a:rPr lang="en-US" sz="2400" b="1" baseline="-25000" dirty="0" smtClean="0">
                <a:latin typeface="Times New Roman" pitchFamily="18" charset="0"/>
              </a:rPr>
              <a:t>2</a:t>
            </a:r>
            <a:r>
              <a:rPr lang="en-US" sz="2400" b="1" baseline="30000" dirty="0" smtClean="0">
                <a:latin typeface="Times New Roman" pitchFamily="18" charset="0"/>
              </a:rPr>
              <a:t>2</a:t>
            </a:r>
            <a:r>
              <a:rPr lang="en-US" sz="2400" dirty="0" smtClean="0">
                <a:latin typeface="Times New Roman" pitchFamily="18" charset="0"/>
              </a:rPr>
              <a:t> </a:t>
            </a:r>
            <a:endParaRPr lang="en-US" sz="2400" dirty="0">
              <a:latin typeface="Times New Roman" pitchFamily="18" charset="0"/>
            </a:endParaRPr>
          </a:p>
        </p:txBody>
      </p:sp>
      <p:pic>
        <p:nvPicPr>
          <p:cNvPr id="3075" name="Picture 3"/>
          <p:cNvPicPr>
            <a:picLocks noChangeAspect="1" noChangeArrowheads="1"/>
          </p:cNvPicPr>
          <p:nvPr/>
        </p:nvPicPr>
        <p:blipFill>
          <a:blip r:embed="rId4">
            <a:clrChange>
              <a:clrFrom>
                <a:srgbClr val="FFFFFF"/>
              </a:clrFrom>
              <a:clrTo>
                <a:srgbClr val="FFFFFF">
                  <a:alpha val="0"/>
                </a:srgbClr>
              </a:clrTo>
            </a:clrChange>
            <a:lum bright="-11000" contrast="57000"/>
          </a:blip>
          <a:srcRect/>
          <a:stretch>
            <a:fillRect/>
          </a:stretch>
        </p:blipFill>
        <p:spPr bwMode="auto">
          <a:xfrm>
            <a:off x="512484" y="1679378"/>
            <a:ext cx="11155680" cy="4678580"/>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429396"/>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
        <p:nvSpPr>
          <p:cNvPr id="9" name="Rectangle 8"/>
          <p:cNvSpPr/>
          <p:nvPr/>
        </p:nvSpPr>
        <p:spPr>
          <a:xfrm>
            <a:off x="314306" y="-64968"/>
            <a:ext cx="10032618" cy="707886"/>
          </a:xfrm>
          <a:prstGeom prst="rect">
            <a:avLst/>
          </a:prstGeom>
        </p:spPr>
        <p:txBody>
          <a:bodyPr wrap="none">
            <a:spAutoFit/>
          </a:bodyPr>
          <a:lstStyle/>
          <a:p>
            <a:r>
              <a:rPr lang="en-US" sz="4000" b="1" dirty="0" smtClean="0"/>
              <a:t>SNEDECOR’S VARIANCE RATIO TEST OR F-TEST </a:t>
            </a:r>
            <a:endParaRPr lang="en-IN" sz="4000" b="1" dirty="0"/>
          </a:p>
        </p:txBody>
      </p:sp>
      <p:pic>
        <p:nvPicPr>
          <p:cNvPr id="4098" name="Picture 2"/>
          <p:cNvPicPr>
            <a:picLocks noChangeAspect="1" noChangeArrowheads="1"/>
          </p:cNvPicPr>
          <p:nvPr/>
        </p:nvPicPr>
        <p:blipFill>
          <a:blip r:embed="rId3">
            <a:lum bright="-11000" contrast="57000"/>
            <a:clrChange>
              <a:clrFrom>
                <a:srgbClr val="FFFFFF"/>
              </a:clrFrom>
              <a:clrTo>
                <a:srgbClr val="FFFFFF">
                  <a:alpha val="0"/>
                </a:srgbClr>
              </a:clrTo>
            </a:clrChange>
          </a:blip>
          <a:srcRect/>
          <a:stretch>
            <a:fillRect/>
          </a:stretch>
        </p:blipFill>
        <p:spPr bwMode="auto">
          <a:xfrm>
            <a:off x="2524100" y="714356"/>
            <a:ext cx="5852160" cy="4336657"/>
          </a:xfrm>
          <a:prstGeom prst="rect">
            <a:avLst/>
          </a:prstGeom>
          <a:noFill/>
          <a:ln w="9525">
            <a:noFill/>
            <a:miter lim="800000"/>
            <a:headEnd/>
            <a:tailEnd/>
          </a:ln>
          <a:effectLst/>
        </p:spPr>
      </p:pic>
      <p:sp>
        <p:nvSpPr>
          <p:cNvPr id="10" name="Rectangle 9"/>
          <p:cNvSpPr/>
          <p:nvPr/>
        </p:nvSpPr>
        <p:spPr>
          <a:xfrm>
            <a:off x="238084" y="4898137"/>
            <a:ext cx="11715832" cy="1733808"/>
          </a:xfrm>
          <a:prstGeom prst="rect">
            <a:avLst/>
          </a:prstGeom>
        </p:spPr>
        <p:txBody>
          <a:bodyPr wrap="square">
            <a:spAutoFit/>
          </a:bodyPr>
          <a:lstStyle/>
          <a:p>
            <a:r>
              <a:rPr lang="en-US" sz="4000" b="1" baseline="-25000" dirty="0" smtClean="0">
                <a:latin typeface="Times New Roman" pitchFamily="18" charset="0"/>
              </a:rPr>
              <a:t>Conclusion. </a:t>
            </a:r>
            <a:r>
              <a:rPr lang="en-US" sz="4000" baseline="-25000" dirty="0" smtClean="0">
                <a:latin typeface="Times New Roman" pitchFamily="18" charset="0"/>
              </a:rPr>
              <a:t>The table value of F for ν1 = 7 and ν2 = 6 degrees of freedom at 5% level is 4.21. The calculated value of F is less than the tabulated value of F. </a:t>
            </a:r>
          </a:p>
          <a:p>
            <a:r>
              <a:rPr lang="en-US" sz="4000" baseline="-25000" dirty="0" smtClean="0">
                <a:latin typeface="Times New Roman" pitchFamily="18" charset="0"/>
              </a:rPr>
              <a:t>∴ H0 is accepted. Hence we conclude that the variability in two populations is same. </a:t>
            </a:r>
            <a:br>
              <a:rPr lang="en-US" sz="4000" baseline="-25000" dirty="0" smtClean="0">
                <a:latin typeface="Times New Roman" pitchFamily="18" charset="0"/>
              </a:rPr>
            </a:br>
            <a:endParaRPr lang="en-US" sz="4000" baseline="-25000" dirty="0">
              <a:latin typeface="Times New Roman" pitchFamily="18" charset="0"/>
            </a:endParaRPr>
          </a:p>
        </p:txBody>
      </p:sp>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429396"/>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
        <p:nvSpPr>
          <p:cNvPr id="9" name="Rectangle 8"/>
          <p:cNvSpPr/>
          <p:nvPr/>
        </p:nvSpPr>
        <p:spPr>
          <a:xfrm>
            <a:off x="314306" y="-64968"/>
            <a:ext cx="10032618" cy="707886"/>
          </a:xfrm>
          <a:prstGeom prst="rect">
            <a:avLst/>
          </a:prstGeom>
        </p:spPr>
        <p:txBody>
          <a:bodyPr wrap="none">
            <a:spAutoFit/>
          </a:bodyPr>
          <a:lstStyle/>
          <a:p>
            <a:r>
              <a:rPr lang="en-US" sz="4000" b="1" dirty="0" smtClean="0"/>
              <a:t>SNEDECOR’S VARIANCE RATIO TEST OR F-TEST </a:t>
            </a:r>
            <a:endParaRPr lang="en-IN" sz="4000" b="1" dirty="0"/>
          </a:p>
        </p:txBody>
      </p:sp>
      <p:sp>
        <p:nvSpPr>
          <p:cNvPr id="11" name="Rectangle 10"/>
          <p:cNvSpPr/>
          <p:nvPr/>
        </p:nvSpPr>
        <p:spPr>
          <a:xfrm>
            <a:off x="309522" y="489876"/>
            <a:ext cx="11572956" cy="2092881"/>
          </a:xfrm>
          <a:prstGeom prst="rect">
            <a:avLst/>
          </a:prstGeom>
        </p:spPr>
        <p:txBody>
          <a:bodyPr wrap="square">
            <a:spAutoFit/>
          </a:bodyPr>
          <a:lstStyle/>
          <a:p>
            <a:r>
              <a:rPr lang="en-US" sz="2600" b="1" dirty="0" smtClean="0">
                <a:latin typeface="Times New Roman" pitchFamily="18" charset="0"/>
              </a:rPr>
              <a:t>t-test: </a:t>
            </a:r>
          </a:p>
          <a:p>
            <a:r>
              <a:rPr lang="en-US" sz="2600" b="1" dirty="0" smtClean="0">
                <a:latin typeface="Times New Roman" pitchFamily="18" charset="0"/>
              </a:rPr>
              <a:t>Null hypothesis. </a:t>
            </a:r>
            <a:r>
              <a:rPr lang="en-US" sz="2600" dirty="0" smtClean="0">
                <a:latin typeface="Times New Roman" pitchFamily="18" charset="0"/>
              </a:rPr>
              <a:t>H</a:t>
            </a:r>
            <a:r>
              <a:rPr lang="en-US" sz="2600" baseline="-25000" dirty="0" smtClean="0">
                <a:latin typeface="Times New Roman" pitchFamily="18" charset="0"/>
              </a:rPr>
              <a:t>0</a:t>
            </a:r>
            <a:r>
              <a:rPr lang="en-US" sz="2600" dirty="0" smtClean="0">
                <a:latin typeface="Times New Roman" pitchFamily="18" charset="0"/>
              </a:rPr>
              <a:t>: μ</a:t>
            </a:r>
            <a:r>
              <a:rPr lang="en-US" sz="2600" baseline="-25000" dirty="0" smtClean="0">
                <a:latin typeface="Times New Roman" pitchFamily="18" charset="0"/>
              </a:rPr>
              <a:t>1</a:t>
            </a:r>
            <a:r>
              <a:rPr lang="en-US" sz="2600" dirty="0" smtClean="0">
                <a:latin typeface="Times New Roman" pitchFamily="18" charset="0"/>
              </a:rPr>
              <a:t> = μ</a:t>
            </a:r>
            <a:r>
              <a:rPr lang="en-US" sz="2600" baseline="-25000" dirty="0" smtClean="0">
                <a:latin typeface="Times New Roman" pitchFamily="18" charset="0"/>
              </a:rPr>
              <a:t>2</a:t>
            </a:r>
            <a:r>
              <a:rPr lang="en-US" sz="2600" dirty="0" smtClean="0">
                <a:latin typeface="Times New Roman" pitchFamily="18" charset="0"/>
              </a:rPr>
              <a:t> </a:t>
            </a:r>
            <a:r>
              <a:rPr lang="en-US" sz="2600" i="1" dirty="0" smtClean="0">
                <a:latin typeface="Times New Roman" pitchFamily="18" charset="0"/>
              </a:rPr>
              <a:t>i.e., </a:t>
            </a:r>
            <a:r>
              <a:rPr lang="en-US" sz="2600" dirty="0" smtClean="0">
                <a:latin typeface="Times New Roman" pitchFamily="18" charset="0"/>
              </a:rPr>
              <a:t>the population means are equal.</a:t>
            </a:r>
            <a:br>
              <a:rPr lang="en-US" sz="2600" dirty="0" smtClean="0">
                <a:latin typeface="Times New Roman" pitchFamily="18" charset="0"/>
              </a:rPr>
            </a:br>
            <a:r>
              <a:rPr lang="en-US" sz="2600" b="1" dirty="0" smtClean="0">
                <a:latin typeface="Times New Roman" pitchFamily="18" charset="0"/>
              </a:rPr>
              <a:t>Alternative hypothesis. </a:t>
            </a:r>
            <a:r>
              <a:rPr lang="en-US" sz="2600" dirty="0" smtClean="0">
                <a:latin typeface="Times New Roman" pitchFamily="18" charset="0"/>
              </a:rPr>
              <a:t>H</a:t>
            </a:r>
            <a:r>
              <a:rPr lang="en-US" sz="2600" baseline="-25000" dirty="0" smtClean="0">
                <a:latin typeface="Times New Roman" pitchFamily="18" charset="0"/>
              </a:rPr>
              <a:t>1</a:t>
            </a:r>
            <a:r>
              <a:rPr lang="en-US" sz="2600" dirty="0" smtClean="0">
                <a:latin typeface="Times New Roman" pitchFamily="18" charset="0"/>
              </a:rPr>
              <a:t>: μ</a:t>
            </a:r>
            <a:r>
              <a:rPr lang="en-US" sz="2600" baseline="-25000" dirty="0" smtClean="0">
                <a:latin typeface="Times New Roman" pitchFamily="18" charset="0"/>
              </a:rPr>
              <a:t>1</a:t>
            </a:r>
            <a:r>
              <a:rPr lang="en-US" sz="2600" dirty="0" smtClean="0">
                <a:latin typeface="Times New Roman" pitchFamily="18" charset="0"/>
              </a:rPr>
              <a:t> ≠ μ</a:t>
            </a:r>
            <a:r>
              <a:rPr lang="en-US" sz="2600" baseline="-25000" dirty="0" smtClean="0">
                <a:latin typeface="Times New Roman" pitchFamily="18" charset="0"/>
              </a:rPr>
              <a:t>2</a:t>
            </a:r>
            <a:r>
              <a:rPr lang="en-US" sz="2600" dirty="0" smtClean="0">
                <a:latin typeface="Times New Roman" pitchFamily="18" charset="0"/>
              </a:rPr>
              <a:t/>
            </a:r>
            <a:br>
              <a:rPr lang="en-US" sz="2600" dirty="0" smtClean="0">
                <a:latin typeface="Times New Roman" pitchFamily="18" charset="0"/>
              </a:rPr>
            </a:br>
            <a:r>
              <a:rPr lang="en-US" sz="2600" b="1" dirty="0" smtClean="0">
                <a:latin typeface="Times New Roman" pitchFamily="18" charset="0"/>
              </a:rPr>
              <a:t>Test of statistic</a:t>
            </a:r>
            <a:r>
              <a:rPr lang="en-US" sz="2600" dirty="0" smtClean="0">
                <a:latin typeface="Times New Roman" pitchFamily="18" charset="0"/>
              </a:rPr>
              <a:t> </a:t>
            </a:r>
            <a:br>
              <a:rPr lang="en-US" sz="2600" dirty="0" smtClean="0">
                <a:latin typeface="Times New Roman" pitchFamily="18" charset="0"/>
              </a:rPr>
            </a:br>
            <a:endParaRPr lang="en-US" sz="2600" dirty="0">
              <a:latin typeface="Times New Roman" pitchFamily="18" charset="0"/>
            </a:endParaRPr>
          </a:p>
        </p:txBody>
      </p:sp>
      <p:pic>
        <p:nvPicPr>
          <p:cNvPr id="5122" name="Picture 2"/>
          <p:cNvPicPr>
            <a:picLocks noChangeAspect="1" noChangeArrowheads="1"/>
          </p:cNvPicPr>
          <p:nvPr/>
        </p:nvPicPr>
        <p:blipFill>
          <a:blip r:embed="rId3">
            <a:clrChange>
              <a:clrFrom>
                <a:srgbClr val="FFFFFF"/>
              </a:clrFrom>
              <a:clrTo>
                <a:srgbClr val="FFFFFF">
                  <a:alpha val="0"/>
                </a:srgbClr>
              </a:clrTo>
            </a:clrChange>
            <a:lum bright="-24000" contrast="54000"/>
          </a:blip>
          <a:srcRect/>
          <a:stretch>
            <a:fillRect/>
          </a:stretch>
        </p:blipFill>
        <p:spPr bwMode="auto">
          <a:xfrm>
            <a:off x="2595538" y="1928802"/>
            <a:ext cx="8869680" cy="2709570"/>
          </a:xfrm>
          <a:prstGeom prst="rect">
            <a:avLst/>
          </a:prstGeom>
          <a:noFill/>
          <a:ln w="9525">
            <a:noFill/>
            <a:miter lim="800000"/>
            <a:headEnd/>
            <a:tailEnd/>
          </a:ln>
          <a:effectLst/>
        </p:spPr>
      </p:pic>
      <p:sp>
        <p:nvSpPr>
          <p:cNvPr id="12" name="Rectangle 11"/>
          <p:cNvSpPr/>
          <p:nvPr/>
        </p:nvSpPr>
        <p:spPr>
          <a:xfrm>
            <a:off x="166646" y="4693705"/>
            <a:ext cx="11882478" cy="2092881"/>
          </a:xfrm>
          <a:prstGeom prst="rect">
            <a:avLst/>
          </a:prstGeom>
        </p:spPr>
        <p:txBody>
          <a:bodyPr wrap="square">
            <a:spAutoFit/>
          </a:bodyPr>
          <a:lstStyle/>
          <a:p>
            <a:r>
              <a:rPr lang="en-US" sz="2600" b="1" dirty="0" smtClean="0">
                <a:latin typeface="Times New Roman" pitchFamily="18" charset="0"/>
              </a:rPr>
              <a:t>Conclusion. </a:t>
            </a:r>
            <a:r>
              <a:rPr lang="en-US" sz="2600" dirty="0" smtClean="0">
                <a:latin typeface="Times New Roman" pitchFamily="18" charset="0"/>
              </a:rPr>
              <a:t>The tabulated value of </a:t>
            </a:r>
            <a:r>
              <a:rPr lang="en-US" sz="2600" i="1" dirty="0" smtClean="0">
                <a:latin typeface="Times New Roman" pitchFamily="18" charset="0"/>
              </a:rPr>
              <a:t>t </a:t>
            </a:r>
            <a:r>
              <a:rPr lang="en-US" sz="2600" dirty="0" smtClean="0">
                <a:latin typeface="Times New Roman" pitchFamily="18" charset="0"/>
              </a:rPr>
              <a:t>at 5% level of significance for 13 difference is 2.16. The calculated value of </a:t>
            </a:r>
            <a:r>
              <a:rPr lang="en-US" sz="2600" i="1" dirty="0" smtClean="0">
                <a:latin typeface="Times New Roman" pitchFamily="18" charset="0"/>
              </a:rPr>
              <a:t>t </a:t>
            </a:r>
            <a:r>
              <a:rPr lang="en-US" sz="2600" dirty="0" smtClean="0">
                <a:latin typeface="Times New Roman" pitchFamily="18" charset="0"/>
              </a:rPr>
              <a:t>is less than the tabulated value. H</a:t>
            </a:r>
            <a:r>
              <a:rPr lang="en-US" sz="2600" baseline="-25000" dirty="0" smtClean="0">
                <a:latin typeface="Times New Roman" pitchFamily="18" charset="0"/>
              </a:rPr>
              <a:t>0</a:t>
            </a:r>
            <a:r>
              <a:rPr lang="en-US" sz="2600" dirty="0" smtClean="0">
                <a:latin typeface="Times New Roman" pitchFamily="18" charset="0"/>
              </a:rPr>
              <a:t> is accepted, </a:t>
            </a:r>
            <a:r>
              <a:rPr lang="en-US" sz="2600" i="1" dirty="0" smtClean="0">
                <a:latin typeface="Times New Roman" pitchFamily="18" charset="0"/>
              </a:rPr>
              <a:t>i.e.</a:t>
            </a:r>
            <a:r>
              <a:rPr lang="en-US" sz="2600" dirty="0" smtClean="0">
                <a:latin typeface="Times New Roman" pitchFamily="18" charset="0"/>
              </a:rPr>
              <a:t>, there is no significant difference between the population mean. </a:t>
            </a:r>
            <a:r>
              <a:rPr lang="en-US" sz="2600" i="1" dirty="0" smtClean="0">
                <a:latin typeface="Times New Roman" pitchFamily="18" charset="0"/>
              </a:rPr>
              <a:t>i.e., </a:t>
            </a:r>
            <a:r>
              <a:rPr lang="en-US" sz="2600" dirty="0" smtClean="0">
                <a:latin typeface="Times New Roman" pitchFamily="18" charset="0"/>
              </a:rPr>
              <a:t>μ</a:t>
            </a:r>
            <a:r>
              <a:rPr lang="en-US" sz="2600" baseline="-25000" dirty="0" smtClean="0">
                <a:latin typeface="Times New Roman" pitchFamily="18" charset="0"/>
              </a:rPr>
              <a:t>1</a:t>
            </a:r>
            <a:r>
              <a:rPr lang="en-US" sz="2600" dirty="0" smtClean="0">
                <a:latin typeface="Times New Roman" pitchFamily="18" charset="0"/>
              </a:rPr>
              <a:t> = μ</a:t>
            </a:r>
            <a:r>
              <a:rPr lang="en-US" sz="2600" baseline="-25000" dirty="0" smtClean="0">
                <a:latin typeface="Times New Roman" pitchFamily="18" charset="0"/>
              </a:rPr>
              <a:t>2</a:t>
            </a:r>
            <a:r>
              <a:rPr lang="en-US" sz="2600" dirty="0" smtClean="0">
                <a:latin typeface="Times New Roman" pitchFamily="18" charset="0"/>
              </a:rPr>
              <a:t>. </a:t>
            </a:r>
          </a:p>
          <a:p>
            <a:r>
              <a:rPr lang="en-US" sz="2600" dirty="0" smtClean="0">
                <a:latin typeface="Times New Roman" pitchFamily="18" charset="0"/>
              </a:rPr>
              <a:t>∴ We conclude that the two samples have been drawn from the same normal population. </a:t>
            </a:r>
            <a:br>
              <a:rPr lang="en-US" sz="2600" dirty="0" smtClean="0">
                <a:latin typeface="Times New Roman" pitchFamily="18" charset="0"/>
              </a:rPr>
            </a:br>
            <a:endParaRPr lang="en-US" sz="2600" dirty="0">
              <a:latin typeface="Times New Roman" pitchFamily="18" charset="0"/>
            </a:endParaRPr>
          </a:p>
        </p:txBody>
      </p:sp>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68346"/>
          </a:xfrm>
        </p:spPr>
        <p:txBody>
          <a:bodyPr/>
          <a:lstStyle/>
          <a:p>
            <a:pPr algn="ctr"/>
            <a:r>
              <a:rPr lang="en-IN" b="1" dirty="0" smtClean="0"/>
              <a:t>Topic Discussed</a:t>
            </a:r>
            <a:endParaRPr lang="en-IN" b="1" dirty="0"/>
          </a:p>
        </p:txBody>
      </p:sp>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
        <p:nvSpPr>
          <p:cNvPr id="9" name="Content Placeholder 2"/>
          <p:cNvSpPr>
            <a:spLocks noGrp="1"/>
          </p:cNvSpPr>
          <p:nvPr>
            <p:ph idx="1"/>
          </p:nvPr>
        </p:nvSpPr>
        <p:spPr>
          <a:xfrm>
            <a:off x="238084" y="1285861"/>
            <a:ext cx="11953916" cy="4840306"/>
          </a:xfrm>
        </p:spPr>
        <p:txBody>
          <a:bodyPr>
            <a:normAutofit/>
          </a:bodyPr>
          <a:lstStyle/>
          <a:p>
            <a:pPr marR="895350">
              <a:lnSpc>
                <a:spcPct val="111500"/>
              </a:lnSpc>
              <a:spcBef>
                <a:spcPts val="15"/>
              </a:spcBef>
            </a:pPr>
            <a:r>
              <a:rPr lang="en-US" sz="4000" dirty="0" smtClean="0"/>
              <a:t>STUDENT’S t-DISTRIBUTION </a:t>
            </a:r>
            <a:endParaRPr lang="en-IN" sz="4400" dirty="0" smtClean="0"/>
          </a:p>
          <a:p>
            <a:pPr marR="895350">
              <a:lnSpc>
                <a:spcPct val="111500"/>
              </a:lnSpc>
              <a:spcBef>
                <a:spcPts val="15"/>
              </a:spcBef>
            </a:pPr>
            <a:r>
              <a:rPr lang="en-US" sz="4400" dirty="0" smtClean="0"/>
              <a:t>SNEDECOR’S VARIANCE RATIO TEST OR F-TEST </a:t>
            </a:r>
            <a:endParaRPr lang="en-US" sz="4400" dirty="0" smtClean="0"/>
          </a:p>
          <a:p>
            <a:pPr marR="895350">
              <a:lnSpc>
                <a:spcPct val="111500"/>
              </a:lnSpc>
              <a:spcBef>
                <a:spcPts val="15"/>
              </a:spcBef>
            </a:pPr>
            <a:r>
              <a:rPr lang="en-US" sz="4400" dirty="0" smtClean="0"/>
              <a:t>CHI-SQUARE (</a:t>
            </a:r>
            <a:r>
              <a:rPr lang="el-GR" sz="4400" dirty="0" smtClean="0"/>
              <a:t>χ</a:t>
            </a:r>
            <a:r>
              <a:rPr lang="el-GR" sz="4400" baseline="30000" dirty="0" smtClean="0"/>
              <a:t>2</a:t>
            </a:r>
            <a:r>
              <a:rPr lang="el-GR" sz="4400" dirty="0" smtClean="0"/>
              <a:t>) </a:t>
            </a:r>
            <a:r>
              <a:rPr lang="en-US" sz="4400" dirty="0" smtClean="0"/>
              <a:t>TEST  </a:t>
            </a:r>
            <a:r>
              <a:rPr lang="en-US" sz="4400" dirty="0" smtClean="0"/>
              <a:t/>
            </a:r>
            <a:br>
              <a:rPr lang="en-US" sz="4400" dirty="0" smtClean="0"/>
            </a:br>
            <a:endParaRPr lang="en-IN" sz="4400" dirty="0" smtClean="0"/>
          </a:p>
          <a:p>
            <a:pPr marR="895350">
              <a:lnSpc>
                <a:spcPct val="111500"/>
              </a:lnSpc>
              <a:spcBef>
                <a:spcPts val="15"/>
              </a:spcBef>
            </a:pPr>
            <a:endParaRPr lang="en-IN" sz="4400" dirty="0" smtClean="0"/>
          </a:p>
          <a:p>
            <a:pPr marR="895350">
              <a:lnSpc>
                <a:spcPct val="111500"/>
              </a:lnSpc>
              <a:spcBef>
                <a:spcPts val="15"/>
              </a:spcBef>
            </a:pPr>
            <a:endParaRPr lang="en-IN" sz="4400" dirty="0"/>
          </a:p>
        </p:txBody>
      </p:sp>
    </p:spTree>
    <p:extLst>
      <p:ext uri="{BB962C8B-B14F-4D97-AF65-F5344CB8AC3E}">
        <p14:creationId xmlns:p14="http://schemas.microsoft.com/office/powerpoint/2010/main" xmlns="" val="12128776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429396"/>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pic>
        <p:nvPicPr>
          <p:cNvPr id="9218" name="Picture 2"/>
          <p:cNvPicPr>
            <a:picLocks noChangeAspect="1" noChangeArrowheads="1"/>
          </p:cNvPicPr>
          <p:nvPr/>
        </p:nvPicPr>
        <p:blipFill>
          <a:blip r:embed="rId3">
            <a:clrChange>
              <a:clrFrom>
                <a:srgbClr val="FFFFFF"/>
              </a:clrFrom>
              <a:clrTo>
                <a:srgbClr val="FFFFFF">
                  <a:alpha val="0"/>
                </a:srgbClr>
              </a:clrTo>
            </a:clrChange>
            <a:lum bright="-11000" contrast="57000"/>
          </a:blip>
          <a:srcRect/>
          <a:stretch>
            <a:fillRect/>
          </a:stretch>
        </p:blipFill>
        <p:spPr bwMode="auto">
          <a:xfrm rot="5400000">
            <a:off x="2282180" y="-950553"/>
            <a:ext cx="6478861" cy="8138160"/>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429396"/>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
        <p:nvSpPr>
          <p:cNvPr id="9" name="Rectangle 8"/>
          <p:cNvSpPr/>
          <p:nvPr/>
        </p:nvSpPr>
        <p:spPr>
          <a:xfrm>
            <a:off x="2996535" y="-64968"/>
            <a:ext cx="6103594" cy="707886"/>
          </a:xfrm>
          <a:prstGeom prst="rect">
            <a:avLst/>
          </a:prstGeom>
        </p:spPr>
        <p:txBody>
          <a:bodyPr wrap="none">
            <a:spAutoFit/>
          </a:bodyPr>
          <a:lstStyle/>
          <a:p>
            <a:r>
              <a:rPr lang="en-US" sz="4000" b="1" dirty="0" smtClean="0">
                <a:latin typeface="Times New Roman" pitchFamily="18" charset="0"/>
              </a:rPr>
              <a:t>CHI-SQUARE (</a:t>
            </a:r>
            <a:r>
              <a:rPr lang="el-GR" sz="4000" b="1" dirty="0" smtClean="0">
                <a:latin typeface="Times New Roman" pitchFamily="18" charset="0"/>
              </a:rPr>
              <a:t>χ2) </a:t>
            </a:r>
            <a:r>
              <a:rPr lang="en-US" sz="4000" b="1" dirty="0" smtClean="0">
                <a:latin typeface="Times New Roman" pitchFamily="18" charset="0"/>
              </a:rPr>
              <a:t>TEST  </a:t>
            </a:r>
            <a:endParaRPr lang="en-IN" sz="4000" b="1" dirty="0">
              <a:latin typeface="Times New Roman" pitchFamily="18" charset="0"/>
            </a:endParaRPr>
          </a:p>
        </p:txBody>
      </p:sp>
      <p:sp>
        <p:nvSpPr>
          <p:cNvPr id="10" name="Rectangle 9"/>
          <p:cNvSpPr/>
          <p:nvPr/>
        </p:nvSpPr>
        <p:spPr>
          <a:xfrm>
            <a:off x="0" y="714356"/>
            <a:ext cx="12192000" cy="3739485"/>
          </a:xfrm>
          <a:prstGeom prst="rect">
            <a:avLst/>
          </a:prstGeom>
        </p:spPr>
        <p:txBody>
          <a:bodyPr wrap="square">
            <a:spAutoFit/>
          </a:bodyPr>
          <a:lstStyle/>
          <a:p>
            <a:pPr>
              <a:spcBef>
                <a:spcPts val="1200"/>
              </a:spcBef>
            </a:pPr>
            <a:r>
              <a:rPr lang="en-US" sz="2300" dirty="0" smtClean="0">
                <a:latin typeface="Times New Roman" pitchFamily="18" charset="0"/>
              </a:rPr>
              <a:t>When a coin is tossed 200 times, the theoretical considerations lead us to expect 100 heads and 100 tails. But in practice, these results are rarely achieved. The quantity χ2 (a Greek letter, pronounced as chi-square) describes the magnitude of discrepancy between theory and observation. If χ = 0, the observed and expected frequencies completely coincide. The greater the discrepancy between the observed and expected frequencies, the greater is the value of χ2.</a:t>
            </a:r>
            <a:br>
              <a:rPr lang="en-US" sz="2300" dirty="0" smtClean="0">
                <a:latin typeface="Times New Roman" pitchFamily="18" charset="0"/>
              </a:rPr>
            </a:br>
            <a:r>
              <a:rPr lang="en-US" sz="2300" dirty="0" smtClean="0">
                <a:latin typeface="Times New Roman" pitchFamily="18" charset="0"/>
              </a:rPr>
              <a:t>Thus χ2 affords a measure of the correspondence between theory and observation.</a:t>
            </a:r>
          </a:p>
          <a:p>
            <a:pPr>
              <a:spcBef>
                <a:spcPts val="1200"/>
              </a:spcBef>
            </a:pPr>
            <a:r>
              <a:rPr lang="en-US" sz="2300" dirty="0" smtClean="0">
                <a:latin typeface="Times New Roman" pitchFamily="18" charset="0"/>
              </a:rPr>
              <a:t>If </a:t>
            </a:r>
            <a:r>
              <a:rPr lang="en-US" sz="2300" dirty="0" err="1" smtClean="0">
                <a:latin typeface="Times New Roman" pitchFamily="18" charset="0"/>
              </a:rPr>
              <a:t>O</a:t>
            </a:r>
            <a:r>
              <a:rPr lang="en-US" sz="2300" baseline="-25000" dirty="0" err="1" smtClean="0">
                <a:latin typeface="Times New Roman" pitchFamily="18" charset="0"/>
              </a:rPr>
              <a:t>i</a:t>
            </a:r>
            <a:r>
              <a:rPr lang="en-US" sz="2300" dirty="0" smtClean="0">
                <a:latin typeface="Times New Roman" pitchFamily="18" charset="0"/>
              </a:rPr>
              <a:t> (i = 1, 2, ......, n) is a set of observed (experimental) frequencies and </a:t>
            </a:r>
            <a:r>
              <a:rPr lang="en-US" sz="2300" dirty="0" err="1" smtClean="0">
                <a:latin typeface="Times New Roman" pitchFamily="18" charset="0"/>
              </a:rPr>
              <a:t>E</a:t>
            </a:r>
            <a:r>
              <a:rPr lang="en-US" sz="2300" baseline="-25000" dirty="0" err="1" smtClean="0">
                <a:latin typeface="Times New Roman" pitchFamily="18" charset="0"/>
              </a:rPr>
              <a:t>i</a:t>
            </a:r>
            <a:r>
              <a:rPr lang="en-US" sz="2300" dirty="0" smtClean="0">
                <a:latin typeface="Times New Roman" pitchFamily="18" charset="0"/>
              </a:rPr>
              <a:t> (i = 1, 2, ......, n) is the corresponding set of expected (theoretical or hypothetical) frequencies, then, χ2 is defined as </a:t>
            </a:r>
            <a:r>
              <a:rPr lang="en-US" sz="2300" dirty="0" smtClean="0"/>
              <a:t/>
            </a:r>
            <a:br>
              <a:rPr lang="en-US" sz="2300" dirty="0" smtClean="0"/>
            </a:br>
            <a:r>
              <a:rPr lang="en-US" sz="2300" dirty="0" smtClean="0">
                <a:latin typeface="Times New Roman" pitchFamily="18" charset="0"/>
              </a:rPr>
              <a:t> </a:t>
            </a:r>
            <a:r>
              <a:rPr lang="en-US" sz="2000" dirty="0" smtClean="0">
                <a:latin typeface="Times New Roman" pitchFamily="18" charset="0"/>
              </a:rPr>
              <a:t/>
            </a:r>
            <a:br>
              <a:rPr lang="en-US" sz="2000" dirty="0" smtClean="0">
                <a:latin typeface="Times New Roman" pitchFamily="18" charset="0"/>
              </a:rPr>
            </a:br>
            <a:endParaRPr lang="en-US" sz="2000" dirty="0">
              <a:latin typeface="Times New Roman" pitchFamily="18" charset="0"/>
            </a:endParaRPr>
          </a:p>
        </p:txBody>
      </p:sp>
      <p:pic>
        <p:nvPicPr>
          <p:cNvPr id="1026" name="Picture 2"/>
          <p:cNvPicPr>
            <a:picLocks noChangeAspect="1" noChangeArrowheads="1"/>
          </p:cNvPicPr>
          <p:nvPr/>
        </p:nvPicPr>
        <p:blipFill>
          <a:blip r:embed="rId3"/>
          <a:srcRect/>
          <a:stretch>
            <a:fillRect/>
          </a:stretch>
        </p:blipFill>
        <p:spPr bwMode="auto">
          <a:xfrm>
            <a:off x="3881421" y="3929066"/>
            <a:ext cx="2926080" cy="979157"/>
          </a:xfrm>
          <a:prstGeom prst="rect">
            <a:avLst/>
          </a:prstGeom>
          <a:noFill/>
          <a:ln w="9525">
            <a:noFill/>
            <a:miter lim="800000"/>
            <a:headEnd/>
            <a:tailEnd/>
          </a:ln>
          <a:effectLst/>
        </p:spPr>
      </p:pic>
      <p:sp>
        <p:nvSpPr>
          <p:cNvPr id="11" name="Rectangle 10"/>
          <p:cNvSpPr/>
          <p:nvPr/>
        </p:nvSpPr>
        <p:spPr>
          <a:xfrm>
            <a:off x="166646" y="4967599"/>
            <a:ext cx="11787270" cy="461665"/>
          </a:xfrm>
          <a:prstGeom prst="rect">
            <a:avLst/>
          </a:prstGeom>
        </p:spPr>
        <p:txBody>
          <a:bodyPr wrap="square">
            <a:spAutoFit/>
          </a:bodyPr>
          <a:lstStyle/>
          <a:p>
            <a:r>
              <a:rPr lang="en-US" sz="2400" dirty="0" smtClean="0">
                <a:latin typeface="Times New Roman" pitchFamily="18" charset="0"/>
              </a:rPr>
              <a:t>where </a:t>
            </a:r>
            <a:r>
              <a:rPr lang="en-US" sz="2400" i="1" dirty="0" smtClean="0">
                <a:latin typeface="Times New Roman" pitchFamily="18" charset="0"/>
              </a:rPr>
              <a:t>ΣO</a:t>
            </a:r>
            <a:r>
              <a:rPr lang="en-US" sz="2400" i="1" baseline="-25000" dirty="0" smtClean="0">
                <a:latin typeface="Times New Roman" pitchFamily="18" charset="0"/>
              </a:rPr>
              <a:t>i</a:t>
            </a:r>
            <a:r>
              <a:rPr lang="en-US" sz="2400" i="1" dirty="0" smtClean="0">
                <a:latin typeface="Times New Roman" pitchFamily="18" charset="0"/>
              </a:rPr>
              <a:t> = ΣE</a:t>
            </a:r>
            <a:r>
              <a:rPr lang="en-US" sz="2400" i="1" baseline="-25000" dirty="0" smtClean="0">
                <a:latin typeface="Times New Roman" pitchFamily="18" charset="0"/>
              </a:rPr>
              <a:t>i</a:t>
            </a:r>
            <a:r>
              <a:rPr lang="en-US" sz="2400" i="1" dirty="0" smtClean="0">
                <a:latin typeface="Times New Roman" pitchFamily="18" charset="0"/>
              </a:rPr>
              <a:t> = N </a:t>
            </a:r>
            <a:r>
              <a:rPr lang="en-US" sz="2400" dirty="0" smtClean="0">
                <a:latin typeface="Times New Roman" pitchFamily="18" charset="0"/>
              </a:rPr>
              <a:t>(total frequency) and degrees of freedom (difference)= </a:t>
            </a:r>
            <a:r>
              <a:rPr lang="en-US" sz="2400" i="1" dirty="0" smtClean="0">
                <a:latin typeface="Times New Roman" pitchFamily="18" charset="0"/>
              </a:rPr>
              <a:t>(n – 1)</a:t>
            </a:r>
            <a:r>
              <a:rPr lang="en-US" sz="2400" dirty="0" smtClean="0">
                <a:latin typeface="Times New Roman" pitchFamily="18" charset="0"/>
              </a:rPr>
              <a:t>. </a:t>
            </a:r>
            <a:endParaRPr lang="en-US" sz="2400" dirty="0">
              <a:latin typeface="Times New Roman" pitchFamily="18" charset="0"/>
            </a:endParaRPr>
          </a:p>
        </p:txBody>
      </p:sp>
      <p:sp>
        <p:nvSpPr>
          <p:cNvPr id="12" name="Rectangle 11"/>
          <p:cNvSpPr/>
          <p:nvPr/>
        </p:nvSpPr>
        <p:spPr>
          <a:xfrm>
            <a:off x="166646" y="5526961"/>
            <a:ext cx="11787270" cy="830997"/>
          </a:xfrm>
          <a:prstGeom prst="rect">
            <a:avLst/>
          </a:prstGeom>
        </p:spPr>
        <p:txBody>
          <a:bodyPr wrap="square">
            <a:spAutoFit/>
          </a:bodyPr>
          <a:lstStyle/>
          <a:p>
            <a:r>
              <a:rPr lang="en-US" sz="2400" b="1" dirty="0" smtClean="0">
                <a:latin typeface="Times New Roman" pitchFamily="18" charset="0"/>
              </a:rPr>
              <a:t>NOTE</a:t>
            </a:r>
            <a:r>
              <a:rPr lang="en-US" sz="2400" dirty="0" smtClean="0"/>
              <a:t> : </a:t>
            </a:r>
            <a:r>
              <a:rPr lang="en-US" sz="2400" dirty="0" smtClean="0">
                <a:latin typeface="Times New Roman" pitchFamily="18" charset="0"/>
              </a:rPr>
              <a:t>(i)</a:t>
            </a:r>
            <a:r>
              <a:rPr lang="en-US" sz="2400" i="1" dirty="0" smtClean="0">
                <a:latin typeface="Times New Roman" pitchFamily="18" charset="0"/>
              </a:rPr>
              <a:t> </a:t>
            </a:r>
            <a:r>
              <a:rPr lang="en-US" sz="2400" dirty="0" smtClean="0">
                <a:latin typeface="Times New Roman" pitchFamily="18" charset="0"/>
              </a:rPr>
              <a:t>If χ</a:t>
            </a:r>
            <a:r>
              <a:rPr lang="en-US" sz="2400" baseline="30000" dirty="0" smtClean="0">
                <a:latin typeface="Times New Roman" pitchFamily="18" charset="0"/>
              </a:rPr>
              <a:t>2</a:t>
            </a:r>
            <a:r>
              <a:rPr lang="en-US" sz="2400" dirty="0" smtClean="0">
                <a:latin typeface="Times New Roman" pitchFamily="18" charset="0"/>
              </a:rPr>
              <a:t> = 0, the observed and theoretical frequencies agree exactly.</a:t>
            </a:r>
            <a:br>
              <a:rPr lang="en-US" sz="2400" dirty="0" smtClean="0">
                <a:latin typeface="Times New Roman" pitchFamily="18" charset="0"/>
              </a:rPr>
            </a:br>
            <a:r>
              <a:rPr lang="en-US" sz="2400" dirty="0" smtClean="0">
                <a:latin typeface="Times New Roman" pitchFamily="18" charset="0"/>
              </a:rPr>
              <a:t>	  (ii) If χ</a:t>
            </a:r>
            <a:r>
              <a:rPr lang="en-US" sz="2400" baseline="30000" dirty="0" smtClean="0">
                <a:latin typeface="Times New Roman" pitchFamily="18" charset="0"/>
              </a:rPr>
              <a:t>2</a:t>
            </a:r>
            <a:r>
              <a:rPr lang="en-US" sz="2400" dirty="0" smtClean="0">
                <a:latin typeface="Times New Roman" pitchFamily="18" charset="0"/>
              </a:rPr>
              <a:t> &gt; 0 they do not agree exactly </a:t>
            </a:r>
            <a:endParaRPr lang="en-US" sz="2400" dirty="0">
              <a:latin typeface="Times New Roman" pitchFamily="18" charset="0"/>
            </a:endParaRPr>
          </a:p>
        </p:txBody>
      </p:sp>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429396"/>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
        <p:nvSpPr>
          <p:cNvPr id="9" name="Rectangle 8"/>
          <p:cNvSpPr/>
          <p:nvPr/>
        </p:nvSpPr>
        <p:spPr>
          <a:xfrm>
            <a:off x="2996535" y="-64968"/>
            <a:ext cx="6103594" cy="707886"/>
          </a:xfrm>
          <a:prstGeom prst="rect">
            <a:avLst/>
          </a:prstGeom>
        </p:spPr>
        <p:txBody>
          <a:bodyPr wrap="none">
            <a:spAutoFit/>
          </a:bodyPr>
          <a:lstStyle/>
          <a:p>
            <a:r>
              <a:rPr lang="en-US" sz="4000" b="1" dirty="0" smtClean="0">
                <a:latin typeface="Times New Roman" pitchFamily="18" charset="0"/>
              </a:rPr>
              <a:t>CHI-SQUARE (</a:t>
            </a:r>
            <a:r>
              <a:rPr lang="el-GR" sz="4000" b="1" dirty="0" smtClean="0">
                <a:latin typeface="Times New Roman" pitchFamily="18" charset="0"/>
              </a:rPr>
              <a:t>χ2) </a:t>
            </a:r>
            <a:r>
              <a:rPr lang="en-US" sz="4000" b="1" dirty="0" smtClean="0">
                <a:latin typeface="Times New Roman" pitchFamily="18" charset="0"/>
              </a:rPr>
              <a:t>TEST  </a:t>
            </a:r>
            <a:endParaRPr lang="en-IN" sz="4000" b="1" dirty="0">
              <a:latin typeface="Times New Roman" pitchFamily="18" charset="0"/>
            </a:endParaRPr>
          </a:p>
        </p:txBody>
      </p:sp>
      <p:sp>
        <p:nvSpPr>
          <p:cNvPr id="13" name="Rectangle 12"/>
          <p:cNvSpPr/>
          <p:nvPr/>
        </p:nvSpPr>
        <p:spPr>
          <a:xfrm>
            <a:off x="95208" y="1714488"/>
            <a:ext cx="6096000" cy="523220"/>
          </a:xfrm>
          <a:prstGeom prst="rect">
            <a:avLst/>
          </a:prstGeom>
        </p:spPr>
        <p:txBody>
          <a:bodyPr>
            <a:spAutoFit/>
          </a:bodyPr>
          <a:lstStyle/>
          <a:p>
            <a:r>
              <a:rPr lang="en-US" sz="2800" b="1" u="sng" dirty="0" smtClean="0">
                <a:latin typeface="Times New Roman" pitchFamily="18" charset="0"/>
              </a:rPr>
              <a:t>Degrees of Freedom </a:t>
            </a:r>
            <a:endParaRPr lang="en-US" sz="2800" b="1" u="sng" dirty="0">
              <a:latin typeface="Times New Roman" pitchFamily="18" charset="0"/>
            </a:endParaRPr>
          </a:p>
        </p:txBody>
      </p:sp>
      <p:sp>
        <p:nvSpPr>
          <p:cNvPr id="14" name="Rectangle 13"/>
          <p:cNvSpPr/>
          <p:nvPr/>
        </p:nvSpPr>
        <p:spPr>
          <a:xfrm>
            <a:off x="0" y="785794"/>
            <a:ext cx="11882478" cy="830997"/>
          </a:xfrm>
          <a:prstGeom prst="rect">
            <a:avLst/>
          </a:prstGeom>
        </p:spPr>
        <p:txBody>
          <a:bodyPr wrap="square">
            <a:spAutoFit/>
          </a:bodyPr>
          <a:lstStyle/>
          <a:p>
            <a:r>
              <a:rPr lang="en-US" sz="2400" dirty="0" smtClean="0"/>
              <a:t>While comparing the calculated value of χ2 with the table value, we have to determine the degrees of freedom. </a:t>
            </a:r>
            <a:endParaRPr lang="en-US" sz="2400" dirty="0"/>
          </a:p>
        </p:txBody>
      </p:sp>
      <p:sp>
        <p:nvSpPr>
          <p:cNvPr id="15" name="Rectangle 14"/>
          <p:cNvSpPr/>
          <p:nvPr/>
        </p:nvSpPr>
        <p:spPr>
          <a:xfrm>
            <a:off x="95208" y="2285992"/>
            <a:ext cx="12192000" cy="4154984"/>
          </a:xfrm>
          <a:prstGeom prst="rect">
            <a:avLst/>
          </a:prstGeom>
        </p:spPr>
        <p:txBody>
          <a:bodyPr wrap="square">
            <a:spAutoFit/>
          </a:bodyPr>
          <a:lstStyle/>
          <a:p>
            <a:r>
              <a:rPr lang="en-US" sz="2400" dirty="0" smtClean="0">
                <a:latin typeface="Times New Roman" pitchFamily="18" charset="0"/>
              </a:rPr>
              <a:t>degrees of freedom is the total number of observations less the number of independent constraints imposed on the observations.</a:t>
            </a:r>
          </a:p>
          <a:p>
            <a:r>
              <a:rPr lang="en-US" sz="2400" dirty="0" smtClean="0">
                <a:latin typeface="Times New Roman" pitchFamily="18" charset="0"/>
              </a:rPr>
              <a:t>Degrees of freedom (difference) are usually denoted by ν (the letter ‘nu’ of the Greek alphabet).</a:t>
            </a:r>
          </a:p>
          <a:p>
            <a:r>
              <a:rPr lang="en-US" sz="2400" dirty="0" smtClean="0">
                <a:latin typeface="Times New Roman" pitchFamily="18" charset="0"/>
              </a:rPr>
              <a:t>Thus, ν = </a:t>
            </a:r>
            <a:r>
              <a:rPr lang="en-US" sz="2400" i="1" dirty="0" smtClean="0">
                <a:latin typeface="Times New Roman" pitchFamily="18" charset="0"/>
              </a:rPr>
              <a:t>n </a:t>
            </a:r>
            <a:r>
              <a:rPr lang="en-US" sz="2400" dirty="0" smtClean="0">
                <a:latin typeface="Times New Roman" pitchFamily="18" charset="0"/>
              </a:rPr>
              <a:t>– </a:t>
            </a:r>
            <a:r>
              <a:rPr lang="en-US" sz="2400" i="1" dirty="0" smtClean="0">
                <a:latin typeface="Times New Roman" pitchFamily="18" charset="0"/>
              </a:rPr>
              <a:t>k</a:t>
            </a:r>
            <a:r>
              <a:rPr lang="en-US" sz="2400" dirty="0" smtClean="0">
                <a:latin typeface="Times New Roman" pitchFamily="18" charset="0"/>
              </a:rPr>
              <a:t>, where </a:t>
            </a:r>
            <a:r>
              <a:rPr lang="en-US" sz="2400" i="1" dirty="0" smtClean="0">
                <a:latin typeface="Times New Roman" pitchFamily="18" charset="0"/>
              </a:rPr>
              <a:t>k </a:t>
            </a:r>
            <a:r>
              <a:rPr lang="en-US" sz="2400" dirty="0" smtClean="0">
                <a:latin typeface="Times New Roman" pitchFamily="18" charset="0"/>
              </a:rPr>
              <a:t>is the number of independent constraints in a set of data of </a:t>
            </a:r>
            <a:r>
              <a:rPr lang="en-US" sz="2400" i="1" dirty="0" smtClean="0">
                <a:latin typeface="Times New Roman" pitchFamily="18" charset="0"/>
              </a:rPr>
              <a:t>n </a:t>
            </a:r>
            <a:r>
              <a:rPr lang="en-US" sz="2400" dirty="0" smtClean="0">
                <a:latin typeface="Times New Roman" pitchFamily="18" charset="0"/>
              </a:rPr>
              <a:t>observations. </a:t>
            </a:r>
          </a:p>
          <a:p>
            <a:r>
              <a:rPr lang="en-US" sz="2400" dirty="0" smtClean="0">
                <a:latin typeface="Times New Roman" pitchFamily="18" charset="0"/>
              </a:rPr>
              <a:t>(i) For a p × q contingency table (p columns and q rows), ν = (p – 1) (q – 1)</a:t>
            </a:r>
            <a:br>
              <a:rPr lang="en-US" sz="2400" dirty="0" smtClean="0">
                <a:latin typeface="Times New Roman" pitchFamily="18" charset="0"/>
              </a:rPr>
            </a:br>
            <a:r>
              <a:rPr lang="en-US" sz="2400" dirty="0" smtClean="0">
                <a:latin typeface="Times New Roman" pitchFamily="18" charset="0"/>
              </a:rPr>
              <a:t>(ii) In the case of a contingency table, the expected frequency of any class </a:t>
            </a:r>
            <a:r>
              <a:rPr lang="en-US" sz="2400" dirty="0" smtClean="0"/>
              <a:t/>
            </a:r>
            <a:br>
              <a:rPr lang="en-US" sz="2400" dirty="0" smtClean="0"/>
            </a:br>
            <a:r>
              <a:rPr lang="en-US" sz="2400" dirty="0" smtClean="0"/>
              <a:t> </a:t>
            </a:r>
            <a:r>
              <a:rPr lang="en-US" sz="2400" dirty="0" smtClean="0">
                <a:latin typeface="Times New Roman" pitchFamily="18" charset="0"/>
              </a:rPr>
              <a:t/>
            </a:r>
            <a:br>
              <a:rPr lang="en-US" sz="2400" dirty="0" smtClean="0">
                <a:latin typeface="Times New Roman" pitchFamily="18" charset="0"/>
              </a:rPr>
            </a:br>
            <a:r>
              <a:rPr lang="en-US" sz="2400" dirty="0" smtClean="0">
                <a:latin typeface="Times New Roman" pitchFamily="18" charset="0"/>
              </a:rPr>
              <a:t> </a:t>
            </a:r>
            <a:br>
              <a:rPr lang="en-US" sz="2400" dirty="0" smtClean="0">
                <a:latin typeface="Times New Roman" pitchFamily="18" charset="0"/>
              </a:rPr>
            </a:br>
            <a:r>
              <a:rPr lang="en-US" sz="2400" dirty="0" smtClean="0">
                <a:latin typeface="Times New Roman" pitchFamily="18" charset="0"/>
              </a:rPr>
              <a:t> </a:t>
            </a:r>
            <a:br>
              <a:rPr lang="en-US" sz="2400" dirty="0" smtClean="0">
                <a:latin typeface="Times New Roman" pitchFamily="18" charset="0"/>
              </a:rPr>
            </a:br>
            <a:r>
              <a:rPr lang="en-US" sz="2400" dirty="0" smtClean="0">
                <a:latin typeface="Times New Roman" pitchFamily="18" charset="0"/>
              </a:rPr>
              <a:t> </a:t>
            </a:r>
            <a:endParaRPr lang="en-US" sz="2400" dirty="0">
              <a:latin typeface="Times New Roman" pitchFamily="18" charset="0"/>
            </a:endParaRPr>
          </a:p>
        </p:txBody>
      </p:sp>
      <p:graphicFrame>
        <p:nvGraphicFramePr>
          <p:cNvPr id="16" name="Object 15"/>
          <p:cNvGraphicFramePr>
            <a:graphicFrameLocks noChangeAspect="1"/>
          </p:cNvGraphicFramePr>
          <p:nvPr/>
        </p:nvGraphicFramePr>
        <p:xfrm>
          <a:off x="1171575" y="4929188"/>
          <a:ext cx="8896350" cy="785812"/>
        </p:xfrm>
        <a:graphic>
          <a:graphicData uri="http://schemas.openxmlformats.org/presentationml/2006/ole">
            <p:oleObj spid="_x0000_s2050" name="Equation" r:id="rId4" imgW="4457520" imgH="393480" progId="Equation.3">
              <p:embed/>
            </p:oleObj>
          </a:graphicData>
        </a:graphic>
      </p:graphicFrame>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429396"/>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
        <p:nvSpPr>
          <p:cNvPr id="9" name="Rectangle 8"/>
          <p:cNvSpPr/>
          <p:nvPr/>
        </p:nvSpPr>
        <p:spPr>
          <a:xfrm>
            <a:off x="2996535" y="-64968"/>
            <a:ext cx="6103594" cy="707886"/>
          </a:xfrm>
          <a:prstGeom prst="rect">
            <a:avLst/>
          </a:prstGeom>
        </p:spPr>
        <p:txBody>
          <a:bodyPr wrap="none">
            <a:spAutoFit/>
          </a:bodyPr>
          <a:lstStyle/>
          <a:p>
            <a:r>
              <a:rPr lang="en-US" sz="4000" b="1" dirty="0" smtClean="0">
                <a:latin typeface="Times New Roman" pitchFamily="18" charset="0"/>
              </a:rPr>
              <a:t>CHI-SQUARE (</a:t>
            </a:r>
            <a:r>
              <a:rPr lang="el-GR" sz="4000" b="1" dirty="0" smtClean="0">
                <a:latin typeface="Times New Roman" pitchFamily="18" charset="0"/>
              </a:rPr>
              <a:t>χ2) </a:t>
            </a:r>
            <a:r>
              <a:rPr lang="en-US" sz="4000" b="1" dirty="0" smtClean="0">
                <a:latin typeface="Times New Roman" pitchFamily="18" charset="0"/>
              </a:rPr>
              <a:t>TEST  </a:t>
            </a:r>
            <a:endParaRPr lang="en-IN" sz="4000" b="1" dirty="0">
              <a:latin typeface="Times New Roman" pitchFamily="18" charset="0"/>
            </a:endParaRPr>
          </a:p>
        </p:txBody>
      </p:sp>
      <p:sp>
        <p:nvSpPr>
          <p:cNvPr id="10" name="Rectangle 9"/>
          <p:cNvSpPr/>
          <p:nvPr/>
        </p:nvSpPr>
        <p:spPr>
          <a:xfrm>
            <a:off x="142876" y="785794"/>
            <a:ext cx="12025354" cy="5232202"/>
          </a:xfrm>
          <a:prstGeom prst="rect">
            <a:avLst/>
          </a:prstGeom>
        </p:spPr>
        <p:txBody>
          <a:bodyPr wrap="square">
            <a:spAutoFit/>
          </a:bodyPr>
          <a:lstStyle/>
          <a:p>
            <a:pPr>
              <a:spcBef>
                <a:spcPts val="600"/>
              </a:spcBef>
            </a:pPr>
            <a:r>
              <a:rPr lang="en-US" sz="2600" b="1" u="sng" dirty="0" smtClean="0">
                <a:latin typeface="Times New Roman" pitchFamily="18" charset="0"/>
              </a:rPr>
              <a:t>Applications of </a:t>
            </a:r>
            <a:r>
              <a:rPr lang="el-GR" sz="2800" b="1" u="sng" dirty="0" smtClean="0">
                <a:latin typeface="Times New Roman" pitchFamily="18" charset="0"/>
              </a:rPr>
              <a:t>χ</a:t>
            </a:r>
            <a:r>
              <a:rPr lang="el-GR" sz="2800" b="1" u="sng" baseline="30000" dirty="0" smtClean="0">
                <a:latin typeface="Times New Roman" pitchFamily="18" charset="0"/>
              </a:rPr>
              <a:t>2</a:t>
            </a:r>
            <a:r>
              <a:rPr lang="el-GR" sz="2800" b="1" u="sng" dirty="0" smtClean="0">
                <a:latin typeface="Times New Roman" pitchFamily="18" charset="0"/>
              </a:rPr>
              <a:t> </a:t>
            </a:r>
            <a:r>
              <a:rPr lang="en-US" sz="2600" b="1" u="sng" dirty="0" smtClean="0">
                <a:latin typeface="Times New Roman" pitchFamily="18" charset="0"/>
              </a:rPr>
              <a:t>–Test</a:t>
            </a:r>
          </a:p>
          <a:p>
            <a:r>
              <a:rPr lang="en-US" sz="2800" dirty="0" smtClean="0">
                <a:latin typeface="Times New Roman" pitchFamily="18" charset="0"/>
              </a:rPr>
              <a:t>χ</a:t>
            </a:r>
            <a:r>
              <a:rPr lang="en-US" sz="2800" baseline="30000" dirty="0" smtClean="0">
                <a:latin typeface="Times New Roman" pitchFamily="18" charset="0"/>
              </a:rPr>
              <a:t>2 </a:t>
            </a:r>
            <a:r>
              <a:rPr lang="en-US" sz="2800" dirty="0" smtClean="0">
                <a:latin typeface="Times New Roman" pitchFamily="18" charset="0"/>
              </a:rPr>
              <a:t>test is one of the simplest and the most general test known. It is applicable</a:t>
            </a:r>
            <a:br>
              <a:rPr lang="en-US" sz="2800" dirty="0" smtClean="0">
                <a:latin typeface="Times New Roman" pitchFamily="18" charset="0"/>
              </a:rPr>
            </a:br>
            <a:r>
              <a:rPr lang="en-US" sz="2800" dirty="0" smtClean="0">
                <a:latin typeface="Times New Roman" pitchFamily="18" charset="0"/>
              </a:rPr>
              <a:t>to a very large number of problems in practice which can be summed up under</a:t>
            </a:r>
            <a:br>
              <a:rPr lang="en-US" sz="2800" dirty="0" smtClean="0">
                <a:latin typeface="Times New Roman" pitchFamily="18" charset="0"/>
              </a:rPr>
            </a:br>
            <a:r>
              <a:rPr lang="en-US" sz="2800" dirty="0" smtClean="0">
                <a:latin typeface="Times New Roman" pitchFamily="18" charset="0"/>
              </a:rPr>
              <a:t>the following heads:</a:t>
            </a:r>
          </a:p>
          <a:p>
            <a:r>
              <a:rPr lang="en-US" sz="2800" dirty="0" smtClean="0">
                <a:latin typeface="Times New Roman" pitchFamily="18" charset="0"/>
              </a:rPr>
              <a:t>(</a:t>
            </a:r>
            <a:r>
              <a:rPr lang="en-US" sz="2800" i="1" dirty="0" smtClean="0">
                <a:latin typeface="Times New Roman" pitchFamily="18" charset="0"/>
              </a:rPr>
              <a:t>i</a:t>
            </a:r>
            <a:r>
              <a:rPr lang="en-US" sz="2800" dirty="0" smtClean="0">
                <a:latin typeface="Times New Roman" pitchFamily="18" charset="0"/>
              </a:rPr>
              <a:t>) as a test of goodness of fit.</a:t>
            </a:r>
            <a:br>
              <a:rPr lang="en-US" sz="2800" dirty="0" smtClean="0">
                <a:latin typeface="Times New Roman" pitchFamily="18" charset="0"/>
              </a:rPr>
            </a:br>
            <a:r>
              <a:rPr lang="en-US" sz="2800" dirty="0" smtClean="0">
                <a:latin typeface="Times New Roman" pitchFamily="18" charset="0"/>
              </a:rPr>
              <a:t>(</a:t>
            </a:r>
            <a:r>
              <a:rPr lang="en-US" sz="2800" i="1" dirty="0" smtClean="0">
                <a:latin typeface="Times New Roman" pitchFamily="18" charset="0"/>
              </a:rPr>
              <a:t>ii</a:t>
            </a:r>
            <a:r>
              <a:rPr lang="en-US" sz="2800" dirty="0" smtClean="0">
                <a:latin typeface="Times New Roman" pitchFamily="18" charset="0"/>
              </a:rPr>
              <a:t>) as a test of independence of attributes.</a:t>
            </a:r>
            <a:br>
              <a:rPr lang="en-US" sz="2800" dirty="0" smtClean="0">
                <a:latin typeface="Times New Roman" pitchFamily="18" charset="0"/>
              </a:rPr>
            </a:br>
            <a:r>
              <a:rPr lang="en-US" sz="2800" dirty="0" smtClean="0">
                <a:latin typeface="Times New Roman" pitchFamily="18" charset="0"/>
              </a:rPr>
              <a:t>(</a:t>
            </a:r>
            <a:r>
              <a:rPr lang="en-US" sz="2800" i="1" dirty="0" smtClean="0">
                <a:latin typeface="Times New Roman" pitchFamily="18" charset="0"/>
              </a:rPr>
              <a:t>iii</a:t>
            </a:r>
            <a:r>
              <a:rPr lang="en-US" sz="2800" dirty="0" smtClean="0">
                <a:latin typeface="Times New Roman" pitchFamily="18" charset="0"/>
              </a:rPr>
              <a:t>) as a test of homogeneity of independent estimates of the population variance.</a:t>
            </a:r>
            <a:br>
              <a:rPr lang="en-US" sz="2800" dirty="0" smtClean="0">
                <a:latin typeface="Times New Roman" pitchFamily="18" charset="0"/>
              </a:rPr>
            </a:br>
            <a:r>
              <a:rPr lang="en-US" sz="2800" dirty="0" smtClean="0">
                <a:latin typeface="Times New Roman" pitchFamily="18" charset="0"/>
              </a:rPr>
              <a:t>(</a:t>
            </a:r>
            <a:r>
              <a:rPr lang="en-US" sz="2800" i="1" dirty="0" smtClean="0">
                <a:latin typeface="Times New Roman" pitchFamily="18" charset="0"/>
              </a:rPr>
              <a:t>iv</a:t>
            </a:r>
            <a:r>
              <a:rPr lang="en-US" sz="2800" dirty="0" smtClean="0">
                <a:latin typeface="Times New Roman" pitchFamily="18" charset="0"/>
              </a:rPr>
              <a:t>) as a test of the hypothetical value of the population variance s2.</a:t>
            </a:r>
            <a:br>
              <a:rPr lang="en-US" sz="2800" dirty="0" smtClean="0">
                <a:latin typeface="Times New Roman" pitchFamily="18" charset="0"/>
              </a:rPr>
            </a:br>
            <a:r>
              <a:rPr lang="en-US" sz="2800" dirty="0" smtClean="0">
                <a:latin typeface="Times New Roman" pitchFamily="18" charset="0"/>
              </a:rPr>
              <a:t>(</a:t>
            </a:r>
            <a:r>
              <a:rPr lang="en-US" sz="2800" i="1" dirty="0" smtClean="0">
                <a:latin typeface="Times New Roman" pitchFamily="18" charset="0"/>
              </a:rPr>
              <a:t>v</a:t>
            </a:r>
            <a:r>
              <a:rPr lang="en-US" sz="2800" dirty="0" smtClean="0">
                <a:latin typeface="Times New Roman" pitchFamily="18" charset="0"/>
              </a:rPr>
              <a:t>) as a list to the homogeneity of independent estimates of the population</a:t>
            </a:r>
            <a:br>
              <a:rPr lang="en-US" sz="2800" dirty="0" smtClean="0">
                <a:latin typeface="Times New Roman" pitchFamily="18" charset="0"/>
              </a:rPr>
            </a:br>
            <a:r>
              <a:rPr lang="en-US" sz="2800" dirty="0" smtClean="0">
                <a:latin typeface="Times New Roman" pitchFamily="18" charset="0"/>
              </a:rPr>
              <a:t>      correlation coefficient. </a:t>
            </a:r>
            <a:br>
              <a:rPr lang="en-US" sz="2800" dirty="0" smtClean="0">
                <a:latin typeface="Times New Roman" pitchFamily="18" charset="0"/>
              </a:rPr>
            </a:br>
            <a:r>
              <a:rPr lang="en-US" sz="2800" dirty="0" smtClean="0">
                <a:latin typeface="Times New Roman" pitchFamily="18" charset="0"/>
              </a:rPr>
              <a:t> </a:t>
            </a:r>
            <a:br>
              <a:rPr lang="en-US" sz="2800" dirty="0" smtClean="0">
                <a:latin typeface="Times New Roman" pitchFamily="18" charset="0"/>
              </a:rPr>
            </a:br>
            <a:endParaRPr lang="en-US" sz="2600" b="1" u="sng" dirty="0" smtClean="0">
              <a:latin typeface="Times New Roman" pitchFamily="18" charset="0"/>
            </a:endParaRPr>
          </a:p>
        </p:txBody>
      </p:sp>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429396"/>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
        <p:nvSpPr>
          <p:cNvPr id="9" name="Rectangle 8"/>
          <p:cNvSpPr/>
          <p:nvPr/>
        </p:nvSpPr>
        <p:spPr>
          <a:xfrm>
            <a:off x="2952728" y="0"/>
            <a:ext cx="6103594" cy="707886"/>
          </a:xfrm>
          <a:prstGeom prst="rect">
            <a:avLst/>
          </a:prstGeom>
        </p:spPr>
        <p:txBody>
          <a:bodyPr wrap="none">
            <a:spAutoFit/>
          </a:bodyPr>
          <a:lstStyle/>
          <a:p>
            <a:r>
              <a:rPr lang="en-US" sz="4000" b="1" dirty="0" smtClean="0">
                <a:latin typeface="Times New Roman" pitchFamily="18" charset="0"/>
              </a:rPr>
              <a:t>CHI-SQUARE (</a:t>
            </a:r>
            <a:r>
              <a:rPr lang="el-GR" sz="4000" b="1" dirty="0" smtClean="0">
                <a:latin typeface="Times New Roman" pitchFamily="18" charset="0"/>
              </a:rPr>
              <a:t>χ2) </a:t>
            </a:r>
            <a:r>
              <a:rPr lang="en-US" sz="4000" b="1" dirty="0" smtClean="0">
                <a:latin typeface="Times New Roman" pitchFamily="18" charset="0"/>
              </a:rPr>
              <a:t>TEST  </a:t>
            </a:r>
            <a:endParaRPr lang="en-IN" sz="4000" b="1" dirty="0">
              <a:latin typeface="Times New Roman" pitchFamily="18" charset="0"/>
            </a:endParaRPr>
          </a:p>
        </p:txBody>
      </p:sp>
      <p:sp>
        <p:nvSpPr>
          <p:cNvPr id="10" name="Rectangle 9"/>
          <p:cNvSpPr/>
          <p:nvPr/>
        </p:nvSpPr>
        <p:spPr>
          <a:xfrm>
            <a:off x="0" y="500042"/>
            <a:ext cx="12239668" cy="5693866"/>
          </a:xfrm>
          <a:prstGeom prst="rect">
            <a:avLst/>
          </a:prstGeom>
        </p:spPr>
        <p:txBody>
          <a:bodyPr wrap="square">
            <a:spAutoFit/>
          </a:bodyPr>
          <a:lstStyle/>
          <a:p>
            <a:pPr>
              <a:spcBef>
                <a:spcPts val="600"/>
              </a:spcBef>
            </a:pPr>
            <a:r>
              <a:rPr lang="en-US" sz="2800" b="1" dirty="0" smtClean="0">
                <a:latin typeface="Times New Roman" pitchFamily="18" charset="0"/>
              </a:rPr>
              <a:t>Conditions for Applying χ</a:t>
            </a:r>
            <a:r>
              <a:rPr lang="en-US" sz="2800" b="1" baseline="30000" dirty="0" smtClean="0">
                <a:latin typeface="Times New Roman" pitchFamily="18" charset="0"/>
              </a:rPr>
              <a:t>2</a:t>
            </a:r>
            <a:r>
              <a:rPr lang="en-US" sz="2800" b="1" dirty="0" smtClean="0">
                <a:latin typeface="Times New Roman" pitchFamily="18" charset="0"/>
              </a:rPr>
              <a:t> Test </a:t>
            </a:r>
            <a:r>
              <a:rPr lang="en-US" sz="2800" dirty="0" smtClean="0">
                <a:latin typeface="Times New Roman" pitchFamily="18" charset="0"/>
              </a:rPr>
              <a:t/>
            </a:r>
            <a:br>
              <a:rPr lang="en-US" sz="2800" dirty="0" smtClean="0">
                <a:latin typeface="Times New Roman" pitchFamily="18" charset="0"/>
              </a:rPr>
            </a:br>
            <a:r>
              <a:rPr lang="en-US" sz="2800" dirty="0" smtClean="0">
                <a:latin typeface="Times New Roman" pitchFamily="18" charset="0"/>
              </a:rPr>
              <a:t> Following are the conditions which should be satisfied before χ2 test can be applied:</a:t>
            </a:r>
            <a:br>
              <a:rPr lang="en-US" sz="2800" dirty="0" smtClean="0">
                <a:latin typeface="Times New Roman" pitchFamily="18" charset="0"/>
              </a:rPr>
            </a:br>
            <a:r>
              <a:rPr lang="en-US" sz="2800" dirty="0" smtClean="0">
                <a:latin typeface="Times New Roman" pitchFamily="18" charset="0"/>
              </a:rPr>
              <a:t>(</a:t>
            </a:r>
            <a:r>
              <a:rPr lang="en-US" sz="2800" i="1" dirty="0" smtClean="0">
                <a:latin typeface="Times New Roman" pitchFamily="18" charset="0"/>
              </a:rPr>
              <a:t>a</a:t>
            </a:r>
            <a:r>
              <a:rPr lang="en-US" sz="2800" dirty="0" smtClean="0">
                <a:latin typeface="Times New Roman" pitchFamily="18" charset="0"/>
              </a:rPr>
              <a:t>)  N, the total number of frequencies should be large. It is difficult to say what constitutes largeness, but as an arbitrary figure, we may say that </a:t>
            </a:r>
            <a:r>
              <a:rPr lang="en-US" sz="2800" b="1" dirty="0" smtClean="0">
                <a:latin typeface="Times New Roman" pitchFamily="18" charset="0"/>
              </a:rPr>
              <a:t>N should be atleast 50, </a:t>
            </a:r>
            <a:r>
              <a:rPr lang="en-US" sz="2800" dirty="0" smtClean="0">
                <a:latin typeface="Times New Roman" pitchFamily="18" charset="0"/>
              </a:rPr>
              <a:t>however small the number of cells.</a:t>
            </a:r>
            <a:br>
              <a:rPr lang="en-US" sz="2800" dirty="0" smtClean="0">
                <a:latin typeface="Times New Roman" pitchFamily="18" charset="0"/>
              </a:rPr>
            </a:br>
            <a:r>
              <a:rPr lang="en-US" sz="2800" dirty="0" smtClean="0">
                <a:latin typeface="Times New Roman" pitchFamily="18" charset="0"/>
              </a:rPr>
              <a:t>(</a:t>
            </a:r>
            <a:r>
              <a:rPr lang="en-US" sz="2800" i="1" dirty="0" smtClean="0">
                <a:latin typeface="Times New Roman" pitchFamily="18" charset="0"/>
              </a:rPr>
              <a:t>b</a:t>
            </a:r>
            <a:r>
              <a:rPr lang="en-US" sz="2800" dirty="0" smtClean="0">
                <a:latin typeface="Times New Roman" pitchFamily="18" charset="0"/>
              </a:rPr>
              <a:t>) No theoretical cell-frequency should be small. Here again, it is difficult to say what constitutes smallness, but 5 should be regarded as the very minimum and </a:t>
            </a:r>
            <a:r>
              <a:rPr lang="en-US" sz="2800" b="1" dirty="0" smtClean="0">
                <a:latin typeface="Times New Roman" pitchFamily="18" charset="0"/>
              </a:rPr>
              <a:t>10 is better. </a:t>
            </a:r>
            <a:r>
              <a:rPr lang="en-US" sz="2800" dirty="0" smtClean="0">
                <a:latin typeface="Times New Roman" pitchFamily="18" charset="0"/>
              </a:rPr>
              <a:t>If small theoretical frequencies occur (</a:t>
            </a:r>
            <a:r>
              <a:rPr lang="en-US" sz="2800" i="1" dirty="0" smtClean="0">
                <a:latin typeface="Times New Roman" pitchFamily="18" charset="0"/>
              </a:rPr>
              <a:t>i.e.</a:t>
            </a:r>
            <a:r>
              <a:rPr lang="en-US" sz="2800" dirty="0" smtClean="0">
                <a:latin typeface="Times New Roman" pitchFamily="18" charset="0"/>
              </a:rPr>
              <a:t>, &lt; 10),</a:t>
            </a:r>
            <a:br>
              <a:rPr lang="en-US" sz="2800" dirty="0" smtClean="0">
                <a:latin typeface="Times New Roman" pitchFamily="18" charset="0"/>
              </a:rPr>
            </a:br>
            <a:r>
              <a:rPr lang="en-US" sz="2800" dirty="0" smtClean="0">
                <a:latin typeface="Times New Roman" pitchFamily="18" charset="0"/>
              </a:rPr>
              <a:t>the difficulty is overcome by grouping two or more classes together before calculating (O – E). </a:t>
            </a:r>
            <a:r>
              <a:rPr lang="en-US" sz="2800" b="1" dirty="0" smtClean="0">
                <a:latin typeface="Times New Roman" pitchFamily="18" charset="0"/>
              </a:rPr>
              <a:t>It is important to remember that the number of degrees of freedom is determined with the number of classes after regrouping.</a:t>
            </a:r>
            <a:br>
              <a:rPr lang="en-US" sz="2800" b="1" dirty="0" smtClean="0">
                <a:latin typeface="Times New Roman" pitchFamily="18" charset="0"/>
              </a:rPr>
            </a:br>
            <a:r>
              <a:rPr lang="en-US" sz="2800" dirty="0" smtClean="0">
                <a:latin typeface="Times New Roman" pitchFamily="18" charset="0"/>
              </a:rPr>
              <a:t>(</a:t>
            </a:r>
            <a:r>
              <a:rPr lang="en-US" sz="2800" i="1" dirty="0" smtClean="0">
                <a:latin typeface="Times New Roman" pitchFamily="18" charset="0"/>
              </a:rPr>
              <a:t>c</a:t>
            </a:r>
            <a:r>
              <a:rPr lang="en-US" sz="2800" dirty="0" smtClean="0">
                <a:latin typeface="Times New Roman" pitchFamily="18" charset="0"/>
              </a:rPr>
              <a:t>) The constraints on the cell frequencies, if any, should be linear. </a:t>
            </a:r>
            <a:endParaRPr lang="en-US" sz="2600" b="1" u="sng" dirty="0" smtClean="0">
              <a:latin typeface="Times New Roman" pitchFamily="18" charset="0"/>
            </a:endParaRPr>
          </a:p>
        </p:txBody>
      </p:sp>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429396"/>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
        <p:nvSpPr>
          <p:cNvPr id="9" name="Rectangle 8"/>
          <p:cNvSpPr/>
          <p:nvPr/>
        </p:nvSpPr>
        <p:spPr>
          <a:xfrm>
            <a:off x="2996535" y="-64968"/>
            <a:ext cx="6103594" cy="707886"/>
          </a:xfrm>
          <a:prstGeom prst="rect">
            <a:avLst/>
          </a:prstGeom>
        </p:spPr>
        <p:txBody>
          <a:bodyPr wrap="none">
            <a:spAutoFit/>
          </a:bodyPr>
          <a:lstStyle/>
          <a:p>
            <a:r>
              <a:rPr lang="en-US" sz="4000" b="1" dirty="0" smtClean="0">
                <a:latin typeface="Times New Roman" pitchFamily="18" charset="0"/>
              </a:rPr>
              <a:t>CHI-SQUARE (</a:t>
            </a:r>
            <a:r>
              <a:rPr lang="el-GR" sz="4000" b="1" dirty="0" smtClean="0">
                <a:latin typeface="Times New Roman" pitchFamily="18" charset="0"/>
              </a:rPr>
              <a:t>χ2) </a:t>
            </a:r>
            <a:r>
              <a:rPr lang="en-US" sz="4000" b="1" dirty="0" smtClean="0">
                <a:latin typeface="Times New Roman" pitchFamily="18" charset="0"/>
              </a:rPr>
              <a:t>TEST  </a:t>
            </a:r>
            <a:endParaRPr lang="en-IN" sz="4000" b="1" dirty="0">
              <a:latin typeface="Times New Roman" pitchFamily="18" charset="0"/>
            </a:endParaRPr>
          </a:p>
        </p:txBody>
      </p:sp>
      <p:sp>
        <p:nvSpPr>
          <p:cNvPr id="10" name="Rectangle 9"/>
          <p:cNvSpPr/>
          <p:nvPr/>
        </p:nvSpPr>
        <p:spPr>
          <a:xfrm>
            <a:off x="23770" y="571480"/>
            <a:ext cx="12025354" cy="5863144"/>
          </a:xfrm>
          <a:prstGeom prst="rect">
            <a:avLst/>
          </a:prstGeom>
        </p:spPr>
        <p:txBody>
          <a:bodyPr wrap="square">
            <a:spAutoFit/>
          </a:bodyPr>
          <a:lstStyle/>
          <a:p>
            <a:pPr>
              <a:spcBef>
                <a:spcPts val="600"/>
              </a:spcBef>
            </a:pPr>
            <a:r>
              <a:rPr lang="en-US" sz="2250" b="1" dirty="0" smtClean="0">
                <a:latin typeface="Times New Roman" pitchFamily="18" charset="0"/>
              </a:rPr>
              <a:t>THE </a:t>
            </a:r>
            <a:r>
              <a:rPr lang="el-GR" sz="2250" b="1" dirty="0" smtClean="0">
                <a:latin typeface="Times New Roman" pitchFamily="18" charset="0"/>
              </a:rPr>
              <a:t>χ</a:t>
            </a:r>
            <a:r>
              <a:rPr lang="el-GR" sz="2250" b="1" i="1" baseline="30000" dirty="0" smtClean="0">
                <a:latin typeface="Times New Roman" pitchFamily="18" charset="0"/>
              </a:rPr>
              <a:t>2</a:t>
            </a:r>
            <a:r>
              <a:rPr lang="el-GR" sz="2250" b="1" dirty="0" smtClean="0">
                <a:latin typeface="Times New Roman" pitchFamily="18" charset="0"/>
              </a:rPr>
              <a:t> </a:t>
            </a:r>
            <a:r>
              <a:rPr lang="en-US" sz="2250" b="1" dirty="0" smtClean="0">
                <a:latin typeface="Times New Roman" pitchFamily="18" charset="0"/>
              </a:rPr>
              <a:t>DISTRIBUTION </a:t>
            </a:r>
            <a:br>
              <a:rPr lang="en-US" sz="2250" b="1" dirty="0" smtClean="0">
                <a:latin typeface="Times New Roman" pitchFamily="18" charset="0"/>
              </a:rPr>
            </a:br>
            <a:r>
              <a:rPr lang="en-US" sz="2250" dirty="0" smtClean="0">
                <a:latin typeface="Times New Roman" pitchFamily="18" charset="0"/>
              </a:rPr>
              <a:t> For large sample sizes, the sampling distribution of χ</a:t>
            </a:r>
            <a:r>
              <a:rPr lang="en-US" sz="2250" baseline="30000" dirty="0" smtClean="0">
                <a:latin typeface="Times New Roman" pitchFamily="18" charset="0"/>
              </a:rPr>
              <a:t>2</a:t>
            </a:r>
            <a:r>
              <a:rPr lang="en-US" sz="2250" dirty="0" smtClean="0">
                <a:latin typeface="Times New Roman" pitchFamily="18" charset="0"/>
              </a:rPr>
              <a:t> can be closely approximated by a continuous curve known as the chi-square distribution. The probability function of χ</a:t>
            </a:r>
            <a:r>
              <a:rPr lang="en-US" sz="2250" baseline="30000" dirty="0" smtClean="0">
                <a:latin typeface="Times New Roman" pitchFamily="18" charset="0"/>
              </a:rPr>
              <a:t>2</a:t>
            </a:r>
            <a:r>
              <a:rPr lang="en-US" sz="2250" dirty="0" smtClean="0">
                <a:latin typeface="Times New Roman" pitchFamily="18" charset="0"/>
              </a:rPr>
              <a:t> distribution is given by </a:t>
            </a:r>
            <a:br>
              <a:rPr lang="en-US" sz="2250" dirty="0" smtClean="0">
                <a:latin typeface="Times New Roman" pitchFamily="18" charset="0"/>
              </a:rPr>
            </a:br>
            <a:r>
              <a:rPr lang="en-US" sz="2250" dirty="0" smtClean="0">
                <a:latin typeface="Times New Roman" pitchFamily="18" charset="0"/>
              </a:rPr>
              <a:t> 				</a:t>
            </a:r>
            <a:r>
              <a:rPr lang="el-GR" sz="2400" i="1" dirty="0" smtClean="0">
                <a:latin typeface="Times New Roman" pitchFamily="18" charset="0"/>
              </a:rPr>
              <a:t>f</a:t>
            </a:r>
            <a:r>
              <a:rPr lang="en-US" sz="2400" i="1" dirty="0" smtClean="0">
                <a:latin typeface="Times New Roman" pitchFamily="18" charset="0"/>
              </a:rPr>
              <a:t> </a:t>
            </a:r>
            <a:r>
              <a:rPr lang="el-GR" sz="2400" dirty="0" smtClean="0">
                <a:latin typeface="Times New Roman" pitchFamily="18" charset="0"/>
              </a:rPr>
              <a:t>(χ</a:t>
            </a:r>
            <a:r>
              <a:rPr lang="el-GR" sz="2400" baseline="30000" dirty="0" smtClean="0">
                <a:latin typeface="Times New Roman" pitchFamily="18" charset="0"/>
              </a:rPr>
              <a:t>2</a:t>
            </a:r>
            <a:r>
              <a:rPr lang="el-GR" sz="2400" dirty="0" smtClean="0">
                <a:latin typeface="Times New Roman" pitchFamily="18" charset="0"/>
              </a:rPr>
              <a:t>) = </a:t>
            </a:r>
            <a:r>
              <a:rPr lang="el-GR" sz="2400" i="1" dirty="0" smtClean="0">
                <a:latin typeface="Times New Roman" pitchFamily="18" charset="0"/>
              </a:rPr>
              <a:t>c</a:t>
            </a:r>
            <a:r>
              <a:rPr lang="el-GR" sz="2400" dirty="0" smtClean="0">
                <a:latin typeface="Times New Roman" pitchFamily="18" charset="0"/>
              </a:rPr>
              <a:t>(χ</a:t>
            </a:r>
            <a:r>
              <a:rPr lang="el-GR" sz="2400" baseline="30000" dirty="0" smtClean="0">
                <a:latin typeface="Times New Roman" pitchFamily="18" charset="0"/>
              </a:rPr>
              <a:t>2</a:t>
            </a:r>
            <a:r>
              <a:rPr lang="el-GR" sz="2400" dirty="0" smtClean="0">
                <a:latin typeface="Times New Roman" pitchFamily="18" charset="0"/>
              </a:rPr>
              <a:t>)</a:t>
            </a:r>
            <a:r>
              <a:rPr lang="el-GR" sz="2400" baseline="30000" dirty="0" smtClean="0">
                <a:latin typeface="Times New Roman" pitchFamily="18" charset="0"/>
              </a:rPr>
              <a:t>(ν/2–1)</a:t>
            </a:r>
            <a:r>
              <a:rPr lang="el-GR" sz="2400" dirty="0" smtClean="0">
                <a:latin typeface="Times New Roman" pitchFamily="18" charset="0"/>
              </a:rPr>
              <a:t> </a:t>
            </a:r>
            <a:endParaRPr lang="en-US" sz="2400" dirty="0" smtClean="0">
              <a:latin typeface="Times New Roman" pitchFamily="18" charset="0"/>
            </a:endParaRPr>
          </a:p>
          <a:p>
            <a:pPr>
              <a:spcBef>
                <a:spcPts val="600"/>
              </a:spcBef>
            </a:pPr>
            <a:r>
              <a:rPr lang="en-US" sz="2250" dirty="0" smtClean="0">
                <a:latin typeface="Times New Roman" pitchFamily="18" charset="0"/>
              </a:rPr>
              <a:t>where </a:t>
            </a:r>
            <a:r>
              <a:rPr lang="en-US" sz="2250" i="1" dirty="0" smtClean="0">
                <a:latin typeface="Times New Roman" pitchFamily="18" charset="0"/>
              </a:rPr>
              <a:t>e = 2.71828, ν </a:t>
            </a:r>
            <a:r>
              <a:rPr lang="en-US" sz="2250" dirty="0" smtClean="0">
                <a:latin typeface="Times New Roman" pitchFamily="18" charset="0"/>
              </a:rPr>
              <a:t>= number of degrees of freedom; </a:t>
            </a:r>
            <a:r>
              <a:rPr lang="en-US" sz="2250" i="1" dirty="0" smtClean="0">
                <a:latin typeface="Times New Roman" pitchFamily="18" charset="0"/>
              </a:rPr>
              <a:t>c = a</a:t>
            </a:r>
            <a:r>
              <a:rPr lang="en-US" sz="2250" dirty="0" smtClean="0">
                <a:latin typeface="Times New Roman" pitchFamily="18" charset="0"/>
              </a:rPr>
              <a:t> constant depending only on </a:t>
            </a:r>
            <a:r>
              <a:rPr lang="en-US" sz="2250" i="1" dirty="0" smtClean="0">
                <a:latin typeface="Times New Roman" pitchFamily="18" charset="0"/>
              </a:rPr>
              <a:t>ν</a:t>
            </a:r>
            <a:r>
              <a:rPr lang="en-US" sz="2250" dirty="0" smtClean="0">
                <a:latin typeface="Times New Roman" pitchFamily="18" charset="0"/>
              </a:rPr>
              <a:t>. The degrees of freedom are denoted by the symbol ν or by difference and are obtained by the rule </a:t>
            </a:r>
            <a:r>
              <a:rPr lang="en-US" sz="2250" i="1" dirty="0" smtClean="0">
                <a:latin typeface="Times New Roman" pitchFamily="18" charset="0"/>
              </a:rPr>
              <a:t>ν = n – k</a:t>
            </a:r>
            <a:r>
              <a:rPr lang="en-US" sz="2250" dirty="0" smtClean="0">
                <a:latin typeface="Times New Roman" pitchFamily="18" charset="0"/>
              </a:rPr>
              <a:t>, where</a:t>
            </a:r>
            <a:r>
              <a:rPr lang="en-US" sz="2250" i="1" dirty="0" smtClean="0">
                <a:latin typeface="Times New Roman" pitchFamily="18" charset="0"/>
              </a:rPr>
              <a:t> k</a:t>
            </a:r>
            <a:r>
              <a:rPr lang="en-US" sz="2250" dirty="0" smtClean="0">
                <a:latin typeface="Times New Roman" pitchFamily="18" charset="0"/>
              </a:rPr>
              <a:t> refers to the number of independent constraints. </a:t>
            </a:r>
          </a:p>
          <a:p>
            <a:pPr>
              <a:spcBef>
                <a:spcPts val="600"/>
              </a:spcBef>
            </a:pPr>
            <a:r>
              <a:rPr lang="en-US" sz="2250" dirty="0" smtClean="0">
                <a:latin typeface="Times New Roman" pitchFamily="18" charset="0"/>
              </a:rPr>
              <a:t>In general, when we fit a binomial distribution the number of degrees of freedom is one less than the number of classes; when we fit a Poisson distribution the degrees of freedom are 2 less than the number of classes, because we use the total frequency and the arithmetic mean to get the parameter of the Poisson distribution. When we fit a normal curve the number of degrees of freedom are 3 less than the number of classes, because in this fitting we use the total frequency, mean and standard deviation. </a:t>
            </a:r>
          </a:p>
          <a:p>
            <a:pPr>
              <a:spcBef>
                <a:spcPts val="600"/>
              </a:spcBef>
            </a:pPr>
            <a:r>
              <a:rPr lang="en-US" sz="2250" dirty="0" smtClean="0">
                <a:latin typeface="Times New Roman" pitchFamily="18" charset="0"/>
              </a:rPr>
              <a:t>If the data is given in a series of “</a:t>
            </a:r>
            <a:r>
              <a:rPr lang="en-US" sz="2250" i="1" dirty="0" smtClean="0">
                <a:latin typeface="Times New Roman" pitchFamily="18" charset="0"/>
              </a:rPr>
              <a:t>n</a:t>
            </a:r>
            <a:r>
              <a:rPr lang="en-US" sz="2250" dirty="0" smtClean="0">
                <a:latin typeface="Times New Roman" pitchFamily="18" charset="0"/>
              </a:rPr>
              <a:t>” numbers then degrees of freedom </a:t>
            </a:r>
            <a:r>
              <a:rPr lang="en-US" sz="2250" dirty="0" smtClean="0"/>
              <a:t>= </a:t>
            </a:r>
            <a:r>
              <a:rPr lang="en-US" sz="2250" i="1" dirty="0" smtClean="0">
                <a:latin typeface="Times New Roman" pitchFamily="18" charset="0"/>
              </a:rPr>
              <a:t>n – 1. </a:t>
            </a:r>
            <a:r>
              <a:rPr lang="en-US" sz="2250" dirty="0" smtClean="0"/>
              <a:t/>
            </a:r>
            <a:br>
              <a:rPr lang="en-US" sz="2250" dirty="0" smtClean="0"/>
            </a:br>
            <a:r>
              <a:rPr lang="en-US" sz="2250" dirty="0" smtClean="0"/>
              <a:t> </a:t>
            </a:r>
            <a:r>
              <a:rPr lang="en-US" sz="2250" dirty="0" smtClean="0">
                <a:latin typeface="Times New Roman" pitchFamily="18" charset="0"/>
              </a:rPr>
              <a:t>In the case of Binomial distribution difference = </a:t>
            </a:r>
            <a:r>
              <a:rPr lang="en-US" sz="2250" i="1" dirty="0" smtClean="0">
                <a:latin typeface="Times New Roman" pitchFamily="18" charset="0"/>
              </a:rPr>
              <a:t>n – 1</a:t>
            </a:r>
            <a:r>
              <a:rPr lang="en-US" sz="2250" dirty="0" smtClean="0">
                <a:latin typeface="Times New Roman" pitchFamily="18" charset="0"/>
              </a:rPr>
              <a:t> </a:t>
            </a:r>
            <a:br>
              <a:rPr lang="en-US" sz="2250" dirty="0" smtClean="0">
                <a:latin typeface="Times New Roman" pitchFamily="18" charset="0"/>
              </a:rPr>
            </a:br>
            <a:r>
              <a:rPr lang="en-US" sz="2250" dirty="0" smtClean="0">
                <a:latin typeface="Times New Roman" pitchFamily="18" charset="0"/>
              </a:rPr>
              <a:t>In the case of Poisson distribution difference = </a:t>
            </a:r>
            <a:r>
              <a:rPr lang="en-US" sz="2250" i="1" dirty="0" smtClean="0">
                <a:latin typeface="Times New Roman" pitchFamily="18" charset="0"/>
              </a:rPr>
              <a:t>n – 2 </a:t>
            </a:r>
            <a:r>
              <a:rPr lang="en-US" sz="2250" dirty="0" smtClean="0">
                <a:latin typeface="Times New Roman" pitchFamily="18" charset="0"/>
              </a:rPr>
              <a:t/>
            </a:r>
            <a:br>
              <a:rPr lang="en-US" sz="2250" dirty="0" smtClean="0">
                <a:latin typeface="Times New Roman" pitchFamily="18" charset="0"/>
              </a:rPr>
            </a:br>
            <a:r>
              <a:rPr lang="en-US" sz="2250" dirty="0" smtClean="0">
                <a:latin typeface="Times New Roman" pitchFamily="18" charset="0"/>
              </a:rPr>
              <a:t>In the case of Normal distribution difference = </a:t>
            </a:r>
            <a:r>
              <a:rPr lang="en-US" sz="2250" i="1" dirty="0" smtClean="0">
                <a:latin typeface="Times New Roman" pitchFamily="18" charset="0"/>
              </a:rPr>
              <a:t>n – 3 </a:t>
            </a:r>
          </a:p>
        </p:txBody>
      </p:sp>
      <p:graphicFrame>
        <p:nvGraphicFramePr>
          <p:cNvPr id="7" name="Object 6"/>
          <p:cNvGraphicFramePr>
            <a:graphicFrameLocks noChangeAspect="1"/>
          </p:cNvGraphicFramePr>
          <p:nvPr/>
        </p:nvGraphicFramePr>
        <p:xfrm>
          <a:off x="5844544" y="1571612"/>
          <a:ext cx="822960" cy="411480"/>
        </p:xfrm>
        <a:graphic>
          <a:graphicData uri="http://schemas.openxmlformats.org/presentationml/2006/ole">
            <p:oleObj spid="_x0000_s4098" name="Equation" r:id="rId4" imgW="482400" imgH="241200" progId="Equation.3">
              <p:embed/>
            </p:oleObj>
          </a:graphicData>
        </a:graphic>
      </p:graphicFrame>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429396"/>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
        <p:nvSpPr>
          <p:cNvPr id="9" name="Rectangle 8"/>
          <p:cNvSpPr/>
          <p:nvPr/>
        </p:nvSpPr>
        <p:spPr>
          <a:xfrm>
            <a:off x="2996535" y="-64968"/>
            <a:ext cx="6103594" cy="707886"/>
          </a:xfrm>
          <a:prstGeom prst="rect">
            <a:avLst/>
          </a:prstGeom>
        </p:spPr>
        <p:txBody>
          <a:bodyPr wrap="none">
            <a:spAutoFit/>
          </a:bodyPr>
          <a:lstStyle/>
          <a:p>
            <a:r>
              <a:rPr lang="en-US" sz="4000" b="1" dirty="0" smtClean="0">
                <a:latin typeface="Times New Roman" pitchFamily="18" charset="0"/>
              </a:rPr>
              <a:t>CHI-SQUARE (</a:t>
            </a:r>
            <a:r>
              <a:rPr lang="el-GR" sz="4000" b="1" dirty="0" smtClean="0">
                <a:latin typeface="Times New Roman" pitchFamily="18" charset="0"/>
              </a:rPr>
              <a:t>χ2) </a:t>
            </a:r>
            <a:r>
              <a:rPr lang="en-US" sz="4000" b="1" dirty="0" smtClean="0">
                <a:latin typeface="Times New Roman" pitchFamily="18" charset="0"/>
              </a:rPr>
              <a:t>TEST  </a:t>
            </a:r>
            <a:endParaRPr lang="en-IN" sz="4000" b="1" dirty="0">
              <a:latin typeface="Times New Roman" pitchFamily="18" charset="0"/>
            </a:endParaRPr>
          </a:p>
        </p:txBody>
      </p:sp>
      <p:sp>
        <p:nvSpPr>
          <p:cNvPr id="10" name="Rectangle 9"/>
          <p:cNvSpPr/>
          <p:nvPr/>
        </p:nvSpPr>
        <p:spPr>
          <a:xfrm>
            <a:off x="23770" y="571480"/>
            <a:ext cx="12025354" cy="6640279"/>
          </a:xfrm>
          <a:prstGeom prst="rect">
            <a:avLst/>
          </a:prstGeom>
        </p:spPr>
        <p:txBody>
          <a:bodyPr wrap="square">
            <a:spAutoFit/>
          </a:bodyPr>
          <a:lstStyle/>
          <a:p>
            <a:pPr>
              <a:spcBef>
                <a:spcPts val="600"/>
              </a:spcBef>
            </a:pPr>
            <a:r>
              <a:rPr lang="en-US" sz="2250" b="1" dirty="0" smtClean="0">
                <a:latin typeface="Times New Roman" pitchFamily="18" charset="0"/>
              </a:rPr>
              <a:t>χ</a:t>
            </a:r>
            <a:r>
              <a:rPr lang="en-US" sz="2250" b="1" baseline="30000" dirty="0" smtClean="0">
                <a:latin typeface="Times New Roman" pitchFamily="18" charset="0"/>
              </a:rPr>
              <a:t>2</a:t>
            </a:r>
            <a:r>
              <a:rPr lang="en-US" sz="2250" b="1" dirty="0" smtClean="0">
                <a:latin typeface="Times New Roman" pitchFamily="18" charset="0"/>
              </a:rPr>
              <a:t> TEST AS A TEST OF GOODNESS OF FIT </a:t>
            </a:r>
            <a:br>
              <a:rPr lang="en-US" sz="2250" b="1" dirty="0" smtClean="0">
                <a:latin typeface="Times New Roman" pitchFamily="18" charset="0"/>
              </a:rPr>
            </a:br>
            <a:r>
              <a:rPr lang="en-US" sz="2250" dirty="0" smtClean="0">
                <a:latin typeface="Times New Roman" pitchFamily="18" charset="0"/>
              </a:rPr>
              <a:t> χ</a:t>
            </a:r>
            <a:r>
              <a:rPr lang="en-US" sz="2250" baseline="30000" dirty="0" smtClean="0">
                <a:latin typeface="Times New Roman" pitchFamily="18" charset="0"/>
              </a:rPr>
              <a:t>2</a:t>
            </a:r>
            <a:r>
              <a:rPr lang="en-US" sz="2250" dirty="0" smtClean="0">
                <a:latin typeface="Times New Roman" pitchFamily="18" charset="0"/>
              </a:rPr>
              <a:t> test enables us to ascertain how well the theoretical distributions such as Binomial, Poisson or Normal etc. fit empirical distributions, i.e., distributions obtained from sample data. If the calculated value of χ</a:t>
            </a:r>
            <a:r>
              <a:rPr lang="en-US" sz="2250" baseline="30000" dirty="0" smtClean="0">
                <a:latin typeface="Times New Roman" pitchFamily="18" charset="0"/>
              </a:rPr>
              <a:t>2</a:t>
            </a:r>
            <a:r>
              <a:rPr lang="en-US" sz="2250" dirty="0" smtClean="0">
                <a:latin typeface="Times New Roman" pitchFamily="18" charset="0"/>
              </a:rPr>
              <a:t> is less than the table value at a specified level (generally 5%) of significance, the fit is considered to be good, i.e., the divergence between actual and expected frequencies is attributed to fluctuations of simple sampling. If the calculated value of χ</a:t>
            </a:r>
            <a:r>
              <a:rPr lang="en-US" sz="2250" baseline="30000" dirty="0" smtClean="0">
                <a:latin typeface="Times New Roman" pitchFamily="18" charset="0"/>
              </a:rPr>
              <a:t>2</a:t>
            </a:r>
            <a:r>
              <a:rPr lang="en-US" sz="2250" dirty="0" smtClean="0">
                <a:latin typeface="Times New Roman" pitchFamily="18" charset="0"/>
              </a:rPr>
              <a:t> is greater than the table value, the fit is considered to be poor. </a:t>
            </a:r>
            <a:br>
              <a:rPr lang="en-US" sz="2250" dirty="0" smtClean="0">
                <a:latin typeface="Times New Roman" pitchFamily="18" charset="0"/>
              </a:rPr>
            </a:br>
            <a:r>
              <a:rPr lang="en-US" sz="2250" dirty="0" smtClean="0">
                <a:latin typeface="Times New Roman" pitchFamily="18" charset="0"/>
              </a:rPr>
              <a:t> </a:t>
            </a:r>
            <a:r>
              <a:rPr lang="en-US" sz="2800" b="1" dirty="0" smtClean="0">
                <a:latin typeface="Times New Roman" pitchFamily="18" charset="0"/>
              </a:rPr>
              <a:t>Example:</a:t>
            </a:r>
            <a:r>
              <a:rPr lang="en-US" sz="2250" dirty="0" smtClean="0">
                <a:latin typeface="Times New Roman" pitchFamily="18" charset="0"/>
              </a:rPr>
              <a:t> The following table gives the number of accidents that took place in an industry during various days of the week. Test if accidents are uniformly distributed over the week. </a:t>
            </a:r>
            <a:br>
              <a:rPr lang="en-US" sz="2250" dirty="0" smtClean="0">
                <a:latin typeface="Times New Roman" pitchFamily="18" charset="0"/>
              </a:rPr>
            </a:br>
            <a:endParaRPr lang="en-US" sz="2250" dirty="0" smtClean="0">
              <a:latin typeface="Times New Roman" pitchFamily="18" charset="0"/>
            </a:endParaRPr>
          </a:p>
          <a:p>
            <a:pPr marL="1600200" indent="-1600200">
              <a:spcBef>
                <a:spcPts val="600"/>
              </a:spcBef>
            </a:pPr>
            <a:endParaRPr lang="en-US" sz="2250" i="1" dirty="0" smtClean="0">
              <a:latin typeface="Times New Roman" pitchFamily="18" charset="0"/>
            </a:endParaRPr>
          </a:p>
          <a:p>
            <a:pPr marL="1600200" indent="-1600200">
              <a:spcBef>
                <a:spcPts val="600"/>
              </a:spcBef>
            </a:pPr>
            <a:endParaRPr lang="en-US" sz="2250" i="1" dirty="0" smtClean="0">
              <a:latin typeface="Times New Roman" pitchFamily="18" charset="0"/>
            </a:endParaRPr>
          </a:p>
          <a:p>
            <a:pPr marL="1600200" indent="-1600200">
              <a:spcBef>
                <a:spcPts val="600"/>
              </a:spcBef>
            </a:pPr>
            <a:r>
              <a:rPr lang="en-US" sz="3200" b="1" dirty="0" smtClean="0"/>
              <a:t>        </a:t>
            </a:r>
            <a:r>
              <a:rPr lang="en-US" sz="2800" b="1" dirty="0" smtClean="0">
                <a:latin typeface="Times New Roman" pitchFamily="18" charset="0"/>
              </a:rPr>
              <a:t>Sol</a:t>
            </a:r>
            <a:r>
              <a:rPr lang="en-US" sz="2800" dirty="0" smtClean="0">
                <a:latin typeface="Times New Roman" pitchFamily="18" charset="0"/>
              </a:rPr>
              <a:t>.   </a:t>
            </a:r>
            <a:r>
              <a:rPr lang="en-US" sz="2250" b="1" dirty="0" smtClean="0">
                <a:latin typeface="Times New Roman" pitchFamily="18" charset="0"/>
              </a:rPr>
              <a:t>Null hypothesis H</a:t>
            </a:r>
            <a:r>
              <a:rPr lang="en-US" sz="2250" b="1" baseline="-25000" dirty="0" smtClean="0">
                <a:latin typeface="Times New Roman" pitchFamily="18" charset="0"/>
              </a:rPr>
              <a:t>0</a:t>
            </a:r>
            <a:r>
              <a:rPr lang="en-US" sz="2250" dirty="0" smtClean="0">
                <a:latin typeface="Times New Roman" pitchFamily="18" charset="0"/>
              </a:rPr>
              <a:t>: The accidents are uniformly distributed over the week. </a:t>
            </a:r>
            <a:r>
              <a:rPr lang="en-US" sz="2400" dirty="0" smtClean="0"/>
              <a:t>Under this H</a:t>
            </a:r>
            <a:r>
              <a:rPr lang="en-US" sz="2400" baseline="-25000" dirty="0" smtClean="0"/>
              <a:t>0</a:t>
            </a:r>
            <a:r>
              <a:rPr lang="en-US" sz="2400" dirty="0" smtClean="0"/>
              <a:t>, the expected frequencies of the accidents on each of these days </a:t>
            </a:r>
            <a:br>
              <a:rPr lang="en-US" sz="2400" dirty="0" smtClean="0"/>
            </a:br>
            <a:r>
              <a:rPr lang="en-US" sz="2400" dirty="0" smtClean="0"/>
              <a:t> </a:t>
            </a:r>
            <a:br>
              <a:rPr lang="en-US" sz="2400" dirty="0" smtClean="0"/>
            </a:br>
            <a:endParaRPr lang="en-US" sz="2250" i="1" dirty="0" smtClean="0">
              <a:latin typeface="Times New Roman" pitchFamily="18" charset="0"/>
            </a:endParaRPr>
          </a:p>
          <a:p>
            <a:pPr marL="1600200" indent="-1600200">
              <a:spcBef>
                <a:spcPts val="600"/>
              </a:spcBef>
            </a:pPr>
            <a:endParaRPr lang="en-US" sz="2250" i="1" dirty="0" smtClean="0">
              <a:latin typeface="Times New Roman" pitchFamily="18" charset="0"/>
            </a:endParaRPr>
          </a:p>
        </p:txBody>
      </p:sp>
      <p:pic>
        <p:nvPicPr>
          <p:cNvPr id="5123" name="Picture 3"/>
          <p:cNvPicPr>
            <a:picLocks noChangeAspect="1" noChangeArrowheads="1"/>
          </p:cNvPicPr>
          <p:nvPr/>
        </p:nvPicPr>
        <p:blipFill>
          <a:blip r:embed="rId3">
            <a:lum bright="-11000" contrast="57000"/>
            <a:clrChange>
              <a:clrFrom>
                <a:srgbClr val="FFFFFF"/>
              </a:clrFrom>
              <a:clrTo>
                <a:srgbClr val="FFFFFF">
                  <a:alpha val="0"/>
                </a:srgbClr>
              </a:clrTo>
            </a:clrChange>
          </a:blip>
          <a:srcRect/>
          <a:stretch>
            <a:fillRect/>
          </a:stretch>
        </p:blipFill>
        <p:spPr bwMode="auto">
          <a:xfrm>
            <a:off x="1738282" y="3873345"/>
            <a:ext cx="9784080" cy="1127291"/>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clrChange>
              <a:clrFrom>
                <a:srgbClr val="FFFFFF"/>
              </a:clrFrom>
              <a:clrTo>
                <a:srgbClr val="FFFFFF">
                  <a:alpha val="0"/>
                </a:srgbClr>
              </a:clrTo>
            </a:clrChange>
            <a:lum bright="-11000" contrast="57000"/>
          </a:blip>
          <a:srcRect/>
          <a:stretch>
            <a:fillRect/>
          </a:stretch>
        </p:blipFill>
        <p:spPr bwMode="auto">
          <a:xfrm>
            <a:off x="10096527" y="5489415"/>
            <a:ext cx="1463040" cy="725667"/>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429396"/>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
        <p:nvSpPr>
          <p:cNvPr id="9" name="Rectangle 8"/>
          <p:cNvSpPr/>
          <p:nvPr/>
        </p:nvSpPr>
        <p:spPr>
          <a:xfrm>
            <a:off x="2996535" y="-64968"/>
            <a:ext cx="6103594" cy="707886"/>
          </a:xfrm>
          <a:prstGeom prst="rect">
            <a:avLst/>
          </a:prstGeom>
        </p:spPr>
        <p:txBody>
          <a:bodyPr wrap="none">
            <a:spAutoFit/>
          </a:bodyPr>
          <a:lstStyle/>
          <a:p>
            <a:r>
              <a:rPr lang="en-US" sz="4000" b="1" dirty="0" smtClean="0">
                <a:latin typeface="Times New Roman" pitchFamily="18" charset="0"/>
              </a:rPr>
              <a:t>CHI-SQUARE (</a:t>
            </a:r>
            <a:r>
              <a:rPr lang="el-GR" sz="4000" b="1" dirty="0" smtClean="0">
                <a:latin typeface="Times New Roman" pitchFamily="18" charset="0"/>
              </a:rPr>
              <a:t>χ2) </a:t>
            </a:r>
            <a:r>
              <a:rPr lang="en-US" sz="4000" b="1" dirty="0" smtClean="0">
                <a:latin typeface="Times New Roman" pitchFamily="18" charset="0"/>
              </a:rPr>
              <a:t>TEST  </a:t>
            </a:r>
            <a:endParaRPr lang="en-IN" sz="4000" b="1" dirty="0">
              <a:latin typeface="Times New Roman" pitchFamily="18" charset="0"/>
            </a:endParaRPr>
          </a:p>
        </p:txBody>
      </p:sp>
      <p:pic>
        <p:nvPicPr>
          <p:cNvPr id="6146" name="Picture 2"/>
          <p:cNvPicPr>
            <a:picLocks noChangeAspect="1" noChangeArrowheads="1"/>
          </p:cNvPicPr>
          <p:nvPr/>
        </p:nvPicPr>
        <p:blipFill>
          <a:blip r:embed="rId3">
            <a:clrChange>
              <a:clrFrom>
                <a:srgbClr val="FFFFFF"/>
              </a:clrFrom>
              <a:clrTo>
                <a:srgbClr val="FFFFFF">
                  <a:alpha val="0"/>
                </a:srgbClr>
              </a:clrTo>
            </a:clrChange>
            <a:lum bright="-11000" contrast="57000"/>
          </a:blip>
          <a:srcRect/>
          <a:stretch>
            <a:fillRect/>
          </a:stretch>
        </p:blipFill>
        <p:spPr bwMode="auto">
          <a:xfrm>
            <a:off x="757262" y="888785"/>
            <a:ext cx="10698480" cy="3020475"/>
          </a:xfrm>
          <a:prstGeom prst="rect">
            <a:avLst/>
          </a:prstGeom>
          <a:noFill/>
          <a:ln w="9525">
            <a:noFill/>
            <a:miter lim="800000"/>
            <a:headEnd/>
            <a:tailEnd/>
          </a:ln>
          <a:effectLst/>
        </p:spPr>
      </p:pic>
      <p:sp>
        <p:nvSpPr>
          <p:cNvPr id="11" name="Rectangle 10"/>
          <p:cNvSpPr/>
          <p:nvPr/>
        </p:nvSpPr>
        <p:spPr>
          <a:xfrm>
            <a:off x="95208" y="4443249"/>
            <a:ext cx="11215766" cy="1815882"/>
          </a:xfrm>
          <a:prstGeom prst="rect">
            <a:avLst/>
          </a:prstGeom>
        </p:spPr>
        <p:txBody>
          <a:bodyPr wrap="square">
            <a:spAutoFit/>
          </a:bodyPr>
          <a:lstStyle/>
          <a:p>
            <a:pPr marL="1828800" indent="-1828800"/>
            <a:r>
              <a:rPr lang="en-US" sz="2800" b="1" dirty="0" smtClean="0"/>
              <a:t>Conclusion. </a:t>
            </a:r>
            <a:r>
              <a:rPr lang="en-US" sz="2800" dirty="0" smtClean="0"/>
              <a:t>Table value of χ</a:t>
            </a:r>
            <a:r>
              <a:rPr lang="en-US" sz="2800" baseline="30000" dirty="0" smtClean="0"/>
              <a:t>2</a:t>
            </a:r>
            <a:r>
              <a:rPr lang="en-US" sz="2800" dirty="0" smtClean="0"/>
              <a:t> at 5% level for (6 – 1 = 5 d.f.) is 11.09. Since the calculated value of χ</a:t>
            </a:r>
            <a:r>
              <a:rPr lang="en-US" sz="2800" baseline="30000" dirty="0" smtClean="0"/>
              <a:t>2</a:t>
            </a:r>
            <a:r>
              <a:rPr lang="en-US" sz="2800" dirty="0" smtClean="0"/>
              <a:t> is less than the tabulated value, H</a:t>
            </a:r>
            <a:r>
              <a:rPr lang="en-US" sz="2800" baseline="-25000" dirty="0" smtClean="0"/>
              <a:t>0</a:t>
            </a:r>
            <a:r>
              <a:rPr lang="en-US" sz="2800" dirty="0" smtClean="0"/>
              <a:t> is accepted, the accidents are uniformly distributed over the week. </a:t>
            </a:r>
            <a:endParaRPr lang="en-US" sz="2800" dirty="0"/>
          </a:p>
        </p:txBody>
      </p:sp>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429396"/>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pic>
        <p:nvPicPr>
          <p:cNvPr id="7170" name="Picture 2"/>
          <p:cNvPicPr>
            <a:picLocks noChangeAspect="1" noChangeArrowheads="1"/>
          </p:cNvPicPr>
          <p:nvPr/>
        </p:nvPicPr>
        <p:blipFill>
          <a:blip r:embed="rId3">
            <a:lum bright="-11000" contrast="57000"/>
            <a:clrChange>
              <a:clrFrom>
                <a:srgbClr val="FFFFFF"/>
              </a:clrFrom>
              <a:clrTo>
                <a:srgbClr val="FFFFFF">
                  <a:alpha val="0"/>
                </a:srgbClr>
              </a:clrTo>
            </a:clrChange>
          </a:blip>
          <a:srcRect/>
          <a:stretch>
            <a:fillRect/>
          </a:stretch>
        </p:blipFill>
        <p:spPr bwMode="auto">
          <a:xfrm>
            <a:off x="2166908" y="-43424"/>
            <a:ext cx="7180427" cy="6492240"/>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39784"/>
          </a:xfrm>
        </p:spPr>
        <p:txBody>
          <a:bodyPr/>
          <a:lstStyle/>
          <a:p>
            <a:pPr algn="ctr"/>
            <a:r>
              <a:rPr lang="en-IN" b="1" dirty="0" smtClean="0"/>
              <a:t>Topics Discussed in Next Lecture</a:t>
            </a:r>
            <a:endParaRPr lang="en-IN" b="1" dirty="0"/>
          </a:p>
        </p:txBody>
      </p:sp>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
        <p:nvSpPr>
          <p:cNvPr id="7" name="Content Placeholder 2"/>
          <p:cNvSpPr>
            <a:spLocks noGrp="1"/>
          </p:cNvSpPr>
          <p:nvPr>
            <p:ph idx="1"/>
          </p:nvPr>
        </p:nvSpPr>
        <p:spPr>
          <a:xfrm>
            <a:off x="609600" y="1285861"/>
            <a:ext cx="11344316" cy="4840306"/>
          </a:xfrm>
        </p:spPr>
        <p:txBody>
          <a:bodyPr>
            <a:normAutofit/>
          </a:bodyPr>
          <a:lstStyle/>
          <a:p>
            <a:pPr marL="12700" marR="895350">
              <a:lnSpc>
                <a:spcPct val="111500"/>
              </a:lnSpc>
              <a:spcBef>
                <a:spcPts val="15"/>
              </a:spcBef>
            </a:pPr>
            <a:r>
              <a:rPr lang="en-US" sz="4400" b="1" dirty="0" smtClean="0"/>
              <a:t>Practice</a:t>
            </a:r>
            <a:endParaRPr lang="en-IN" sz="4400" dirty="0" smtClean="0"/>
          </a:p>
          <a:p>
            <a:pPr marL="12700" marR="895350">
              <a:lnSpc>
                <a:spcPct val="111500"/>
              </a:lnSpc>
              <a:spcBef>
                <a:spcPts val="15"/>
              </a:spcBef>
            </a:pPr>
            <a:endParaRPr lang="en-IN" sz="4400" dirty="0">
              <a:latin typeface="Andalus" pitchFamily="18" charset="-78"/>
              <a:cs typeface="Andalus" pitchFamily="18" charset="-78"/>
            </a:endParaRPr>
          </a:p>
        </p:txBody>
      </p:sp>
    </p:spTree>
    <p:extLst>
      <p:ext uri="{BB962C8B-B14F-4D97-AF65-F5344CB8AC3E}">
        <p14:creationId xmlns:p14="http://schemas.microsoft.com/office/powerpoint/2010/main" xmlns="" val="869976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
        <p:nvSpPr>
          <p:cNvPr id="9" name="Rectangle 8"/>
          <p:cNvSpPr/>
          <p:nvPr/>
        </p:nvSpPr>
        <p:spPr>
          <a:xfrm>
            <a:off x="1654103" y="214290"/>
            <a:ext cx="8307723" cy="923330"/>
          </a:xfrm>
          <a:prstGeom prst="rect">
            <a:avLst/>
          </a:prstGeom>
        </p:spPr>
        <p:txBody>
          <a:bodyPr wrap="none">
            <a:spAutoFit/>
          </a:bodyPr>
          <a:lstStyle/>
          <a:p>
            <a:r>
              <a:rPr lang="en-US" sz="5400" b="1" dirty="0" smtClean="0"/>
              <a:t>STUDENT’S t-DISTRIBUTION </a:t>
            </a:r>
            <a:endParaRPr lang="en-IN" sz="5400" b="1" dirty="0"/>
          </a:p>
        </p:txBody>
      </p:sp>
      <p:sp>
        <p:nvSpPr>
          <p:cNvPr id="10" name="Rectangle 9"/>
          <p:cNvSpPr/>
          <p:nvPr/>
        </p:nvSpPr>
        <p:spPr>
          <a:xfrm>
            <a:off x="166646" y="1214422"/>
            <a:ext cx="11501518" cy="954107"/>
          </a:xfrm>
          <a:prstGeom prst="rect">
            <a:avLst/>
          </a:prstGeom>
        </p:spPr>
        <p:txBody>
          <a:bodyPr wrap="square">
            <a:spAutoFit/>
          </a:bodyPr>
          <a:lstStyle/>
          <a:p>
            <a:r>
              <a:rPr lang="en-US" sz="2800" dirty="0" smtClean="0"/>
              <a:t>This </a:t>
            </a:r>
            <a:r>
              <a:rPr lang="en-US" sz="2800" i="1" dirty="0" smtClean="0"/>
              <a:t>t</a:t>
            </a:r>
            <a:r>
              <a:rPr lang="en-US" sz="2800" dirty="0" smtClean="0"/>
              <a:t>-distribution is used when sample size is ≤ 30 and the population standard deviation is unknown. </a:t>
            </a:r>
            <a:endParaRPr lang="en-IN" sz="2800" dirty="0"/>
          </a:p>
        </p:txBody>
      </p:sp>
      <p:sp>
        <p:nvSpPr>
          <p:cNvPr id="11" name="Rectangle 10"/>
          <p:cNvSpPr/>
          <p:nvPr/>
        </p:nvSpPr>
        <p:spPr>
          <a:xfrm>
            <a:off x="380960" y="2847330"/>
            <a:ext cx="11572956" cy="769441"/>
          </a:xfrm>
          <a:prstGeom prst="rect">
            <a:avLst/>
          </a:prstGeom>
        </p:spPr>
        <p:txBody>
          <a:bodyPr wrap="square">
            <a:spAutoFit/>
          </a:bodyPr>
          <a:lstStyle/>
          <a:p>
            <a:r>
              <a:rPr lang="en-US" sz="2800" i="1" dirty="0" smtClean="0"/>
              <a:t>t</a:t>
            </a:r>
            <a:r>
              <a:rPr lang="en-US" sz="2800" dirty="0" smtClean="0"/>
              <a:t>-statistic is defined as                         t(n – 1 d. f) d.f–degrees of freedom </a:t>
            </a:r>
            <a:br>
              <a:rPr lang="en-US" sz="2800" dirty="0" smtClean="0"/>
            </a:br>
            <a:endParaRPr lang="en-IN" sz="1600" dirty="0"/>
          </a:p>
        </p:txBody>
      </p:sp>
      <p:sp>
        <p:nvSpPr>
          <p:cNvPr id="12" name="Rectangle 11"/>
          <p:cNvSpPr/>
          <p:nvPr/>
        </p:nvSpPr>
        <p:spPr>
          <a:xfrm>
            <a:off x="380960" y="4143380"/>
            <a:ext cx="11501518" cy="584775"/>
          </a:xfrm>
          <a:prstGeom prst="rect">
            <a:avLst/>
          </a:prstGeom>
        </p:spPr>
        <p:txBody>
          <a:bodyPr wrap="square">
            <a:spAutoFit/>
          </a:bodyPr>
          <a:lstStyle/>
          <a:p>
            <a:r>
              <a:rPr lang="en-IN" sz="3200" dirty="0" smtClean="0"/>
              <a:t>Where</a:t>
            </a:r>
            <a:endParaRPr lang="en-IN" dirty="0"/>
          </a:p>
        </p:txBody>
      </p:sp>
      <p:pic>
        <p:nvPicPr>
          <p:cNvPr id="1026" name="Picture 2"/>
          <p:cNvPicPr>
            <a:picLocks noChangeAspect="1" noChangeArrowheads="1"/>
          </p:cNvPicPr>
          <p:nvPr/>
        </p:nvPicPr>
        <p:blipFill>
          <a:blip r:embed="rId3">
            <a:lum bright="-1000" contrast="29000"/>
          </a:blip>
          <a:srcRect/>
          <a:stretch>
            <a:fillRect/>
          </a:stretch>
        </p:blipFill>
        <p:spPr bwMode="auto">
          <a:xfrm>
            <a:off x="3738546" y="2643182"/>
            <a:ext cx="1828800" cy="9144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lum bright="-11000" contrast="29000"/>
          </a:blip>
          <a:srcRect/>
          <a:stretch>
            <a:fillRect/>
          </a:stretch>
        </p:blipFill>
        <p:spPr bwMode="auto">
          <a:xfrm>
            <a:off x="3524232" y="3810741"/>
            <a:ext cx="2560320" cy="1118457"/>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
        <p:nvSpPr>
          <p:cNvPr id="9" name="Rectangle 8"/>
          <p:cNvSpPr/>
          <p:nvPr/>
        </p:nvSpPr>
        <p:spPr>
          <a:xfrm>
            <a:off x="1654103" y="-142900"/>
            <a:ext cx="8307723" cy="923330"/>
          </a:xfrm>
          <a:prstGeom prst="rect">
            <a:avLst/>
          </a:prstGeom>
        </p:spPr>
        <p:txBody>
          <a:bodyPr wrap="none">
            <a:spAutoFit/>
          </a:bodyPr>
          <a:lstStyle/>
          <a:p>
            <a:r>
              <a:rPr lang="en-US" sz="5400" b="1" dirty="0" smtClean="0"/>
              <a:t>STUDENT’S t-DISTRIBUTION </a:t>
            </a:r>
            <a:endParaRPr lang="en-IN" sz="5400" b="1" dirty="0"/>
          </a:p>
        </p:txBody>
      </p:sp>
      <p:sp>
        <p:nvSpPr>
          <p:cNvPr id="10" name="Rectangle 9"/>
          <p:cNvSpPr/>
          <p:nvPr/>
        </p:nvSpPr>
        <p:spPr>
          <a:xfrm>
            <a:off x="95208" y="556795"/>
            <a:ext cx="12025354" cy="2800767"/>
          </a:xfrm>
          <a:prstGeom prst="rect">
            <a:avLst/>
          </a:prstGeom>
        </p:spPr>
        <p:txBody>
          <a:bodyPr wrap="square">
            <a:spAutoFit/>
          </a:bodyPr>
          <a:lstStyle/>
          <a:p>
            <a:r>
              <a:rPr lang="en-US" sz="2600" b="1" u="sng" dirty="0" smtClean="0">
                <a:latin typeface="Times New Roman" pitchFamily="18" charset="0"/>
              </a:rPr>
              <a:t>Applications of t-Distribution</a:t>
            </a:r>
          </a:p>
          <a:p>
            <a:pPr>
              <a:spcBef>
                <a:spcPts val="1200"/>
              </a:spcBef>
            </a:pPr>
            <a:r>
              <a:rPr lang="en-US" sz="2600" dirty="0" smtClean="0">
                <a:latin typeface="Times New Roman" pitchFamily="18" charset="0"/>
              </a:rPr>
              <a:t>Some of the applications of </a:t>
            </a:r>
            <a:r>
              <a:rPr lang="en-US" sz="2600" i="1" dirty="0" smtClean="0">
                <a:latin typeface="Times New Roman" pitchFamily="18" charset="0"/>
              </a:rPr>
              <a:t>t</a:t>
            </a:r>
            <a:r>
              <a:rPr lang="en-US" sz="2600" dirty="0" smtClean="0">
                <a:latin typeface="Times New Roman" pitchFamily="18" charset="0"/>
              </a:rPr>
              <a:t>-distribution are given below:</a:t>
            </a:r>
          </a:p>
          <a:p>
            <a:pPr>
              <a:spcBef>
                <a:spcPts val="1200"/>
              </a:spcBef>
            </a:pPr>
            <a:r>
              <a:rPr lang="en-US" sz="2600" dirty="0" smtClean="0">
                <a:latin typeface="Times New Roman" pitchFamily="18" charset="0"/>
              </a:rPr>
              <a:t>1. To test if the sample mean ( ) X differs significantly from the hypothetical</a:t>
            </a:r>
            <a:br>
              <a:rPr lang="en-US" sz="2600" dirty="0" smtClean="0">
                <a:latin typeface="Times New Roman" pitchFamily="18" charset="0"/>
              </a:rPr>
            </a:br>
            <a:r>
              <a:rPr lang="en-US" sz="2600" dirty="0" smtClean="0">
                <a:latin typeface="Times New Roman" pitchFamily="18" charset="0"/>
              </a:rPr>
              <a:t>value μ of the population mean.</a:t>
            </a:r>
            <a:br>
              <a:rPr lang="en-US" sz="2600" dirty="0" smtClean="0">
                <a:latin typeface="Times New Roman" pitchFamily="18" charset="0"/>
              </a:rPr>
            </a:br>
            <a:r>
              <a:rPr lang="en-US" sz="2600" dirty="0" smtClean="0">
                <a:latin typeface="Times New Roman" pitchFamily="18" charset="0"/>
              </a:rPr>
              <a:t>2. To test the significance between two sample means.</a:t>
            </a:r>
            <a:br>
              <a:rPr lang="en-US" sz="2600" dirty="0" smtClean="0">
                <a:latin typeface="Times New Roman" pitchFamily="18" charset="0"/>
              </a:rPr>
            </a:br>
            <a:r>
              <a:rPr lang="en-US" sz="2600" dirty="0" smtClean="0">
                <a:latin typeface="Times New Roman" pitchFamily="18" charset="0"/>
              </a:rPr>
              <a:t>3. To test the significance of observed partial and multiple correlation coefficients. </a:t>
            </a:r>
            <a:endParaRPr lang="en-IN" sz="2600" dirty="0">
              <a:latin typeface="Times New Roman" pitchFamily="18" charset="0"/>
            </a:endParaRPr>
          </a:p>
        </p:txBody>
      </p:sp>
      <p:sp>
        <p:nvSpPr>
          <p:cNvPr id="13" name="Rectangle 12"/>
          <p:cNvSpPr/>
          <p:nvPr/>
        </p:nvSpPr>
        <p:spPr>
          <a:xfrm>
            <a:off x="95208" y="3357562"/>
            <a:ext cx="12025354" cy="2893100"/>
          </a:xfrm>
          <a:prstGeom prst="rect">
            <a:avLst/>
          </a:prstGeom>
        </p:spPr>
        <p:txBody>
          <a:bodyPr wrap="square">
            <a:spAutoFit/>
          </a:bodyPr>
          <a:lstStyle/>
          <a:p>
            <a:pPr>
              <a:spcBef>
                <a:spcPts val="1200"/>
              </a:spcBef>
            </a:pPr>
            <a:r>
              <a:rPr lang="en-US" sz="2600" b="1" u="sng" dirty="0" smtClean="0">
                <a:latin typeface="Times New Roman" pitchFamily="18" charset="0"/>
              </a:rPr>
              <a:t>Critical Value of t </a:t>
            </a:r>
            <a:r>
              <a:rPr lang="en-US" sz="2600" dirty="0" smtClean="0">
                <a:latin typeface="Times New Roman" pitchFamily="18" charset="0"/>
              </a:rPr>
              <a:t/>
            </a:r>
            <a:br>
              <a:rPr lang="en-US" sz="2600" dirty="0" smtClean="0">
                <a:latin typeface="Times New Roman" pitchFamily="18" charset="0"/>
              </a:rPr>
            </a:br>
            <a:r>
              <a:rPr lang="en-US" sz="2600" dirty="0" smtClean="0">
                <a:latin typeface="Times New Roman" pitchFamily="18" charset="0"/>
              </a:rPr>
              <a:t>The critical value or significant value of </a:t>
            </a:r>
            <a:r>
              <a:rPr lang="en-US" sz="2600" i="1" dirty="0" smtClean="0">
                <a:latin typeface="Times New Roman" pitchFamily="18" charset="0"/>
              </a:rPr>
              <a:t>t </a:t>
            </a:r>
            <a:r>
              <a:rPr lang="en-US" sz="2600" dirty="0" smtClean="0">
                <a:latin typeface="Times New Roman" pitchFamily="18" charset="0"/>
              </a:rPr>
              <a:t>at level of significance α degrees of</a:t>
            </a:r>
            <a:br>
              <a:rPr lang="en-US" sz="2600" dirty="0" smtClean="0">
                <a:latin typeface="Times New Roman" pitchFamily="18" charset="0"/>
              </a:rPr>
            </a:br>
            <a:r>
              <a:rPr lang="en-US" sz="2600" dirty="0" smtClean="0">
                <a:latin typeface="Times New Roman" pitchFamily="18" charset="0"/>
              </a:rPr>
              <a:t>freedom γ for two tailed test is given by </a:t>
            </a:r>
            <a:br>
              <a:rPr lang="en-US" sz="2600" dirty="0" smtClean="0">
                <a:latin typeface="Times New Roman" pitchFamily="18" charset="0"/>
              </a:rPr>
            </a:br>
            <a:r>
              <a:rPr lang="en-US" sz="2600" dirty="0" smtClean="0">
                <a:latin typeface="Times New Roman" pitchFamily="18" charset="0"/>
              </a:rPr>
              <a:t> </a:t>
            </a:r>
          </a:p>
          <a:p>
            <a:endParaRPr lang="en-US" sz="2600" dirty="0" smtClean="0">
              <a:latin typeface="Times New Roman" pitchFamily="18" charset="0"/>
            </a:endParaRPr>
          </a:p>
          <a:p>
            <a:r>
              <a:rPr lang="en-US" sz="2600" dirty="0" smtClean="0">
                <a:latin typeface="Times New Roman" pitchFamily="18" charset="0"/>
              </a:rPr>
              <a:t>The significant value of </a:t>
            </a:r>
            <a:r>
              <a:rPr lang="en-US" sz="2600" i="1" dirty="0" smtClean="0">
                <a:latin typeface="Times New Roman" pitchFamily="18" charset="0"/>
              </a:rPr>
              <a:t>t </a:t>
            </a:r>
            <a:r>
              <a:rPr lang="en-US" sz="2600" dirty="0" smtClean="0">
                <a:latin typeface="Times New Roman" pitchFamily="18" charset="0"/>
              </a:rPr>
              <a:t>at level of significance α for a single tailed test can</a:t>
            </a:r>
            <a:br>
              <a:rPr lang="en-US" sz="2600" dirty="0" smtClean="0">
                <a:latin typeface="Times New Roman" pitchFamily="18" charset="0"/>
              </a:rPr>
            </a:br>
            <a:r>
              <a:rPr lang="en-US" sz="2600" dirty="0" smtClean="0">
                <a:latin typeface="Times New Roman" pitchFamily="18" charset="0"/>
              </a:rPr>
              <a:t>be determined from those of two-tailed test by referring to the values at 2α. </a:t>
            </a:r>
            <a:endParaRPr lang="en-IN" sz="2600" dirty="0">
              <a:latin typeface="Times New Roman" pitchFamily="18" charset="0"/>
            </a:endParaRPr>
          </a:p>
        </p:txBody>
      </p:sp>
      <p:pic>
        <p:nvPicPr>
          <p:cNvPr id="14" name="Picture 2"/>
          <p:cNvPicPr>
            <a:picLocks noChangeAspect="1" noChangeArrowheads="1"/>
          </p:cNvPicPr>
          <p:nvPr/>
        </p:nvPicPr>
        <p:blipFill>
          <a:blip r:embed="rId3">
            <a:lum bright="-37000" contrast="58000"/>
          </a:blip>
          <a:srcRect/>
          <a:stretch>
            <a:fillRect/>
          </a:stretch>
        </p:blipFill>
        <p:spPr bwMode="auto">
          <a:xfrm>
            <a:off x="5524496" y="4557726"/>
            <a:ext cx="2571750" cy="800100"/>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2738414" y="3238076"/>
            <a:ext cx="6217920" cy="1762560"/>
          </a:xfrm>
          <a:prstGeom prst="rect">
            <a:avLst/>
          </a:prstGeom>
          <a:noFill/>
          <a:ln w="9525">
            <a:noFill/>
            <a:miter lim="800000"/>
            <a:headEnd/>
            <a:tailEnd/>
          </a:ln>
          <a:effectLst/>
        </p:spPr>
      </p:pic>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
        <p:nvSpPr>
          <p:cNvPr id="9" name="Rectangle 8"/>
          <p:cNvSpPr/>
          <p:nvPr/>
        </p:nvSpPr>
        <p:spPr>
          <a:xfrm>
            <a:off x="1654103" y="-142900"/>
            <a:ext cx="8307723" cy="923330"/>
          </a:xfrm>
          <a:prstGeom prst="rect">
            <a:avLst/>
          </a:prstGeom>
        </p:spPr>
        <p:txBody>
          <a:bodyPr wrap="none">
            <a:spAutoFit/>
          </a:bodyPr>
          <a:lstStyle/>
          <a:p>
            <a:r>
              <a:rPr lang="en-US" sz="5400" b="1" dirty="0" smtClean="0"/>
              <a:t>STUDENT’S t-DISTRIBUTION </a:t>
            </a:r>
            <a:endParaRPr lang="en-IN" sz="5400" b="1" dirty="0"/>
          </a:p>
        </p:txBody>
      </p:sp>
      <p:sp>
        <p:nvSpPr>
          <p:cNvPr id="11" name="Rectangle 10"/>
          <p:cNvSpPr/>
          <p:nvPr/>
        </p:nvSpPr>
        <p:spPr>
          <a:xfrm>
            <a:off x="166646" y="642918"/>
            <a:ext cx="12025354" cy="2677656"/>
          </a:xfrm>
          <a:prstGeom prst="rect">
            <a:avLst/>
          </a:prstGeom>
        </p:spPr>
        <p:txBody>
          <a:bodyPr wrap="square">
            <a:spAutoFit/>
          </a:bodyPr>
          <a:lstStyle/>
          <a:p>
            <a:r>
              <a:rPr lang="en-US" sz="2800" b="1" dirty="0" smtClean="0">
                <a:latin typeface="Times New Roman" pitchFamily="18" charset="0"/>
              </a:rPr>
              <a:t>TEST I: t-TEST OF SIGNIFICANCE OF THE MEAN OF A RANDOM SAMPLE</a:t>
            </a:r>
          </a:p>
          <a:p>
            <a:r>
              <a:rPr lang="en-US" sz="2800" dirty="0" smtClean="0">
                <a:latin typeface="Times New Roman" pitchFamily="18" charset="0"/>
              </a:rPr>
              <a:t>To test whether the mean of a sample drawn from a normal population deviates</a:t>
            </a:r>
            <a:br>
              <a:rPr lang="en-US" sz="2800" dirty="0" smtClean="0">
                <a:latin typeface="Times New Roman" pitchFamily="18" charset="0"/>
              </a:rPr>
            </a:br>
            <a:r>
              <a:rPr lang="en-US" sz="2800" dirty="0" smtClean="0">
                <a:latin typeface="Times New Roman" pitchFamily="18" charset="0"/>
              </a:rPr>
              <a:t>significantly from a stated value when variance of the population is unknown.</a:t>
            </a:r>
            <a:br>
              <a:rPr lang="en-US" sz="2800" dirty="0" smtClean="0">
                <a:latin typeface="Times New Roman" pitchFamily="18" charset="0"/>
              </a:rPr>
            </a:br>
            <a:r>
              <a:rPr lang="en-US" sz="2800" dirty="0" smtClean="0">
                <a:latin typeface="Times New Roman" pitchFamily="18" charset="0"/>
              </a:rPr>
              <a:t>H</a:t>
            </a:r>
            <a:r>
              <a:rPr lang="en-US" sz="2800" baseline="-25000" dirty="0" smtClean="0">
                <a:latin typeface="Times New Roman" pitchFamily="18" charset="0"/>
              </a:rPr>
              <a:t>0</a:t>
            </a:r>
            <a:r>
              <a:rPr lang="en-US" sz="2800" dirty="0" smtClean="0">
                <a:latin typeface="Times New Roman" pitchFamily="18" charset="0"/>
              </a:rPr>
              <a:t>: There is no significant difference between the sample mean </a:t>
            </a:r>
            <a:r>
              <a:rPr lang="en-US" sz="2800" i="1" dirty="0" smtClean="0">
                <a:latin typeface="Times New Roman" pitchFamily="18" charset="0"/>
              </a:rPr>
              <a:t>x </a:t>
            </a:r>
            <a:r>
              <a:rPr lang="en-US" sz="2800" dirty="0" smtClean="0">
                <a:latin typeface="Times New Roman" pitchFamily="18" charset="0"/>
              </a:rPr>
              <a:t>and the</a:t>
            </a:r>
            <a:br>
              <a:rPr lang="en-US" sz="2800" dirty="0" smtClean="0">
                <a:latin typeface="Times New Roman" pitchFamily="18" charset="0"/>
              </a:rPr>
            </a:br>
            <a:r>
              <a:rPr lang="en-US" sz="2800" dirty="0" smtClean="0">
                <a:latin typeface="Times New Roman" pitchFamily="18" charset="0"/>
              </a:rPr>
              <a:t>population mean μ, </a:t>
            </a:r>
            <a:r>
              <a:rPr lang="en-US" sz="2800" i="1" dirty="0" smtClean="0">
                <a:latin typeface="Times New Roman" pitchFamily="18" charset="0"/>
              </a:rPr>
              <a:t>i.e.</a:t>
            </a:r>
            <a:r>
              <a:rPr lang="en-US" sz="2800" dirty="0" smtClean="0">
                <a:latin typeface="Times New Roman" pitchFamily="18" charset="0"/>
              </a:rPr>
              <a:t>, we use the statistic </a:t>
            </a:r>
            <a:r>
              <a:rPr lang="en-US" sz="2800" b="1" dirty="0" smtClean="0">
                <a:latin typeface="Times New Roman" pitchFamily="18" charset="0"/>
              </a:rPr>
              <a:t> </a:t>
            </a:r>
            <a:endParaRPr lang="en-IN" sz="2800" b="1" dirty="0">
              <a:latin typeface="Times New Roman" pitchFamily="18" charset="0"/>
            </a:endParaRPr>
          </a:p>
        </p:txBody>
      </p:sp>
      <p:sp>
        <p:nvSpPr>
          <p:cNvPr id="10" name="Rectangle 9"/>
          <p:cNvSpPr/>
          <p:nvPr/>
        </p:nvSpPr>
        <p:spPr>
          <a:xfrm>
            <a:off x="95208" y="4934562"/>
            <a:ext cx="11953916" cy="1384995"/>
          </a:xfrm>
          <a:prstGeom prst="rect">
            <a:avLst/>
          </a:prstGeom>
        </p:spPr>
        <p:txBody>
          <a:bodyPr wrap="square">
            <a:spAutoFit/>
          </a:bodyPr>
          <a:lstStyle/>
          <a:p>
            <a:r>
              <a:rPr lang="en-US" sz="2800" dirty="0" smtClean="0">
                <a:latin typeface="Times New Roman" pitchFamily="18" charset="0"/>
              </a:rPr>
              <a:t>At a given level of significance α</a:t>
            </a:r>
            <a:r>
              <a:rPr lang="en-US" sz="3200" baseline="-25000" dirty="0" smtClean="0">
                <a:latin typeface="Times New Roman" pitchFamily="18" charset="0"/>
              </a:rPr>
              <a:t>1</a:t>
            </a:r>
            <a:r>
              <a:rPr lang="en-US" sz="2800" dirty="0" smtClean="0">
                <a:latin typeface="Times New Roman" pitchFamily="18" charset="0"/>
              </a:rPr>
              <a:t> and degrees of freedom (</a:t>
            </a:r>
            <a:r>
              <a:rPr lang="en-US" sz="2800" i="1" dirty="0" smtClean="0">
                <a:latin typeface="Times New Roman" pitchFamily="18" charset="0"/>
              </a:rPr>
              <a:t>n </a:t>
            </a:r>
            <a:r>
              <a:rPr lang="en-US" sz="2800" dirty="0" smtClean="0">
                <a:latin typeface="Times New Roman" pitchFamily="18" charset="0"/>
              </a:rPr>
              <a:t>– 1). We refer to </a:t>
            </a:r>
            <a:r>
              <a:rPr lang="en-US" sz="2800" i="1" dirty="0" smtClean="0">
                <a:latin typeface="Times New Roman" pitchFamily="18" charset="0"/>
              </a:rPr>
              <a:t>t</a:t>
            </a:r>
            <a:r>
              <a:rPr lang="en-US" sz="2800" dirty="0" smtClean="0">
                <a:latin typeface="Times New Roman" pitchFamily="18" charset="0"/>
              </a:rPr>
              <a:t>-table </a:t>
            </a:r>
            <a:r>
              <a:rPr lang="en-US" sz="2800" i="1" dirty="0" smtClean="0">
                <a:latin typeface="Times New Roman" pitchFamily="18" charset="0"/>
              </a:rPr>
              <a:t>t</a:t>
            </a:r>
            <a:r>
              <a:rPr lang="en-US" sz="2800" baseline="-25000" dirty="0" smtClean="0">
                <a:latin typeface="Times New Roman" pitchFamily="18" charset="0"/>
              </a:rPr>
              <a:t>α</a:t>
            </a:r>
            <a:r>
              <a:rPr lang="en-US" sz="2800" dirty="0" smtClean="0">
                <a:latin typeface="Times New Roman" pitchFamily="18" charset="0"/>
              </a:rPr>
              <a:t> (two-tailed or one-tailed). If calculated </a:t>
            </a:r>
            <a:r>
              <a:rPr lang="en-US" sz="2800" i="1" dirty="0" smtClean="0">
                <a:latin typeface="Times New Roman" pitchFamily="18" charset="0"/>
              </a:rPr>
              <a:t>t </a:t>
            </a:r>
            <a:r>
              <a:rPr lang="en-US" sz="2800" dirty="0" smtClean="0">
                <a:latin typeface="Times New Roman" pitchFamily="18" charset="0"/>
              </a:rPr>
              <a:t>value is such that | </a:t>
            </a:r>
            <a:r>
              <a:rPr lang="en-US" sz="2800" i="1" dirty="0" smtClean="0">
                <a:latin typeface="Times New Roman" pitchFamily="18" charset="0"/>
              </a:rPr>
              <a:t>t </a:t>
            </a:r>
            <a:r>
              <a:rPr lang="en-US" sz="2800" dirty="0" smtClean="0">
                <a:latin typeface="Times New Roman" pitchFamily="18" charset="0"/>
              </a:rPr>
              <a:t>| &lt; </a:t>
            </a:r>
            <a:r>
              <a:rPr lang="en-US" sz="2800" i="1" dirty="0" smtClean="0">
                <a:latin typeface="Times New Roman" pitchFamily="18" charset="0"/>
              </a:rPr>
              <a:t>t</a:t>
            </a:r>
            <a:r>
              <a:rPr lang="en-US" sz="2800" baseline="-25000" dirty="0" smtClean="0">
                <a:latin typeface="Times New Roman" pitchFamily="18" charset="0"/>
              </a:rPr>
              <a:t>α</a:t>
            </a:r>
            <a:r>
              <a:rPr lang="en-US" sz="2800" dirty="0" smtClean="0">
                <a:latin typeface="Times New Roman" pitchFamily="18" charset="0"/>
              </a:rPr>
              <a:t> the null hypothesis is accepted. | </a:t>
            </a:r>
            <a:r>
              <a:rPr lang="en-US" sz="2800" i="1" dirty="0" smtClean="0">
                <a:latin typeface="Times New Roman" pitchFamily="18" charset="0"/>
              </a:rPr>
              <a:t>t </a:t>
            </a:r>
            <a:r>
              <a:rPr lang="en-US" sz="2800" dirty="0" smtClean="0">
                <a:latin typeface="Times New Roman" pitchFamily="18" charset="0"/>
              </a:rPr>
              <a:t>| &gt; </a:t>
            </a:r>
            <a:r>
              <a:rPr lang="en-US" sz="2800" i="1" dirty="0" smtClean="0">
                <a:latin typeface="Times New Roman" pitchFamily="18" charset="0"/>
              </a:rPr>
              <a:t>t</a:t>
            </a:r>
            <a:r>
              <a:rPr lang="en-US" sz="2800" baseline="-25000" dirty="0" smtClean="0">
                <a:latin typeface="Times New Roman" pitchFamily="18" charset="0"/>
              </a:rPr>
              <a:t>α</a:t>
            </a:r>
            <a:r>
              <a:rPr lang="en-US" sz="2800" dirty="0" smtClean="0">
                <a:latin typeface="Times New Roman" pitchFamily="18" charset="0"/>
              </a:rPr>
              <a:t>, H</a:t>
            </a:r>
            <a:r>
              <a:rPr lang="en-US" sz="2800" baseline="-25000" dirty="0" smtClean="0">
                <a:latin typeface="Times New Roman" pitchFamily="18" charset="0"/>
              </a:rPr>
              <a:t>0</a:t>
            </a:r>
            <a:r>
              <a:rPr lang="en-US" sz="2800" dirty="0" smtClean="0">
                <a:latin typeface="Times New Roman" pitchFamily="18" charset="0"/>
              </a:rPr>
              <a:t> is rejected. </a:t>
            </a:r>
            <a:endParaRPr lang="en-US" sz="2800" dirty="0"/>
          </a:p>
        </p:txBody>
      </p:sp>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
        <p:nvSpPr>
          <p:cNvPr id="9" name="Rectangle 8"/>
          <p:cNvSpPr/>
          <p:nvPr/>
        </p:nvSpPr>
        <p:spPr>
          <a:xfrm>
            <a:off x="1654103" y="-142900"/>
            <a:ext cx="8307723" cy="923330"/>
          </a:xfrm>
          <a:prstGeom prst="rect">
            <a:avLst/>
          </a:prstGeom>
        </p:spPr>
        <p:txBody>
          <a:bodyPr wrap="none">
            <a:spAutoFit/>
          </a:bodyPr>
          <a:lstStyle/>
          <a:p>
            <a:r>
              <a:rPr lang="en-US" sz="5400" b="1" dirty="0" smtClean="0"/>
              <a:t>STUDENT’S t-DISTRIBUTION </a:t>
            </a:r>
            <a:endParaRPr lang="en-IN" sz="5400" b="1" dirty="0"/>
          </a:p>
        </p:txBody>
      </p:sp>
      <p:sp>
        <p:nvSpPr>
          <p:cNvPr id="11" name="Rectangle 10"/>
          <p:cNvSpPr/>
          <p:nvPr/>
        </p:nvSpPr>
        <p:spPr>
          <a:xfrm>
            <a:off x="166646" y="714356"/>
            <a:ext cx="12025354" cy="1384995"/>
          </a:xfrm>
          <a:prstGeom prst="rect">
            <a:avLst/>
          </a:prstGeom>
        </p:spPr>
        <p:txBody>
          <a:bodyPr wrap="square">
            <a:spAutoFit/>
          </a:bodyPr>
          <a:lstStyle/>
          <a:p>
            <a:r>
              <a:rPr lang="en-US" sz="2800" dirty="0" smtClean="0"/>
              <a:t/>
            </a:r>
            <a:br>
              <a:rPr lang="en-US" sz="2800" dirty="0" smtClean="0"/>
            </a:br>
            <a:r>
              <a:rPr lang="en-US" sz="2800" dirty="0" smtClean="0"/>
              <a:t/>
            </a:r>
            <a:br>
              <a:rPr lang="en-US" sz="2800" dirty="0" smtClean="0"/>
            </a:br>
            <a:r>
              <a:rPr lang="en-US" sz="2800" b="1" dirty="0" smtClean="0"/>
              <a:t> </a:t>
            </a:r>
            <a:endParaRPr lang="en-IN" sz="2800" b="1" dirty="0"/>
          </a:p>
        </p:txBody>
      </p:sp>
      <p:sp>
        <p:nvSpPr>
          <p:cNvPr id="10" name="Rectangle 9"/>
          <p:cNvSpPr/>
          <p:nvPr/>
        </p:nvSpPr>
        <p:spPr>
          <a:xfrm>
            <a:off x="0" y="785794"/>
            <a:ext cx="12192000" cy="5262979"/>
          </a:xfrm>
          <a:prstGeom prst="rect">
            <a:avLst/>
          </a:prstGeom>
        </p:spPr>
        <p:txBody>
          <a:bodyPr wrap="square">
            <a:spAutoFit/>
          </a:bodyPr>
          <a:lstStyle/>
          <a:p>
            <a:r>
              <a:rPr lang="en-US" sz="2400" b="1" dirty="0" smtClean="0">
                <a:latin typeface="Times New Roman" pitchFamily="18" charset="0"/>
              </a:rPr>
              <a:t>Example 1. </a:t>
            </a:r>
            <a:r>
              <a:rPr lang="en-US" sz="2400" dirty="0" smtClean="0">
                <a:latin typeface="Times New Roman" pitchFamily="18" charset="0"/>
              </a:rPr>
              <a:t>A random sample of size 16 has 53 as mean. The sum of squares of the derivation from mean is 135. Can this sample be regarded as taken from the population having 56 as mean? Obtain 95% and 99% confidence limits of the mean of the population.</a:t>
            </a:r>
          </a:p>
          <a:p>
            <a:endParaRPr lang="en-US" sz="2400" dirty="0" smtClean="0">
              <a:latin typeface="Times New Roman" pitchFamily="18" charset="0"/>
            </a:endParaRPr>
          </a:p>
          <a:p>
            <a:r>
              <a:rPr lang="en-US" sz="2800" b="1" dirty="0" smtClean="0">
                <a:latin typeface="Times New Roman" pitchFamily="18" charset="0"/>
              </a:rPr>
              <a:t>Sol. </a:t>
            </a:r>
            <a:r>
              <a:rPr lang="en-US" sz="2800" dirty="0" smtClean="0">
                <a:latin typeface="Times New Roman" pitchFamily="18" charset="0"/>
              </a:rPr>
              <a:t>H</a:t>
            </a:r>
            <a:r>
              <a:rPr lang="en-US" sz="2800" baseline="-25000" dirty="0" smtClean="0">
                <a:latin typeface="Times New Roman" pitchFamily="18" charset="0"/>
              </a:rPr>
              <a:t>0</a:t>
            </a:r>
            <a:r>
              <a:rPr lang="en-US" sz="2800" dirty="0" smtClean="0">
                <a:latin typeface="Times New Roman" pitchFamily="18" charset="0"/>
              </a:rPr>
              <a:t>: There is no significant difference between the sample mean and hypothetical population mean.</a:t>
            </a:r>
            <a:r>
              <a:rPr lang="en-US" sz="2400" dirty="0" smtClean="0">
                <a:latin typeface="Times New Roman" pitchFamily="18" charset="0"/>
              </a:rPr>
              <a:t/>
            </a:r>
            <a:br>
              <a:rPr lang="en-US" sz="2400" dirty="0" smtClean="0">
                <a:latin typeface="Times New Roman" pitchFamily="18" charset="0"/>
              </a:rPr>
            </a:br>
            <a:r>
              <a:rPr lang="en-US" sz="2400" dirty="0" smtClean="0">
                <a:latin typeface="Times New Roman" pitchFamily="18" charset="0"/>
              </a:rPr>
              <a:t> 			</a:t>
            </a:r>
            <a:r>
              <a:rPr lang="en-US" sz="2800" dirty="0" smtClean="0">
                <a:latin typeface="Times New Roman" pitchFamily="18" charset="0"/>
              </a:rPr>
              <a:t>H</a:t>
            </a:r>
            <a:r>
              <a:rPr lang="en-US" sz="2800" baseline="-25000" dirty="0" smtClean="0">
                <a:latin typeface="Times New Roman" pitchFamily="18" charset="0"/>
              </a:rPr>
              <a:t>0</a:t>
            </a:r>
            <a:r>
              <a:rPr lang="en-US" sz="2800" dirty="0" smtClean="0">
                <a:latin typeface="Times New Roman" pitchFamily="18" charset="0"/>
              </a:rPr>
              <a:t>: μ = 56; H1: μ ≠ 56 (Two-tailed test) </a:t>
            </a:r>
          </a:p>
          <a:p>
            <a:endParaRPr lang="en-US" sz="2800" dirty="0" smtClean="0">
              <a:latin typeface="Times New Roman" pitchFamily="18" charset="0"/>
            </a:endParaRPr>
          </a:p>
          <a:p>
            <a:endParaRPr lang="en-US" sz="2800" dirty="0" smtClean="0">
              <a:latin typeface="Times New Roman" pitchFamily="18" charset="0"/>
            </a:endParaRPr>
          </a:p>
          <a:p>
            <a:endParaRPr lang="en-US" sz="2400" dirty="0" smtClean="0">
              <a:latin typeface="Times New Roman" pitchFamily="18" charset="0"/>
            </a:endParaRPr>
          </a:p>
          <a:p>
            <a:r>
              <a:rPr lang="el-GR" sz="2800" dirty="0" smtClean="0">
                <a:latin typeface="Times New Roman" pitchFamily="18" charset="0"/>
              </a:rPr>
              <a:t>Given: X = 53, μ = 56, </a:t>
            </a:r>
            <a:r>
              <a:rPr lang="el-GR" sz="2800" i="1" dirty="0" smtClean="0">
                <a:latin typeface="Times New Roman" pitchFamily="18" charset="0"/>
              </a:rPr>
              <a:t>n </a:t>
            </a:r>
            <a:r>
              <a:rPr lang="el-GR" sz="2800" dirty="0" smtClean="0">
                <a:latin typeface="Times New Roman" pitchFamily="18" charset="0"/>
              </a:rPr>
              <a:t>= 16, Σ(X </a:t>
            </a:r>
            <a:r>
              <a:rPr lang="en-US" sz="2800" dirty="0" smtClean="0">
                <a:latin typeface="Times New Roman" pitchFamily="18" charset="0"/>
              </a:rPr>
              <a:t>- </a:t>
            </a:r>
            <a:r>
              <a:rPr lang="el-GR" sz="2800" dirty="0" smtClean="0">
                <a:latin typeface="Times New Roman" pitchFamily="18" charset="0"/>
              </a:rPr>
              <a:t>X) - 2 = 135 </a:t>
            </a:r>
            <a:br>
              <a:rPr lang="el-GR" sz="2800" dirty="0" smtClean="0">
                <a:latin typeface="Times New Roman" pitchFamily="18" charset="0"/>
              </a:rPr>
            </a:br>
            <a:r>
              <a:rPr lang="el-GR" sz="2400" dirty="0" smtClean="0">
                <a:latin typeface="Times New Roman" pitchFamily="18" charset="0"/>
              </a:rPr>
              <a:t> </a:t>
            </a:r>
            <a:r>
              <a:rPr lang="en-US" sz="2400" dirty="0" smtClean="0">
                <a:latin typeface="Times New Roman" pitchFamily="18" charset="0"/>
              </a:rPr>
              <a:t/>
            </a:r>
            <a:br>
              <a:rPr lang="en-US" sz="2400" dirty="0" smtClean="0">
                <a:latin typeface="Times New Roman" pitchFamily="18" charset="0"/>
              </a:rPr>
            </a:br>
            <a:r>
              <a:rPr lang="en-US" sz="2400" dirty="0" smtClean="0">
                <a:latin typeface="Times New Roman" pitchFamily="18" charset="0"/>
              </a:rPr>
              <a:t> </a:t>
            </a:r>
            <a:endParaRPr lang="en-US" sz="2400" dirty="0">
              <a:latin typeface="Times New Roman" pitchFamily="18" charset="0"/>
            </a:endParaRPr>
          </a:p>
        </p:txBody>
      </p:sp>
      <p:pic>
        <p:nvPicPr>
          <p:cNvPr id="3074" name="Picture 2"/>
          <p:cNvPicPr>
            <a:picLocks noChangeAspect="1" noChangeArrowheads="1"/>
          </p:cNvPicPr>
          <p:nvPr/>
        </p:nvPicPr>
        <p:blipFill>
          <a:blip r:embed="rId3"/>
          <a:srcRect/>
          <a:stretch>
            <a:fillRect/>
          </a:stretch>
        </p:blipFill>
        <p:spPr bwMode="auto">
          <a:xfrm>
            <a:off x="3452794" y="3714748"/>
            <a:ext cx="4023360" cy="964177"/>
          </a:xfrm>
          <a:prstGeom prst="rect">
            <a:avLst/>
          </a:prstGeom>
          <a:noFill/>
          <a:ln w="9525">
            <a:noFill/>
            <a:miter lim="800000"/>
            <a:headEnd/>
            <a:tailEnd/>
          </a:ln>
          <a:effectLst/>
        </p:spPr>
      </p:pic>
      <p:cxnSp>
        <p:nvCxnSpPr>
          <p:cNvPr id="13" name="Straight Connector 12"/>
          <p:cNvCxnSpPr/>
          <p:nvPr/>
        </p:nvCxnSpPr>
        <p:spPr>
          <a:xfrm>
            <a:off x="1166778" y="4856172"/>
            <a:ext cx="21431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810116" y="4856172"/>
            <a:ext cx="21431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4"/>
          <a:srcRect/>
          <a:stretch>
            <a:fillRect/>
          </a:stretch>
        </p:blipFill>
        <p:spPr bwMode="auto">
          <a:xfrm>
            <a:off x="3095603" y="5214950"/>
            <a:ext cx="6583680" cy="1061877"/>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
        <p:nvSpPr>
          <p:cNvPr id="9" name="Rectangle 8"/>
          <p:cNvSpPr/>
          <p:nvPr/>
        </p:nvSpPr>
        <p:spPr>
          <a:xfrm>
            <a:off x="1654103" y="-142900"/>
            <a:ext cx="8307723" cy="923330"/>
          </a:xfrm>
          <a:prstGeom prst="rect">
            <a:avLst/>
          </a:prstGeom>
        </p:spPr>
        <p:txBody>
          <a:bodyPr wrap="none">
            <a:spAutoFit/>
          </a:bodyPr>
          <a:lstStyle/>
          <a:p>
            <a:r>
              <a:rPr lang="en-US" sz="5400" b="1" dirty="0" smtClean="0"/>
              <a:t>STUDENT’S t-DISTRIBUTION </a:t>
            </a:r>
            <a:endParaRPr lang="en-IN" sz="5400" b="1" dirty="0"/>
          </a:p>
        </p:txBody>
      </p:sp>
      <p:sp>
        <p:nvSpPr>
          <p:cNvPr id="11" name="Rectangle 10"/>
          <p:cNvSpPr/>
          <p:nvPr/>
        </p:nvSpPr>
        <p:spPr>
          <a:xfrm>
            <a:off x="166646" y="714356"/>
            <a:ext cx="12025354" cy="1384995"/>
          </a:xfrm>
          <a:prstGeom prst="rect">
            <a:avLst/>
          </a:prstGeom>
        </p:spPr>
        <p:txBody>
          <a:bodyPr wrap="square">
            <a:spAutoFit/>
          </a:bodyPr>
          <a:lstStyle/>
          <a:p>
            <a:r>
              <a:rPr lang="en-US" sz="2800" dirty="0" smtClean="0">
                <a:latin typeface="Times New Roman" pitchFamily="18" charset="0"/>
              </a:rPr>
              <a:t/>
            </a:r>
            <a:br>
              <a:rPr lang="en-US" sz="2800" dirty="0" smtClean="0">
                <a:latin typeface="Times New Roman" pitchFamily="18" charset="0"/>
              </a:rPr>
            </a:br>
            <a:r>
              <a:rPr lang="en-US" sz="2800" dirty="0" smtClean="0">
                <a:latin typeface="Times New Roman" pitchFamily="18" charset="0"/>
              </a:rPr>
              <a:t/>
            </a:r>
            <a:br>
              <a:rPr lang="en-US" sz="2800" dirty="0" smtClean="0">
                <a:latin typeface="Times New Roman" pitchFamily="18" charset="0"/>
              </a:rPr>
            </a:br>
            <a:r>
              <a:rPr lang="en-US" sz="2800" b="1" dirty="0" smtClean="0">
                <a:latin typeface="Times New Roman" pitchFamily="18" charset="0"/>
              </a:rPr>
              <a:t> </a:t>
            </a:r>
            <a:endParaRPr lang="en-IN" sz="2800" b="1" dirty="0">
              <a:latin typeface="Times New Roman" pitchFamily="18" charset="0"/>
            </a:endParaRPr>
          </a:p>
        </p:txBody>
      </p:sp>
      <p:sp>
        <p:nvSpPr>
          <p:cNvPr id="10" name="Rectangle 9"/>
          <p:cNvSpPr/>
          <p:nvPr/>
        </p:nvSpPr>
        <p:spPr>
          <a:xfrm>
            <a:off x="333420" y="785794"/>
            <a:ext cx="12192000" cy="7725192"/>
          </a:xfrm>
          <a:prstGeom prst="rect">
            <a:avLst/>
          </a:prstGeom>
        </p:spPr>
        <p:txBody>
          <a:bodyPr wrap="square">
            <a:spAutoFit/>
          </a:bodyPr>
          <a:lstStyle/>
          <a:p>
            <a:r>
              <a:rPr lang="en-US" sz="2800" b="1" dirty="0" smtClean="0">
                <a:latin typeface="Times New Roman" pitchFamily="18" charset="0"/>
              </a:rPr>
              <a:t>Conclusion. </a:t>
            </a:r>
            <a:r>
              <a:rPr lang="en-US" sz="2800" i="1" dirty="0" smtClean="0">
                <a:latin typeface="Times New Roman" pitchFamily="18" charset="0"/>
              </a:rPr>
              <a:t>t</a:t>
            </a:r>
            <a:r>
              <a:rPr lang="en-US" sz="2800" baseline="-25000" dirty="0" smtClean="0">
                <a:latin typeface="Times New Roman" pitchFamily="18" charset="0"/>
              </a:rPr>
              <a:t>0.05</a:t>
            </a:r>
            <a:r>
              <a:rPr lang="en-US" sz="2800" dirty="0" smtClean="0">
                <a:latin typeface="Times New Roman" pitchFamily="18" charset="0"/>
              </a:rPr>
              <a:t> = 1.753.</a:t>
            </a:r>
            <a:br>
              <a:rPr lang="en-US" sz="2800" dirty="0" smtClean="0">
                <a:latin typeface="Times New Roman" pitchFamily="18" charset="0"/>
              </a:rPr>
            </a:br>
            <a:r>
              <a:rPr lang="en-US" sz="2800" dirty="0" smtClean="0">
                <a:latin typeface="Times New Roman" pitchFamily="18" charset="0"/>
              </a:rPr>
              <a:t>Since | </a:t>
            </a:r>
            <a:r>
              <a:rPr lang="en-US" sz="2800" i="1" dirty="0" smtClean="0">
                <a:latin typeface="Times New Roman" pitchFamily="18" charset="0"/>
              </a:rPr>
              <a:t>t </a:t>
            </a:r>
            <a:r>
              <a:rPr lang="en-US" sz="2800" dirty="0" smtClean="0">
                <a:latin typeface="Times New Roman" pitchFamily="18" charset="0"/>
              </a:rPr>
              <a:t>| = 4 &gt; </a:t>
            </a:r>
            <a:r>
              <a:rPr lang="en-US" sz="2800" i="1" dirty="0" smtClean="0">
                <a:latin typeface="Times New Roman" pitchFamily="18" charset="0"/>
              </a:rPr>
              <a:t>t</a:t>
            </a:r>
            <a:r>
              <a:rPr lang="en-US" sz="2800" baseline="-25000" dirty="0" smtClean="0">
                <a:latin typeface="Times New Roman" pitchFamily="18" charset="0"/>
              </a:rPr>
              <a:t>0.05</a:t>
            </a:r>
            <a:r>
              <a:rPr lang="en-US" sz="2800" dirty="0" smtClean="0">
                <a:latin typeface="Times New Roman" pitchFamily="18" charset="0"/>
              </a:rPr>
              <a:t> = 1.753, the calculated value of </a:t>
            </a:r>
            <a:r>
              <a:rPr lang="en-US" sz="2800" i="1" dirty="0" smtClean="0">
                <a:latin typeface="Times New Roman" pitchFamily="18" charset="0"/>
              </a:rPr>
              <a:t>t </a:t>
            </a:r>
            <a:r>
              <a:rPr lang="en-US" sz="2800" dirty="0" smtClean="0">
                <a:latin typeface="Times New Roman" pitchFamily="18" charset="0"/>
              </a:rPr>
              <a:t>is more than the table</a:t>
            </a:r>
            <a:br>
              <a:rPr lang="en-US" sz="2800" dirty="0" smtClean="0">
                <a:latin typeface="Times New Roman" pitchFamily="18" charset="0"/>
              </a:rPr>
            </a:br>
            <a:r>
              <a:rPr lang="en-US" sz="2800" dirty="0" smtClean="0">
                <a:latin typeface="Times New Roman" pitchFamily="18" charset="0"/>
              </a:rPr>
              <a:t>value. The hypothesis is rejected. Hence, the sample mean has not come from</a:t>
            </a:r>
            <a:br>
              <a:rPr lang="en-US" sz="2800" dirty="0" smtClean="0">
                <a:latin typeface="Times New Roman" pitchFamily="18" charset="0"/>
              </a:rPr>
            </a:br>
            <a:r>
              <a:rPr lang="en-US" sz="2800" dirty="0" smtClean="0">
                <a:latin typeface="Times New Roman" pitchFamily="18" charset="0"/>
              </a:rPr>
              <a:t>a population having 56 as mean.</a:t>
            </a:r>
            <a:r>
              <a:rPr lang="en-US" sz="2400" dirty="0" smtClean="0">
                <a:latin typeface="Times New Roman" pitchFamily="18" charset="0"/>
              </a:rPr>
              <a:t/>
            </a:r>
            <a:br>
              <a:rPr lang="en-US" sz="2400" dirty="0" smtClean="0">
                <a:latin typeface="Times New Roman" pitchFamily="18" charset="0"/>
              </a:rPr>
            </a:br>
            <a:r>
              <a:rPr lang="en-US" sz="2400" dirty="0" smtClean="0">
                <a:latin typeface="Times New Roman" pitchFamily="18" charset="0"/>
              </a:rPr>
              <a:t>	</a:t>
            </a:r>
          </a:p>
          <a:p>
            <a:r>
              <a:rPr lang="en-US" sz="2400" dirty="0" smtClean="0">
                <a:latin typeface="Times New Roman" pitchFamily="18" charset="0"/>
              </a:rPr>
              <a:t>	</a:t>
            </a:r>
            <a:r>
              <a:rPr lang="en-US" sz="2800" dirty="0" smtClean="0">
                <a:latin typeface="Times New Roman" pitchFamily="18" charset="0"/>
              </a:rPr>
              <a:t>95% confidence limits of the population mean</a:t>
            </a:r>
          </a:p>
          <a:p>
            <a:endParaRPr lang="en-US" sz="2400" dirty="0" smtClean="0">
              <a:latin typeface="Times New Roman" pitchFamily="18" charset="0"/>
            </a:endParaRPr>
          </a:p>
          <a:p>
            <a:endParaRPr lang="en-US" sz="2400" dirty="0" smtClean="0">
              <a:latin typeface="Times New Roman" pitchFamily="18" charset="0"/>
            </a:endParaRPr>
          </a:p>
          <a:p>
            <a:endParaRPr lang="en-US" sz="2400" dirty="0" smtClean="0">
              <a:latin typeface="Times New Roman" pitchFamily="18" charset="0"/>
            </a:endParaRPr>
          </a:p>
          <a:p>
            <a:r>
              <a:rPr lang="en-US" sz="2400" dirty="0" smtClean="0">
                <a:latin typeface="Times New Roman" pitchFamily="18" charset="0"/>
              </a:rPr>
              <a:t>	</a:t>
            </a:r>
          </a:p>
          <a:p>
            <a:r>
              <a:rPr lang="en-US" sz="2400" dirty="0" smtClean="0">
                <a:latin typeface="Times New Roman" pitchFamily="18" charset="0"/>
              </a:rPr>
              <a:t>	</a:t>
            </a:r>
            <a:r>
              <a:rPr lang="en-US" sz="2800" dirty="0" smtClean="0">
                <a:latin typeface="Times New Roman" pitchFamily="18" charset="0"/>
              </a:rPr>
              <a:t>99% confidence limits of the population mean </a:t>
            </a:r>
            <a:br>
              <a:rPr lang="en-US" sz="2800" dirty="0" smtClean="0">
                <a:latin typeface="Times New Roman" pitchFamily="18" charset="0"/>
              </a:rPr>
            </a:br>
            <a:r>
              <a:rPr lang="en-US" sz="2800" dirty="0" smtClean="0">
                <a:latin typeface="Times New Roman" pitchFamily="18" charset="0"/>
              </a:rPr>
              <a:t> </a:t>
            </a:r>
            <a:r>
              <a:rPr lang="en-US" sz="2400" dirty="0" smtClean="0">
                <a:latin typeface="Times New Roman" pitchFamily="18" charset="0"/>
              </a:rPr>
              <a:t/>
            </a:r>
            <a:br>
              <a:rPr lang="en-US" sz="2400" dirty="0" smtClean="0">
                <a:latin typeface="Times New Roman" pitchFamily="18" charset="0"/>
              </a:rPr>
            </a:br>
            <a:endParaRPr lang="en-US" sz="2400" dirty="0" smtClean="0">
              <a:latin typeface="Times New Roman" pitchFamily="18" charset="0"/>
            </a:endParaRPr>
          </a:p>
          <a:p>
            <a:endParaRPr lang="en-US" sz="2800" dirty="0" smtClean="0">
              <a:latin typeface="Times New Roman" pitchFamily="18" charset="0"/>
            </a:endParaRPr>
          </a:p>
          <a:p>
            <a:endParaRPr lang="en-US" sz="2800" dirty="0" smtClean="0">
              <a:latin typeface="Times New Roman" pitchFamily="18" charset="0"/>
            </a:endParaRPr>
          </a:p>
          <a:p>
            <a:endParaRPr lang="en-US" sz="2400" dirty="0" smtClean="0">
              <a:latin typeface="Times New Roman" pitchFamily="18" charset="0"/>
            </a:endParaRPr>
          </a:p>
          <a:p>
            <a:r>
              <a:rPr lang="el-GR" sz="2800" dirty="0" smtClean="0">
                <a:latin typeface="Times New Roman" pitchFamily="18" charset="0"/>
              </a:rPr>
              <a:t/>
            </a:r>
            <a:br>
              <a:rPr lang="el-GR" sz="2800" dirty="0" smtClean="0">
                <a:latin typeface="Times New Roman" pitchFamily="18" charset="0"/>
              </a:rPr>
            </a:br>
            <a:r>
              <a:rPr lang="el-GR" sz="2400" dirty="0" smtClean="0">
                <a:latin typeface="Times New Roman" pitchFamily="18" charset="0"/>
              </a:rPr>
              <a:t> </a:t>
            </a:r>
            <a:r>
              <a:rPr lang="en-US" sz="2400" dirty="0" smtClean="0">
                <a:latin typeface="Times New Roman" pitchFamily="18" charset="0"/>
              </a:rPr>
              <a:t/>
            </a:r>
            <a:br>
              <a:rPr lang="en-US" sz="2400" dirty="0" smtClean="0">
                <a:latin typeface="Times New Roman" pitchFamily="18" charset="0"/>
              </a:rPr>
            </a:br>
            <a:r>
              <a:rPr lang="en-US" sz="2400" dirty="0" smtClean="0">
                <a:latin typeface="Times New Roman" pitchFamily="18" charset="0"/>
              </a:rPr>
              <a:t> </a:t>
            </a:r>
            <a:endParaRPr lang="en-US" sz="2400" dirty="0">
              <a:latin typeface="Times New Roman" pitchFamily="18" charset="0"/>
            </a:endParaRPr>
          </a:p>
        </p:txBody>
      </p:sp>
      <p:pic>
        <p:nvPicPr>
          <p:cNvPr id="4098" name="Picture 2"/>
          <p:cNvPicPr>
            <a:picLocks noChangeAspect="1" noChangeArrowheads="1"/>
          </p:cNvPicPr>
          <p:nvPr/>
        </p:nvPicPr>
        <p:blipFill>
          <a:blip r:embed="rId3"/>
          <a:srcRect/>
          <a:stretch>
            <a:fillRect/>
          </a:stretch>
        </p:blipFill>
        <p:spPr bwMode="auto">
          <a:xfrm>
            <a:off x="2729892" y="3619322"/>
            <a:ext cx="7223760" cy="881248"/>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a:srcRect/>
          <a:stretch>
            <a:fillRect/>
          </a:stretch>
        </p:blipFill>
        <p:spPr bwMode="auto">
          <a:xfrm>
            <a:off x="2738414" y="5357826"/>
            <a:ext cx="7132320" cy="856892"/>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809983" y="5196374"/>
            <a:ext cx="5486400" cy="1233022"/>
          </a:xfrm>
          <a:prstGeom prst="rect">
            <a:avLst/>
          </a:prstGeom>
          <a:noFill/>
          <a:ln w="9525">
            <a:noFill/>
            <a:miter lim="800000"/>
            <a:headEnd/>
            <a:tailEnd/>
          </a:ln>
          <a:effectLst/>
        </p:spPr>
      </p:pic>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
        <p:nvSpPr>
          <p:cNvPr id="9" name="Rectangle 8"/>
          <p:cNvSpPr/>
          <p:nvPr/>
        </p:nvSpPr>
        <p:spPr>
          <a:xfrm>
            <a:off x="1654103" y="-142900"/>
            <a:ext cx="8307723" cy="923330"/>
          </a:xfrm>
          <a:prstGeom prst="rect">
            <a:avLst/>
          </a:prstGeom>
        </p:spPr>
        <p:txBody>
          <a:bodyPr wrap="none">
            <a:spAutoFit/>
          </a:bodyPr>
          <a:lstStyle/>
          <a:p>
            <a:r>
              <a:rPr lang="en-US" sz="5400" b="1" dirty="0" smtClean="0"/>
              <a:t>STUDENT’S t-DISTRIBUTION </a:t>
            </a:r>
            <a:endParaRPr lang="en-IN" sz="5400" b="1" dirty="0"/>
          </a:p>
        </p:txBody>
      </p:sp>
      <p:sp>
        <p:nvSpPr>
          <p:cNvPr id="11" name="Rectangle 10"/>
          <p:cNvSpPr/>
          <p:nvPr/>
        </p:nvSpPr>
        <p:spPr>
          <a:xfrm>
            <a:off x="0" y="857232"/>
            <a:ext cx="12192000" cy="5693866"/>
          </a:xfrm>
          <a:prstGeom prst="rect">
            <a:avLst/>
          </a:prstGeom>
        </p:spPr>
        <p:txBody>
          <a:bodyPr wrap="square">
            <a:spAutoFit/>
          </a:bodyPr>
          <a:lstStyle/>
          <a:p>
            <a:r>
              <a:rPr lang="en-US" sz="2800" b="1" dirty="0" smtClean="0">
                <a:latin typeface="Times New Roman" pitchFamily="18" charset="0"/>
              </a:rPr>
              <a:t>TEST II: t-TEST FOR DIFFERENCE OF MEANS OF TWO SMALL SAMPLES</a:t>
            </a:r>
          </a:p>
          <a:p>
            <a:r>
              <a:rPr lang="en-US" sz="2800" dirty="0" smtClean="0">
                <a:latin typeface="Times New Roman" pitchFamily="18" charset="0"/>
              </a:rPr>
              <a:t>This test is used to test whether the two samples </a:t>
            </a:r>
            <a:r>
              <a:rPr lang="en-US" sz="2800" i="1" dirty="0" smtClean="0">
                <a:latin typeface="Times New Roman" pitchFamily="18" charset="0"/>
              </a:rPr>
              <a:t>x</a:t>
            </a:r>
            <a:r>
              <a:rPr lang="en-US" sz="2800" baseline="-25000" dirty="0" smtClean="0">
                <a:latin typeface="Times New Roman" pitchFamily="18" charset="0"/>
              </a:rPr>
              <a:t>1</a:t>
            </a:r>
            <a:r>
              <a:rPr lang="en-US" sz="2800" dirty="0" smtClean="0">
                <a:latin typeface="Times New Roman" pitchFamily="18" charset="0"/>
              </a:rPr>
              <a:t>, </a:t>
            </a:r>
            <a:r>
              <a:rPr lang="en-US" sz="2800" i="1" dirty="0" smtClean="0">
                <a:latin typeface="Times New Roman" pitchFamily="18" charset="0"/>
              </a:rPr>
              <a:t>x</a:t>
            </a:r>
            <a:r>
              <a:rPr lang="en-US" sz="2800" baseline="-25000" dirty="0" smtClean="0">
                <a:latin typeface="Times New Roman" pitchFamily="18" charset="0"/>
              </a:rPr>
              <a:t>2</a:t>
            </a:r>
            <a:r>
              <a:rPr lang="en-US" sz="2800" dirty="0" smtClean="0">
                <a:latin typeface="Times New Roman" pitchFamily="18" charset="0"/>
              </a:rPr>
              <a:t>, ......, </a:t>
            </a:r>
            <a:r>
              <a:rPr lang="en-US" sz="2800" i="1" dirty="0" err="1" smtClean="0">
                <a:latin typeface="Times New Roman" pitchFamily="18" charset="0"/>
              </a:rPr>
              <a:t>x</a:t>
            </a:r>
            <a:r>
              <a:rPr lang="en-US" sz="2800" i="1" baseline="-25000" dirty="0" err="1" smtClean="0">
                <a:latin typeface="Times New Roman" pitchFamily="18" charset="0"/>
              </a:rPr>
              <a:t>n</a:t>
            </a:r>
            <a:r>
              <a:rPr lang="en-US" sz="2800" dirty="0" smtClean="0">
                <a:latin typeface="Times New Roman" pitchFamily="18" charset="0"/>
              </a:rPr>
              <a:t> , </a:t>
            </a:r>
            <a:r>
              <a:rPr lang="en-US" sz="2800" i="1" dirty="0" smtClean="0">
                <a:latin typeface="Times New Roman" pitchFamily="18" charset="0"/>
              </a:rPr>
              <a:t>y</a:t>
            </a:r>
            <a:r>
              <a:rPr lang="en-US" sz="2800" baseline="-25000" dirty="0" smtClean="0">
                <a:latin typeface="Times New Roman" pitchFamily="18" charset="0"/>
              </a:rPr>
              <a:t>1</a:t>
            </a:r>
            <a:r>
              <a:rPr lang="en-US" sz="2800" dirty="0" smtClean="0">
                <a:latin typeface="Times New Roman" pitchFamily="18" charset="0"/>
              </a:rPr>
              <a:t>, </a:t>
            </a:r>
            <a:r>
              <a:rPr lang="en-US" sz="2800" i="1" dirty="0" smtClean="0">
                <a:latin typeface="Times New Roman" pitchFamily="18" charset="0"/>
              </a:rPr>
              <a:t>y</a:t>
            </a:r>
            <a:r>
              <a:rPr lang="en-US" sz="2800" baseline="-25000" dirty="0" smtClean="0">
                <a:latin typeface="Times New Roman" pitchFamily="18" charset="0"/>
              </a:rPr>
              <a:t>2</a:t>
            </a:r>
            <a:r>
              <a:rPr lang="en-US" sz="2800" dirty="0" smtClean="0">
                <a:latin typeface="Times New Roman" pitchFamily="18" charset="0"/>
              </a:rPr>
              <a:t>, ......,</a:t>
            </a:r>
            <a:br>
              <a:rPr lang="en-US" sz="2800" dirty="0" smtClean="0">
                <a:latin typeface="Times New Roman" pitchFamily="18" charset="0"/>
              </a:rPr>
            </a:br>
            <a:r>
              <a:rPr lang="en-US" sz="2800" i="1" dirty="0" smtClean="0">
                <a:latin typeface="Times New Roman" pitchFamily="18" charset="0"/>
              </a:rPr>
              <a:t>y</a:t>
            </a:r>
            <a:r>
              <a:rPr lang="en-US" sz="2800" i="1" baseline="-25000" dirty="0" smtClean="0">
                <a:latin typeface="Times New Roman" pitchFamily="18" charset="0"/>
              </a:rPr>
              <a:t>n</a:t>
            </a:r>
            <a:r>
              <a:rPr lang="en-US" sz="2800" dirty="0" smtClean="0">
                <a:latin typeface="Times New Roman" pitchFamily="18" charset="0"/>
              </a:rPr>
              <a:t> of sizes </a:t>
            </a:r>
            <a:r>
              <a:rPr lang="en-US" sz="2800" i="1" dirty="0" smtClean="0">
                <a:latin typeface="Times New Roman" pitchFamily="18" charset="0"/>
              </a:rPr>
              <a:t>n</a:t>
            </a:r>
            <a:r>
              <a:rPr lang="en-US" sz="2800" baseline="-25000" dirty="0" smtClean="0">
                <a:latin typeface="Times New Roman" pitchFamily="18" charset="0"/>
              </a:rPr>
              <a:t>1</a:t>
            </a:r>
            <a:r>
              <a:rPr lang="en-US" sz="2800" dirty="0" smtClean="0">
                <a:latin typeface="Times New Roman" pitchFamily="18" charset="0"/>
              </a:rPr>
              <a:t>, </a:t>
            </a:r>
            <a:r>
              <a:rPr lang="en-US" sz="2800" i="1" dirty="0" smtClean="0">
                <a:latin typeface="Times New Roman" pitchFamily="18" charset="0"/>
              </a:rPr>
              <a:t>n</a:t>
            </a:r>
            <a:r>
              <a:rPr lang="en-US" sz="2800" baseline="-25000" dirty="0" smtClean="0">
                <a:latin typeface="Times New Roman" pitchFamily="18" charset="0"/>
              </a:rPr>
              <a:t>2</a:t>
            </a:r>
            <a:r>
              <a:rPr lang="en-US" sz="2800" dirty="0" smtClean="0">
                <a:latin typeface="Times New Roman" pitchFamily="18" charset="0"/>
              </a:rPr>
              <a:t> have been drawn from two normal populations with mean μ</a:t>
            </a:r>
            <a:r>
              <a:rPr lang="en-US" sz="2800" baseline="-25000" dirty="0" smtClean="0">
                <a:latin typeface="Times New Roman" pitchFamily="18" charset="0"/>
              </a:rPr>
              <a:t>1</a:t>
            </a:r>
            <a:r>
              <a:rPr lang="en-US" sz="2800" dirty="0" smtClean="0">
                <a:latin typeface="Times New Roman" pitchFamily="18" charset="0"/>
              </a:rPr>
              <a:t> </a:t>
            </a:r>
            <a:br>
              <a:rPr lang="en-US" sz="2800" dirty="0" smtClean="0">
                <a:latin typeface="Times New Roman" pitchFamily="18" charset="0"/>
              </a:rPr>
            </a:br>
            <a:r>
              <a:rPr lang="en-US" sz="2800" dirty="0" smtClean="0">
                <a:latin typeface="Times New Roman" pitchFamily="18" charset="0"/>
              </a:rPr>
              <a:t> and μ</a:t>
            </a:r>
            <a:r>
              <a:rPr lang="en-US" sz="2800" baseline="-25000" dirty="0" smtClean="0">
                <a:latin typeface="Times New Roman" pitchFamily="18" charset="0"/>
              </a:rPr>
              <a:t>2</a:t>
            </a:r>
            <a:r>
              <a:rPr lang="en-US" sz="2800" dirty="0" smtClean="0">
                <a:latin typeface="Times New Roman" pitchFamily="18" charset="0"/>
              </a:rPr>
              <a:t> respectively, under the assumption that the population variance are</a:t>
            </a:r>
            <a:br>
              <a:rPr lang="en-US" sz="2800" dirty="0" smtClean="0">
                <a:latin typeface="Times New Roman" pitchFamily="18" charset="0"/>
              </a:rPr>
            </a:br>
            <a:r>
              <a:rPr lang="en-US" sz="2800" dirty="0" smtClean="0">
                <a:latin typeface="Times New Roman" pitchFamily="18" charset="0"/>
              </a:rPr>
              <a:t>equal. (σ</a:t>
            </a:r>
            <a:r>
              <a:rPr lang="en-US" sz="2800" baseline="-25000" dirty="0" smtClean="0">
                <a:latin typeface="Times New Roman" pitchFamily="18" charset="0"/>
              </a:rPr>
              <a:t>1</a:t>
            </a:r>
            <a:r>
              <a:rPr lang="en-US" sz="2800" dirty="0" smtClean="0">
                <a:latin typeface="Times New Roman" pitchFamily="18" charset="0"/>
              </a:rPr>
              <a:t> = σ</a:t>
            </a:r>
            <a:r>
              <a:rPr lang="en-US" sz="2800" baseline="-25000" dirty="0" smtClean="0">
                <a:latin typeface="Times New Roman" pitchFamily="18" charset="0"/>
              </a:rPr>
              <a:t>2</a:t>
            </a:r>
            <a:r>
              <a:rPr lang="en-US" sz="2800" dirty="0" smtClean="0">
                <a:latin typeface="Times New Roman" pitchFamily="18" charset="0"/>
              </a:rPr>
              <a:t> = σ).</a:t>
            </a:r>
            <a:br>
              <a:rPr lang="en-US" sz="2800" dirty="0" smtClean="0">
                <a:latin typeface="Times New Roman" pitchFamily="18" charset="0"/>
              </a:rPr>
            </a:br>
            <a:r>
              <a:rPr lang="en-US" sz="2800" dirty="0" smtClean="0">
                <a:latin typeface="Times New Roman" pitchFamily="18" charset="0"/>
              </a:rPr>
              <a:t>	H</a:t>
            </a:r>
            <a:r>
              <a:rPr lang="en-US" sz="2800" baseline="-25000" dirty="0" smtClean="0">
                <a:latin typeface="Times New Roman" pitchFamily="18" charset="0"/>
              </a:rPr>
              <a:t>0</a:t>
            </a:r>
            <a:r>
              <a:rPr lang="en-US" sz="2800" dirty="0" smtClean="0">
                <a:latin typeface="Times New Roman" pitchFamily="18" charset="0"/>
              </a:rPr>
              <a:t>: The samples have been drawn from the normal population with means</a:t>
            </a:r>
            <a:br>
              <a:rPr lang="en-US" sz="2800" dirty="0" smtClean="0">
                <a:latin typeface="Times New Roman" pitchFamily="18" charset="0"/>
              </a:rPr>
            </a:br>
            <a:r>
              <a:rPr lang="en-US" sz="2800" dirty="0" smtClean="0">
                <a:latin typeface="Times New Roman" pitchFamily="18" charset="0"/>
              </a:rPr>
              <a:t>	       μ</a:t>
            </a:r>
            <a:r>
              <a:rPr lang="en-US" sz="2800" baseline="-25000" dirty="0" smtClean="0">
                <a:latin typeface="Times New Roman" pitchFamily="18" charset="0"/>
              </a:rPr>
              <a:t>1</a:t>
            </a:r>
            <a:r>
              <a:rPr lang="en-US" sz="2800" dirty="0" smtClean="0">
                <a:latin typeface="Times New Roman" pitchFamily="18" charset="0"/>
              </a:rPr>
              <a:t> and μ</a:t>
            </a:r>
            <a:r>
              <a:rPr lang="en-US" sz="2800" baseline="-25000" dirty="0" smtClean="0">
                <a:latin typeface="Times New Roman" pitchFamily="18" charset="0"/>
              </a:rPr>
              <a:t>2</a:t>
            </a:r>
            <a:r>
              <a:rPr lang="en-US" sz="2800" dirty="0" smtClean="0">
                <a:latin typeface="Times New Roman" pitchFamily="18" charset="0"/>
              </a:rPr>
              <a:t>, </a:t>
            </a:r>
            <a:r>
              <a:rPr lang="en-US" sz="2800" i="1" dirty="0" smtClean="0">
                <a:latin typeface="Times New Roman" pitchFamily="18" charset="0"/>
              </a:rPr>
              <a:t>i.e.</a:t>
            </a:r>
            <a:r>
              <a:rPr lang="en-US" sz="2800" dirty="0" smtClean="0">
                <a:latin typeface="Times New Roman" pitchFamily="18" charset="0"/>
              </a:rPr>
              <a:t>, H</a:t>
            </a:r>
            <a:r>
              <a:rPr lang="en-US" sz="2800" baseline="-25000" dirty="0" smtClean="0">
                <a:latin typeface="Times New Roman" pitchFamily="18" charset="0"/>
              </a:rPr>
              <a:t>0</a:t>
            </a:r>
            <a:r>
              <a:rPr lang="en-US" sz="2800" dirty="0" smtClean="0">
                <a:latin typeface="Times New Roman" pitchFamily="18" charset="0"/>
              </a:rPr>
              <a:t>: μ1 ≠ μ2.</a:t>
            </a:r>
            <a:br>
              <a:rPr lang="en-US" sz="2800" dirty="0" smtClean="0">
                <a:latin typeface="Times New Roman" pitchFamily="18" charset="0"/>
              </a:rPr>
            </a:br>
            <a:r>
              <a:rPr lang="en-US" sz="2800" dirty="0" smtClean="0">
                <a:latin typeface="Times New Roman" pitchFamily="18" charset="0"/>
              </a:rPr>
              <a:t>	Let X , Y be their means of the two samples.</a:t>
            </a:r>
            <a:br>
              <a:rPr lang="en-US" sz="2800" dirty="0" smtClean="0">
                <a:latin typeface="Times New Roman" pitchFamily="18" charset="0"/>
              </a:rPr>
            </a:br>
            <a:r>
              <a:rPr lang="en-US" sz="2800" dirty="0" smtClean="0">
                <a:latin typeface="Times New Roman" pitchFamily="18" charset="0"/>
              </a:rPr>
              <a:t>		Under this H</a:t>
            </a:r>
            <a:r>
              <a:rPr lang="en-US" sz="2800" baseline="-25000" dirty="0" smtClean="0">
                <a:latin typeface="Times New Roman" pitchFamily="18" charset="0"/>
              </a:rPr>
              <a:t>0</a:t>
            </a:r>
            <a:r>
              <a:rPr lang="en-US" sz="2800" dirty="0" smtClean="0">
                <a:latin typeface="Times New Roman" pitchFamily="18" charset="0"/>
              </a:rPr>
              <a:t> the test of statistic </a:t>
            </a:r>
            <a:r>
              <a:rPr lang="en-US" sz="2800" i="1" dirty="0" smtClean="0">
                <a:latin typeface="Times New Roman" pitchFamily="18" charset="0"/>
              </a:rPr>
              <a:t>t </a:t>
            </a:r>
            <a:r>
              <a:rPr lang="en-US" sz="2800" dirty="0" smtClean="0">
                <a:latin typeface="Times New Roman" pitchFamily="18" charset="0"/>
              </a:rPr>
              <a:t>is given by </a:t>
            </a:r>
            <a:br>
              <a:rPr lang="en-US" sz="2800" dirty="0" smtClean="0">
                <a:latin typeface="Times New Roman" pitchFamily="18" charset="0"/>
              </a:rPr>
            </a:br>
            <a:r>
              <a:rPr lang="en-US" sz="2800" dirty="0" smtClean="0">
                <a:latin typeface="Times New Roman" pitchFamily="18" charset="0"/>
              </a:rPr>
              <a:t> </a:t>
            </a:r>
            <a:br>
              <a:rPr lang="en-US" sz="2800" dirty="0" smtClean="0">
                <a:latin typeface="Times New Roman" pitchFamily="18" charset="0"/>
              </a:rPr>
            </a:br>
            <a:r>
              <a:rPr lang="en-US" sz="2800" dirty="0" smtClean="0">
                <a:latin typeface="Times New Roman" pitchFamily="18" charset="0"/>
              </a:rPr>
              <a:t/>
            </a:r>
            <a:br>
              <a:rPr lang="en-US" sz="2800" dirty="0" smtClean="0">
                <a:latin typeface="Times New Roman" pitchFamily="18" charset="0"/>
              </a:rPr>
            </a:br>
            <a:r>
              <a:rPr lang="en-US" sz="2800" b="1" dirty="0" smtClean="0">
                <a:latin typeface="Times New Roman" pitchFamily="18" charset="0"/>
              </a:rPr>
              <a:t> </a:t>
            </a:r>
            <a:endParaRPr lang="en-IN" sz="2800" b="1" dirty="0">
              <a:latin typeface="Times New Roman" pitchFamily="18" charset="0"/>
            </a:endParaRPr>
          </a:p>
        </p:txBody>
      </p:sp>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MT University">
            <a:extLst>
              <a:ext uri="{FF2B5EF4-FFF2-40B4-BE49-F238E27FC236}">
                <a16:creationId xmlns="" xmlns:a16="http://schemas.microsoft.com/office/drawing/2014/main" id="{B4E8E784-8F2B-A840-A113-9AC4CAE3D8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200" y="9525"/>
            <a:ext cx="1970197" cy="8953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 xmlns:a16="http://schemas.microsoft.com/office/drawing/2014/main" id="{04C86E98-25B0-4342-9987-EF3973486A7D}"/>
              </a:ext>
            </a:extLst>
          </p:cNvPr>
          <p:cNvSpPr/>
          <p:nvPr/>
        </p:nvSpPr>
        <p:spPr>
          <a:xfrm>
            <a:off x="7713" y="6392862"/>
            <a:ext cx="6350000" cy="365125"/>
          </a:xfrm>
          <a:prstGeom prst="rect">
            <a:avLst/>
          </a:prstGeom>
          <a:solidFill>
            <a:srgbClr val="BD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w="22225">
                  <a:noFill/>
                  <a:prstDash val="solid"/>
                </a:ln>
                <a:solidFill>
                  <a:schemeClr val="bg1"/>
                </a:solidFill>
              </a:rPr>
              <a:t>education for life                                          www.rimt.ac.in</a:t>
            </a:r>
            <a:endParaRPr lang="en-GB" sz="2000" b="1" dirty="0">
              <a:ln w="22225">
                <a:noFill/>
                <a:prstDash val="solid"/>
              </a:ln>
              <a:solidFill>
                <a:schemeClr val="bg1"/>
              </a:solidFill>
            </a:endParaRPr>
          </a:p>
        </p:txBody>
      </p:sp>
      <p:sp>
        <p:nvSpPr>
          <p:cNvPr id="8" name="Footer Placeholder 4">
            <a:extLst>
              <a:ext uri="{FF2B5EF4-FFF2-40B4-BE49-F238E27FC236}">
                <a16:creationId xmlns="" xmlns:a16="http://schemas.microsoft.com/office/drawing/2014/main" id="{DD4A000E-D220-0045-A2D1-8D39B19F67C4}"/>
              </a:ext>
            </a:extLst>
          </p:cNvPr>
          <p:cNvSpPr txBox="1">
            <a:spLocks/>
          </p:cNvSpPr>
          <p:nvPr/>
        </p:nvSpPr>
        <p:spPr>
          <a:xfrm>
            <a:off x="6357713" y="636522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chemeClr val="tx1"/>
                </a:solidFill>
              </a:rPr>
              <a:t>Department of Electrical Engineering</a:t>
            </a:r>
            <a:endParaRPr lang="en-US" sz="1400" b="1" dirty="0">
              <a:solidFill>
                <a:schemeClr val="tx1"/>
              </a:solidFill>
            </a:endParaRPr>
          </a:p>
        </p:txBody>
      </p:sp>
      <p:sp>
        <p:nvSpPr>
          <p:cNvPr id="9" name="Rectangle 8"/>
          <p:cNvSpPr/>
          <p:nvPr/>
        </p:nvSpPr>
        <p:spPr>
          <a:xfrm>
            <a:off x="1654103" y="-142900"/>
            <a:ext cx="8307723" cy="923330"/>
          </a:xfrm>
          <a:prstGeom prst="rect">
            <a:avLst/>
          </a:prstGeom>
        </p:spPr>
        <p:txBody>
          <a:bodyPr wrap="none">
            <a:spAutoFit/>
          </a:bodyPr>
          <a:lstStyle/>
          <a:p>
            <a:r>
              <a:rPr lang="en-US" sz="5400" b="1" dirty="0" smtClean="0"/>
              <a:t>STUDENT’S t-DISTRIBUTION </a:t>
            </a:r>
            <a:endParaRPr lang="en-IN" sz="5400" b="1" dirty="0"/>
          </a:p>
        </p:txBody>
      </p:sp>
      <p:sp>
        <p:nvSpPr>
          <p:cNvPr id="11" name="Rectangle 10"/>
          <p:cNvSpPr/>
          <p:nvPr/>
        </p:nvSpPr>
        <p:spPr>
          <a:xfrm>
            <a:off x="0" y="857232"/>
            <a:ext cx="12192000" cy="523220"/>
          </a:xfrm>
          <a:prstGeom prst="rect">
            <a:avLst/>
          </a:prstGeom>
        </p:spPr>
        <p:txBody>
          <a:bodyPr wrap="square">
            <a:spAutoFit/>
          </a:bodyPr>
          <a:lstStyle/>
          <a:p>
            <a:r>
              <a:rPr lang="en-US" sz="2800" b="1" dirty="0" smtClean="0"/>
              <a:t>NOTE:  1. </a:t>
            </a:r>
            <a:r>
              <a:rPr lang="en-US" sz="2800" i="1" dirty="0" smtClean="0"/>
              <a:t>If the two sample’s standard deviations s1, s2 are given, then we have</a:t>
            </a:r>
            <a:r>
              <a:rPr lang="en-US" sz="2800" dirty="0" smtClean="0"/>
              <a:t> </a:t>
            </a:r>
            <a:endParaRPr lang="en-IN" sz="2800" b="1" dirty="0">
              <a:latin typeface="Times New Roman" pitchFamily="18" charset="0"/>
            </a:endParaRPr>
          </a:p>
        </p:txBody>
      </p:sp>
      <p:pic>
        <p:nvPicPr>
          <p:cNvPr id="2050" name="Picture 2"/>
          <p:cNvPicPr>
            <a:picLocks noChangeAspect="1" noChangeArrowheads="1"/>
          </p:cNvPicPr>
          <p:nvPr/>
        </p:nvPicPr>
        <p:blipFill>
          <a:blip r:embed="rId3">
            <a:lum bright="-14000" contrast="25000"/>
          </a:blip>
          <a:srcRect/>
          <a:stretch>
            <a:fillRect/>
          </a:stretch>
        </p:blipFill>
        <p:spPr bwMode="auto">
          <a:xfrm>
            <a:off x="3952860" y="1357298"/>
            <a:ext cx="2468880" cy="858228"/>
          </a:xfrm>
          <a:prstGeom prst="rect">
            <a:avLst/>
          </a:prstGeom>
          <a:noFill/>
          <a:ln w="9525">
            <a:noFill/>
            <a:miter lim="800000"/>
            <a:headEnd/>
            <a:tailEnd/>
          </a:ln>
          <a:effectLst/>
        </p:spPr>
      </p:pic>
      <p:sp>
        <p:nvSpPr>
          <p:cNvPr id="10" name="Rectangle 9"/>
          <p:cNvSpPr/>
          <p:nvPr/>
        </p:nvSpPr>
        <p:spPr>
          <a:xfrm>
            <a:off x="1166778" y="2285992"/>
            <a:ext cx="10644262" cy="954107"/>
          </a:xfrm>
          <a:prstGeom prst="rect">
            <a:avLst/>
          </a:prstGeom>
        </p:spPr>
        <p:txBody>
          <a:bodyPr wrap="square">
            <a:spAutoFit/>
          </a:bodyPr>
          <a:lstStyle/>
          <a:p>
            <a:r>
              <a:rPr lang="pt-BR" sz="2800" b="1" dirty="0" smtClean="0"/>
              <a:t>2. </a:t>
            </a:r>
            <a:r>
              <a:rPr lang="pt-BR" sz="2800" i="1" dirty="0" smtClean="0"/>
              <a:t>If n1 = n2 = n,                         </a:t>
            </a:r>
            <a:r>
              <a:rPr lang="en-US" sz="2800" i="1" dirty="0" smtClean="0"/>
              <a:t> can be used as a test statistic.</a:t>
            </a:r>
            <a:r>
              <a:rPr lang="en-US" sz="2800" dirty="0" smtClean="0"/>
              <a:t> </a:t>
            </a:r>
            <a:br>
              <a:rPr lang="en-US" sz="2800" dirty="0" smtClean="0"/>
            </a:br>
            <a:r>
              <a:rPr lang="pt-BR" sz="2800" dirty="0" smtClean="0"/>
              <a:t> </a:t>
            </a:r>
            <a:endParaRPr lang="en-US" sz="2800" dirty="0"/>
          </a:p>
        </p:txBody>
      </p:sp>
      <p:pic>
        <p:nvPicPr>
          <p:cNvPr id="2051" name="Picture 3"/>
          <p:cNvPicPr>
            <a:picLocks noChangeAspect="1" noChangeArrowheads="1"/>
          </p:cNvPicPr>
          <p:nvPr/>
        </p:nvPicPr>
        <p:blipFill>
          <a:blip r:embed="rId4">
            <a:lum bright="-14000" contrast="25000"/>
          </a:blip>
          <a:srcRect/>
          <a:stretch>
            <a:fillRect/>
          </a:stretch>
        </p:blipFill>
        <p:spPr bwMode="auto">
          <a:xfrm>
            <a:off x="3667107" y="2214553"/>
            <a:ext cx="1920240" cy="1265360"/>
          </a:xfrm>
          <a:prstGeom prst="rect">
            <a:avLst/>
          </a:prstGeom>
          <a:noFill/>
          <a:ln w="9525">
            <a:noFill/>
            <a:miter lim="800000"/>
            <a:headEnd/>
            <a:tailEnd/>
          </a:ln>
          <a:effectLst/>
        </p:spPr>
      </p:pic>
      <p:sp>
        <p:nvSpPr>
          <p:cNvPr id="12" name="Rectangle 11"/>
          <p:cNvSpPr/>
          <p:nvPr/>
        </p:nvSpPr>
        <p:spPr>
          <a:xfrm>
            <a:off x="1023902" y="3603500"/>
            <a:ext cx="10858576" cy="2246769"/>
          </a:xfrm>
          <a:prstGeom prst="rect">
            <a:avLst/>
          </a:prstGeom>
        </p:spPr>
        <p:txBody>
          <a:bodyPr wrap="square">
            <a:spAutoFit/>
          </a:bodyPr>
          <a:lstStyle/>
          <a:p>
            <a:r>
              <a:rPr lang="en-US" sz="2800" b="1" dirty="0" smtClean="0"/>
              <a:t>3. </a:t>
            </a:r>
            <a:r>
              <a:rPr lang="en-US" sz="2800" i="1" dirty="0" smtClean="0"/>
              <a:t>If the pairs of values are in some way associated (correlated) we can’t use the test statistic as given in Note 2. In this case, we find the differences of the associated pairs of values and apply for single mean i.e.,</a:t>
            </a:r>
          </a:p>
          <a:p>
            <a:endParaRPr lang="en-US" sz="2800" i="1" dirty="0" smtClean="0"/>
          </a:p>
          <a:p>
            <a:r>
              <a:rPr lang="en-US" sz="2800" i="1" dirty="0" smtClean="0"/>
              <a:t>		 with degrees of freedom n – 1</a:t>
            </a:r>
            <a:r>
              <a:rPr lang="en-US" sz="2800" dirty="0" smtClean="0"/>
              <a:t>  </a:t>
            </a:r>
            <a:endParaRPr lang="en-US" sz="2800" dirty="0"/>
          </a:p>
        </p:txBody>
      </p:sp>
      <p:pic>
        <p:nvPicPr>
          <p:cNvPr id="2052" name="Picture 4"/>
          <p:cNvPicPr>
            <a:picLocks noChangeAspect="1" noChangeArrowheads="1"/>
          </p:cNvPicPr>
          <p:nvPr/>
        </p:nvPicPr>
        <p:blipFill>
          <a:blip r:embed="rId5">
            <a:lum bright="-14000" contrast="25000"/>
          </a:blip>
          <a:srcRect/>
          <a:stretch>
            <a:fillRect/>
          </a:stretch>
        </p:blipFill>
        <p:spPr bwMode="auto">
          <a:xfrm>
            <a:off x="1166777" y="5143510"/>
            <a:ext cx="1554480" cy="976366"/>
          </a:xfrm>
          <a:prstGeom prst="rect">
            <a:avLst/>
          </a:prstGeom>
          <a:noFill/>
          <a:ln w="9525">
            <a:noFill/>
            <a:miter lim="800000"/>
            <a:headEnd/>
            <a:tailEnd/>
          </a:ln>
          <a:effectLst/>
        </p:spPr>
      </p:pic>
    </p:spTree>
    <p:extLst>
      <p:ext uri="{BB962C8B-B14F-4D97-AF65-F5344CB8AC3E}">
        <p14:creationId xmlns:p14="http://schemas.microsoft.com/office/powerpoint/2010/main" xmlns="" val="1949115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1131</TotalTime>
  <Words>1580</Words>
  <Application>Microsoft Office PowerPoint</Application>
  <PresentationFormat>Custom</PresentationFormat>
  <Paragraphs>187</Paragraphs>
  <Slides>29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Office Theme</vt:lpstr>
      <vt:lpstr>Equation</vt:lpstr>
      <vt:lpstr>   Numerical and Statistical Methods (BTEE-3604)   </vt:lpstr>
      <vt:lpstr>Topic Discussed</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Topics Discussed in Next Lecture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FINANCIAL MANAGEMENT</dc:title>
  <dc:creator>DELL</dc:creator>
  <cp:lastModifiedBy>Admin</cp:lastModifiedBy>
  <cp:revision>246</cp:revision>
  <dcterms:created xsi:type="dcterms:W3CDTF">2020-11-12T04:35:12Z</dcterms:created>
  <dcterms:modified xsi:type="dcterms:W3CDTF">2023-08-04T06:53:14Z</dcterms:modified>
</cp:coreProperties>
</file>