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395" r:id="rId3"/>
    <p:sldId id="396" r:id="rId4"/>
    <p:sldId id="397" r:id="rId5"/>
    <p:sldId id="398" r:id="rId6"/>
    <p:sldId id="399" r:id="rId7"/>
    <p:sldId id="400" r:id="rId8"/>
    <p:sldId id="401" r:id="rId9"/>
    <p:sldId id="402" r:id="rId10"/>
    <p:sldId id="403" r:id="rId11"/>
    <p:sldId id="404" r:id="rId12"/>
    <p:sldId id="405" r:id="rId13"/>
    <p:sldId id="406" r:id="rId14"/>
    <p:sldId id="407" r:id="rId15"/>
    <p:sldId id="408" r:id="rId16"/>
    <p:sldId id="409" r:id="rId17"/>
    <p:sldId id="41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72" d="100"/>
          <a:sy n="72" d="100"/>
        </p:scale>
        <p:origin x="-552" y="-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8/18/2023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8/18/2023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a:solidFill>
                  <a:srgbClr val="7030A0"/>
                </a:solidFill>
                <a:latin typeface="Times New Roman" pitchFamily="18" charset="0"/>
                <a:cs typeface="Times New Roman" pitchFamily="18" charset="0"/>
              </a:rPr>
              <a:t/>
            </a:r>
            <a:br>
              <a:rPr lang="en-IN" sz="4000" dirty="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Engineering Materials &amp; Metallurgy</a:t>
            </a:r>
            <a:r>
              <a:rPr lang="en-IN" dirty="0" smtClean="0">
                <a:solidFill>
                  <a:srgbClr val="7030A0"/>
                </a:solidFill>
                <a:latin typeface="Times New Roman" pitchFamily="18" charset="0"/>
                <a:cs typeface="Times New Roman" pitchFamily="18" charset="0"/>
              </a:rPr>
              <a:t> </a:t>
            </a: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BMEC-2306</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6400800" y="4038600"/>
            <a:ext cx="5515154" cy="14478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dirty="0">
                <a:latin typeface="Times New Roman" pitchFamily="18" charset="0"/>
                <a:cs typeface="Times New Roman" pitchFamily="18" charset="0"/>
              </a:rPr>
              <a:t>Prepared by</a:t>
            </a:r>
            <a:r>
              <a:rPr lang="en-IN" sz="40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Er</a:t>
            </a:r>
            <a:r>
              <a:rPr lang="en-IN" sz="53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Simranjit</a:t>
            </a:r>
            <a:r>
              <a:rPr lang="en-IN" sz="5300" dirty="0" smtClean="0">
                <a:latin typeface="Times New Roman" pitchFamily="18" charset="0"/>
                <a:cs typeface="Times New Roman" pitchFamily="18" charset="0"/>
              </a:rPr>
              <a:t> Singh </a:t>
            </a:r>
            <a:r>
              <a:rPr lang="en-IN" sz="5300" dirty="0" err="1" smtClean="0">
                <a:latin typeface="Times New Roman" pitchFamily="18" charset="0"/>
                <a:cs typeface="Times New Roman" pitchFamily="18" charset="0"/>
              </a:rPr>
              <a:t>Khangura</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1066800" y="2590800"/>
            <a:ext cx="6400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9600" dirty="0" smtClean="0">
                <a:solidFill>
                  <a:srgbClr val="7030A0"/>
                </a:solidFill>
                <a:latin typeface="Times New Roman" pitchFamily="18" charset="0"/>
                <a:cs typeface="Times New Roman" pitchFamily="18" charset="0"/>
              </a:rPr>
              <a:t/>
            </a:r>
            <a:br>
              <a:rPr lang="en-IN" sz="9600" dirty="0" smtClean="0">
                <a:solidFill>
                  <a:srgbClr val="7030A0"/>
                </a:solidFill>
                <a:latin typeface="Times New Roman" pitchFamily="18" charset="0"/>
                <a:cs typeface="Times New Roman" pitchFamily="18" charset="0"/>
              </a:rPr>
            </a:br>
            <a:r>
              <a:rPr lang="en-US" sz="9600" dirty="0">
                <a:latin typeface="Times New Roman" pitchFamily="18" charset="0"/>
                <a:cs typeface="Times New Roman" pitchFamily="18" charset="0"/>
              </a:rPr>
              <a:t>Course </a:t>
            </a:r>
            <a:r>
              <a:rPr lang="en-US" sz="9600" dirty="0" smtClean="0">
                <a:latin typeface="Times New Roman" pitchFamily="18" charset="0"/>
                <a:cs typeface="Times New Roman" pitchFamily="18" charset="0"/>
              </a:rPr>
              <a:t>Name: </a:t>
            </a:r>
            <a:r>
              <a:rPr lang="en-US" sz="9600" b="1" dirty="0" smtClean="0">
                <a:latin typeface="Times New Roman" pitchFamily="18" charset="0"/>
                <a:cs typeface="Times New Roman" pitchFamily="18" charset="0"/>
              </a:rPr>
              <a:t>B. Tech. (Mechanical  Engineering)</a:t>
            </a:r>
            <a:r>
              <a:rPr lang="en-US" sz="9600" dirty="0" smtClean="0">
                <a:latin typeface="Times New Roman" pitchFamily="18" charset="0"/>
                <a:cs typeface="Times New Roman" pitchFamily="18" charset="0"/>
              </a:rPr>
              <a:t>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85000" lnSpcReduction="20000"/>
          </a:bodyPr>
          <a:lstStyle/>
          <a:p>
            <a:pPr>
              <a:buNone/>
            </a:pPr>
            <a:r>
              <a:rPr lang="en-US" sz="2800" dirty="0" smtClean="0"/>
              <a:t>STAINLESS STEELS (SS): </a:t>
            </a:r>
          </a:p>
          <a:p>
            <a:pPr marL="514350" indent="-514350">
              <a:buAutoNum type="arabicPeriod"/>
            </a:pPr>
            <a:r>
              <a:rPr lang="en-US" sz="2800" dirty="0" smtClean="0"/>
              <a:t>Stainless steels are most notable for their corrosion resistance, which increases with increasing chromium content. </a:t>
            </a:r>
          </a:p>
          <a:p>
            <a:pPr marL="514350" indent="-514350">
              <a:buAutoNum type="arabicPeriod"/>
            </a:pPr>
            <a:r>
              <a:rPr lang="en-US" sz="2800" dirty="0" smtClean="0"/>
              <a:t>2. Additions of molybdenum increase corrosion resistance in reducing acids and against pitting attack in chloride solutions.</a:t>
            </a:r>
          </a:p>
          <a:p>
            <a:pPr marL="514350" indent="-514350">
              <a:buAutoNum type="arabicPeriod"/>
            </a:pPr>
            <a:r>
              <a:rPr lang="en-US" sz="2800" dirty="0" smtClean="0"/>
              <a:t> 3. There are numerous grades of stainless steel with varying chromium and molybdenum contents to suit the environment the alloy must endure. </a:t>
            </a:r>
          </a:p>
          <a:p>
            <a:pPr marL="514350" indent="-514350">
              <a:buAutoNum type="arabicPeriod"/>
            </a:pPr>
            <a:r>
              <a:rPr lang="en-US" sz="2800" dirty="0" smtClean="0"/>
              <a:t>4. Stainless steel’s resistance to corrosion and staining, low maintenance, and familiar luster make it an ideal material for many applications where both the strength of steel and corrosion resistance are required. </a:t>
            </a:r>
          </a:p>
          <a:p>
            <a:pPr marL="514350" indent="-514350">
              <a:buAutoNum type="arabicPeriod"/>
            </a:pPr>
            <a:r>
              <a:rPr lang="en-US" sz="2800" dirty="0" smtClean="0"/>
              <a:t>5. It is the composition of iron, carbon, and chromium and it contain minimum 12% Chromium. </a:t>
            </a:r>
          </a:p>
          <a:p>
            <a:pPr marL="514350" indent="-514350">
              <a:buAutoNum type="arabicPeriod"/>
            </a:pPr>
            <a:r>
              <a:rPr lang="en-US" sz="2800" dirty="0" smtClean="0"/>
              <a:t>6. Mo, Ni are added as alloying elements.</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a:bodyPr>
          <a:lstStyle/>
          <a:p>
            <a:pPr>
              <a:buNone/>
            </a:pPr>
            <a:r>
              <a:rPr lang="en-US" sz="2800" dirty="0" smtClean="0"/>
              <a:t>Types of stainless steel: </a:t>
            </a:r>
          </a:p>
          <a:p>
            <a:pPr marL="514350" indent="-514350">
              <a:buAutoNum type="arabicPeriod"/>
            </a:pPr>
            <a:r>
              <a:rPr lang="en-US" sz="2800" dirty="0" smtClean="0"/>
              <a:t>Austenitic stainless steel. </a:t>
            </a:r>
          </a:p>
          <a:p>
            <a:pPr marL="514350" indent="-514350"/>
            <a:r>
              <a:rPr lang="en-US" sz="2800" dirty="0" smtClean="0"/>
              <a:t>Austenitic stainless steel is a specific type of stainless steel alloy. </a:t>
            </a:r>
          </a:p>
          <a:p>
            <a:pPr marL="514350" indent="-514350"/>
            <a:r>
              <a:rPr lang="en-US" sz="2800" dirty="0" smtClean="0"/>
              <a:t> These stainless steels possess austenite as their primary crystalline structure (face centered cubic). </a:t>
            </a:r>
          </a:p>
          <a:p>
            <a:pPr marL="514350" indent="-514350"/>
            <a:r>
              <a:rPr lang="en-US" sz="2800" dirty="0" smtClean="0"/>
              <a:t>This austenite crystalline structure is achieved by sufficient additions of the austenite stabilizing elements nickel, manganese and nitrogen. </a:t>
            </a:r>
          </a:p>
          <a:p>
            <a:pPr marL="514350" indent="-514350"/>
            <a:r>
              <a:rPr lang="en-US" sz="2800" dirty="0" smtClean="0"/>
              <a:t> Due to their crystalline structure austenitic steels are not </a:t>
            </a:r>
            <a:r>
              <a:rPr lang="en-US" sz="2800" dirty="0" err="1" smtClean="0"/>
              <a:t>hardenable</a:t>
            </a:r>
            <a:r>
              <a:rPr lang="en-US" sz="2800" dirty="0" smtClean="0"/>
              <a:t> by heat treatment and are essentially non-magnetic.</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92500" lnSpcReduction="20000"/>
          </a:bodyPr>
          <a:lstStyle/>
          <a:p>
            <a:pPr>
              <a:buNone/>
            </a:pPr>
            <a:r>
              <a:rPr lang="en-US" sz="2800" dirty="0" smtClean="0"/>
              <a:t>Composition: </a:t>
            </a:r>
          </a:p>
          <a:p>
            <a:r>
              <a:rPr lang="en-US" sz="2800" dirty="0" smtClean="0"/>
              <a:t> C - 0.03 to 0.15 %, </a:t>
            </a:r>
          </a:p>
          <a:p>
            <a:r>
              <a:rPr lang="en-US" sz="2800" dirty="0" smtClean="0"/>
              <a:t> </a:t>
            </a:r>
            <a:r>
              <a:rPr lang="en-US" sz="2800" dirty="0" err="1" smtClean="0"/>
              <a:t>Mn</a:t>
            </a:r>
            <a:r>
              <a:rPr lang="en-US" sz="2800" dirty="0" smtClean="0"/>
              <a:t> -to 10%, </a:t>
            </a:r>
          </a:p>
          <a:p>
            <a:r>
              <a:rPr lang="en-US" sz="2800" dirty="0" smtClean="0"/>
              <a:t> Si - 1 to 2 %, </a:t>
            </a:r>
          </a:p>
          <a:p>
            <a:r>
              <a:rPr lang="en-US" sz="2800" dirty="0" smtClean="0"/>
              <a:t> Cr - 16to 26%, </a:t>
            </a:r>
          </a:p>
          <a:p>
            <a:r>
              <a:rPr lang="en-US" sz="2800" dirty="0" smtClean="0"/>
              <a:t> Ni - 3.5 to 22% </a:t>
            </a:r>
          </a:p>
          <a:p>
            <a:pPr>
              <a:buNone/>
            </a:pPr>
            <a:r>
              <a:rPr lang="en-US" sz="2800" dirty="0" smtClean="0"/>
              <a:t>   Properties: </a:t>
            </a:r>
          </a:p>
          <a:p>
            <a:r>
              <a:rPr lang="en-US" sz="2800" dirty="0" smtClean="0"/>
              <a:t> High corrosion resistance. </a:t>
            </a:r>
          </a:p>
          <a:p>
            <a:r>
              <a:rPr lang="en-US" sz="2800" dirty="0" smtClean="0"/>
              <a:t> Non Magnetic. </a:t>
            </a:r>
          </a:p>
          <a:p>
            <a:r>
              <a:rPr lang="en-US" sz="2800" dirty="0" smtClean="0"/>
              <a:t> Good ductility. </a:t>
            </a:r>
          </a:p>
          <a:p>
            <a:r>
              <a:rPr lang="en-US" sz="2800" dirty="0" smtClean="0"/>
              <a:t>High strength. </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1"/>
            <a:ext cx="11353800" cy="4830766"/>
          </a:xfrm>
        </p:spPr>
        <p:txBody>
          <a:bodyPr>
            <a:normAutofit fontScale="85000" lnSpcReduction="20000"/>
          </a:bodyPr>
          <a:lstStyle/>
          <a:p>
            <a:pPr>
              <a:buNone/>
            </a:pPr>
            <a:r>
              <a:rPr lang="en-US" sz="2800" dirty="0" smtClean="0"/>
              <a:t>Applications: </a:t>
            </a:r>
          </a:p>
          <a:p>
            <a:r>
              <a:rPr lang="en-US" sz="2800" dirty="0" smtClean="0"/>
              <a:t> Air craft industry. </a:t>
            </a:r>
          </a:p>
          <a:p>
            <a:r>
              <a:rPr lang="en-US" sz="2800" dirty="0" smtClean="0"/>
              <a:t> Chemical processing. </a:t>
            </a:r>
          </a:p>
          <a:p>
            <a:r>
              <a:rPr lang="en-US" sz="2800" dirty="0" smtClean="0"/>
              <a:t> Food processing unit. </a:t>
            </a:r>
          </a:p>
          <a:p>
            <a:r>
              <a:rPr lang="en-US" sz="2800" dirty="0" smtClean="0"/>
              <a:t> Dairy industry. </a:t>
            </a:r>
          </a:p>
          <a:p>
            <a:r>
              <a:rPr lang="en-US" sz="2800" dirty="0" smtClean="0"/>
              <a:t> Transportation industry</a:t>
            </a:r>
          </a:p>
          <a:p>
            <a:pPr>
              <a:buNone/>
            </a:pPr>
            <a:r>
              <a:rPr lang="en-US" sz="2800" dirty="0" smtClean="0"/>
              <a:t> ii) </a:t>
            </a:r>
            <a:r>
              <a:rPr lang="en-US" sz="2800" dirty="0" err="1" smtClean="0"/>
              <a:t>Ferritic</a:t>
            </a:r>
            <a:r>
              <a:rPr lang="en-US" sz="2800" dirty="0" smtClean="0"/>
              <a:t> Stainless steel: </a:t>
            </a:r>
          </a:p>
          <a:p>
            <a:pPr>
              <a:buNone/>
            </a:pPr>
            <a:r>
              <a:rPr lang="en-US" sz="2800" dirty="0" smtClean="0"/>
              <a:t> </a:t>
            </a:r>
            <a:r>
              <a:rPr lang="en-US" sz="2800" dirty="0" err="1" smtClean="0"/>
              <a:t>Ferritic</a:t>
            </a:r>
            <a:r>
              <a:rPr lang="en-US" sz="2800" dirty="0" smtClean="0"/>
              <a:t> steels are high chromium, magnetic stainless &amp; have low carbon content. Composition: </a:t>
            </a:r>
          </a:p>
          <a:p>
            <a:r>
              <a:rPr lang="en-US" sz="2800" dirty="0" smtClean="0"/>
              <a:t> C - 0.08 to 0.1%,</a:t>
            </a:r>
          </a:p>
          <a:p>
            <a:r>
              <a:rPr lang="en-US" sz="2800" dirty="0" smtClean="0"/>
              <a:t>  Si-  1% </a:t>
            </a:r>
          </a:p>
          <a:p>
            <a:r>
              <a:rPr lang="en-US" sz="2800" dirty="0" smtClean="0"/>
              <a:t> </a:t>
            </a:r>
            <a:r>
              <a:rPr lang="en-US" sz="2800" dirty="0" err="1" smtClean="0"/>
              <a:t>Mn</a:t>
            </a:r>
            <a:r>
              <a:rPr lang="en-US" sz="2800" dirty="0" smtClean="0"/>
              <a:t> - 1 to 1.5%, </a:t>
            </a:r>
          </a:p>
          <a:p>
            <a:r>
              <a:rPr lang="en-US" sz="2800" dirty="0" smtClean="0"/>
              <a:t> Cr  -12 to 25%</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1"/>
            <a:ext cx="11353800" cy="4830766"/>
          </a:xfrm>
        </p:spPr>
        <p:txBody>
          <a:bodyPr>
            <a:normAutofit fontScale="85000" lnSpcReduction="20000"/>
          </a:bodyPr>
          <a:lstStyle/>
          <a:p>
            <a:pPr>
              <a:buNone/>
            </a:pPr>
            <a:r>
              <a:rPr lang="en-US" sz="2800" dirty="0" smtClean="0"/>
              <a:t>Properties: </a:t>
            </a:r>
          </a:p>
          <a:p>
            <a:r>
              <a:rPr lang="en-US" sz="2800" dirty="0" smtClean="0"/>
              <a:t> They are magnetic. </a:t>
            </a:r>
          </a:p>
          <a:p>
            <a:r>
              <a:rPr lang="en-US" sz="2800" dirty="0" smtClean="0"/>
              <a:t> Good ductility. </a:t>
            </a:r>
          </a:p>
          <a:p>
            <a:r>
              <a:rPr lang="en-US" sz="2800" dirty="0" smtClean="0"/>
              <a:t> High strength. </a:t>
            </a:r>
          </a:p>
          <a:p>
            <a:r>
              <a:rPr lang="en-US" sz="2800" dirty="0" smtClean="0"/>
              <a:t> Soft </a:t>
            </a:r>
          </a:p>
          <a:p>
            <a:r>
              <a:rPr lang="en-US" sz="2800" dirty="0" smtClean="0"/>
              <a:t> Corrosion resistant. </a:t>
            </a:r>
          </a:p>
          <a:p>
            <a:r>
              <a:rPr lang="en-US" sz="2800" dirty="0" smtClean="0"/>
              <a:t>High toughness. </a:t>
            </a:r>
          </a:p>
          <a:p>
            <a:r>
              <a:rPr lang="en-US" sz="2800" dirty="0" smtClean="0"/>
              <a:t> This steels can be welded, forged, rolled and machined. </a:t>
            </a:r>
          </a:p>
          <a:p>
            <a:pPr>
              <a:buNone/>
            </a:pPr>
            <a:r>
              <a:rPr lang="en-US" sz="2800" dirty="0" smtClean="0"/>
              <a:t>Applications: </a:t>
            </a:r>
          </a:p>
          <a:p>
            <a:r>
              <a:rPr lang="en-US" sz="2800" dirty="0" smtClean="0"/>
              <a:t> Petroleum industry. </a:t>
            </a:r>
          </a:p>
          <a:p>
            <a:r>
              <a:rPr lang="en-US" sz="2800" dirty="0" smtClean="0"/>
              <a:t> Heating element for furnace. </a:t>
            </a:r>
          </a:p>
          <a:p>
            <a:r>
              <a:rPr lang="en-US" sz="2800" dirty="0" smtClean="0"/>
              <a:t>Chemical industry. </a:t>
            </a:r>
          </a:p>
          <a:p>
            <a:r>
              <a:rPr lang="en-US" sz="2800" dirty="0" smtClean="0"/>
              <a:t> Combustion chamber.</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1"/>
            <a:ext cx="11353800" cy="4830766"/>
          </a:xfrm>
        </p:spPr>
        <p:txBody>
          <a:bodyPr>
            <a:normAutofit/>
          </a:bodyPr>
          <a:lstStyle/>
          <a:p>
            <a:pPr>
              <a:buNone/>
            </a:pPr>
            <a:r>
              <a:rPr lang="en-US" sz="2800" dirty="0" err="1" smtClean="0"/>
              <a:t>Martensitic</a:t>
            </a:r>
            <a:r>
              <a:rPr lang="en-US" sz="2800" dirty="0" smtClean="0"/>
              <a:t> stainless steel: </a:t>
            </a:r>
          </a:p>
          <a:p>
            <a:r>
              <a:rPr lang="en-US" sz="2800" dirty="0" err="1" smtClean="0"/>
              <a:t>Martensitic</a:t>
            </a:r>
            <a:r>
              <a:rPr lang="en-US" sz="2800" dirty="0" smtClean="0"/>
              <a:t> stainless steel is a type of steel having a magnetic, corrosion resistant and hard enable crystalline structure after heat treating. </a:t>
            </a:r>
          </a:p>
          <a:p>
            <a:r>
              <a:rPr lang="en-US" sz="2800" dirty="0" smtClean="0"/>
              <a:t> It is composed of chromium deposits with no nickel fractions. </a:t>
            </a:r>
          </a:p>
          <a:p>
            <a:pPr>
              <a:buNone/>
            </a:pPr>
            <a:r>
              <a:rPr lang="en-US" sz="2800" dirty="0" smtClean="0"/>
              <a:t> Composition: </a:t>
            </a:r>
          </a:p>
          <a:p>
            <a:r>
              <a:rPr lang="en-US" sz="2800" dirty="0" smtClean="0"/>
              <a:t> C- 0.1 to 1.5%, </a:t>
            </a:r>
          </a:p>
          <a:p>
            <a:r>
              <a:rPr lang="en-US" sz="2800" dirty="0" smtClean="0"/>
              <a:t> Si -1%, </a:t>
            </a:r>
          </a:p>
          <a:p>
            <a:r>
              <a:rPr lang="en-US" sz="2800" dirty="0" smtClean="0"/>
              <a:t> </a:t>
            </a:r>
            <a:r>
              <a:rPr lang="en-US" sz="2800" dirty="0" err="1" smtClean="0"/>
              <a:t>Mn</a:t>
            </a:r>
            <a:r>
              <a:rPr lang="en-US" sz="2800" dirty="0" smtClean="0"/>
              <a:t>- 1%, </a:t>
            </a:r>
          </a:p>
          <a:p>
            <a:r>
              <a:rPr lang="en-US" sz="2800" dirty="0" smtClean="0"/>
              <a:t>Cr- 12 to 25%</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1"/>
            <a:ext cx="11353800" cy="4830766"/>
          </a:xfrm>
        </p:spPr>
        <p:txBody>
          <a:bodyPr>
            <a:normAutofit fontScale="92500" lnSpcReduction="20000"/>
          </a:bodyPr>
          <a:lstStyle/>
          <a:p>
            <a:pPr>
              <a:buNone/>
            </a:pPr>
            <a:r>
              <a:rPr lang="en-US" sz="2800" dirty="0" smtClean="0"/>
              <a:t>Properties: </a:t>
            </a:r>
          </a:p>
          <a:p>
            <a:r>
              <a:rPr lang="en-US" sz="2800" dirty="0" smtClean="0"/>
              <a:t> High hardness. </a:t>
            </a:r>
          </a:p>
          <a:p>
            <a:r>
              <a:rPr lang="en-US" sz="2800" dirty="0" smtClean="0"/>
              <a:t> High strength. </a:t>
            </a:r>
          </a:p>
          <a:p>
            <a:r>
              <a:rPr lang="en-US" sz="2800" dirty="0" smtClean="0"/>
              <a:t> Good ductility and thermal conductivity. </a:t>
            </a:r>
          </a:p>
          <a:p>
            <a:r>
              <a:rPr lang="en-US" sz="2800" dirty="0" smtClean="0"/>
              <a:t> Good toughness. </a:t>
            </a:r>
          </a:p>
          <a:p>
            <a:r>
              <a:rPr lang="en-US" sz="2800" dirty="0" smtClean="0"/>
              <a:t> Corrosion resistance. </a:t>
            </a:r>
          </a:p>
          <a:p>
            <a:r>
              <a:rPr lang="en-US" sz="2800" dirty="0" smtClean="0"/>
              <a:t>High magnetic. </a:t>
            </a:r>
          </a:p>
          <a:p>
            <a:pPr>
              <a:buNone/>
            </a:pPr>
            <a:r>
              <a:rPr lang="en-US" sz="2800" dirty="0" smtClean="0"/>
              <a:t>Applications: </a:t>
            </a:r>
          </a:p>
          <a:p>
            <a:r>
              <a:rPr lang="en-US" sz="2800" dirty="0" smtClean="0"/>
              <a:t>Valves, </a:t>
            </a:r>
          </a:p>
          <a:p>
            <a:r>
              <a:rPr lang="en-US" sz="2800" dirty="0" smtClean="0"/>
              <a:t>pumps, </a:t>
            </a:r>
          </a:p>
          <a:p>
            <a:r>
              <a:rPr lang="en-US" sz="2800" dirty="0" smtClean="0"/>
              <a:t>surgical instruments, </a:t>
            </a:r>
          </a:p>
          <a:p>
            <a:r>
              <a:rPr lang="en-US" sz="2800" dirty="0" smtClean="0"/>
              <a:t>turbine blades.</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CONCLUSION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1"/>
            <a:ext cx="11353800" cy="4830766"/>
          </a:xfrm>
        </p:spPr>
        <p:txBody>
          <a:bodyPr>
            <a:normAutofit/>
          </a:bodyPr>
          <a:lstStyle/>
          <a:p>
            <a:pPr>
              <a:buNone/>
            </a:pPr>
            <a:r>
              <a:rPr lang="en-US" sz="2800" dirty="0" smtClean="0">
                <a:latin typeface="Times New Roman" pitchFamily="18" charset="0"/>
                <a:cs typeface="Times New Roman" pitchFamily="18" charset="0"/>
              </a:rPr>
              <a:t>1.Ferrous metals widely used in construction , automotive and manufacturing sectors due to their strength, durability and magnetic properties.</a:t>
            </a:r>
          </a:p>
          <a:p>
            <a:pPr>
              <a:buNone/>
            </a:pPr>
            <a:r>
              <a:rPr lang="en-US" sz="2800" dirty="0" smtClean="0">
                <a:latin typeface="Times New Roman" pitchFamily="18" charset="0"/>
                <a:cs typeface="Times New Roman" pitchFamily="18" charset="0"/>
              </a:rPr>
              <a:t>2.In this we explore various types of ferrous metals, their compositions, properties and applications</a:t>
            </a:r>
          </a:p>
          <a:p>
            <a:pPr>
              <a:buNone/>
            </a:pPr>
            <a:r>
              <a:rPr lang="en-US" sz="2800" dirty="0" smtClean="0">
                <a:latin typeface="Times New Roman" pitchFamily="18" charset="0"/>
                <a:cs typeface="Times New Roman" pitchFamily="18" charset="0"/>
              </a:rPr>
              <a:t>3. The study of various metals and alloys is essential for understanding their wide ranging applications and utilization in </a:t>
            </a:r>
            <a:r>
              <a:rPr lang="en-US" sz="2800" smtClean="0">
                <a:latin typeface="Times New Roman" pitchFamily="18" charset="0"/>
                <a:cs typeface="Times New Roman" pitchFamily="18" charset="0"/>
              </a:rPr>
              <a:t>various industries.</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92500" lnSpcReduction="10000"/>
          </a:bodyPr>
          <a:lstStyle/>
          <a:p>
            <a:pPr>
              <a:buNone/>
            </a:pPr>
            <a:r>
              <a:rPr lang="en-US" sz="2800" dirty="0" smtClean="0"/>
              <a:t>PURPOSE OF ALLOYING: </a:t>
            </a:r>
          </a:p>
          <a:p>
            <a:r>
              <a:rPr lang="en-US" sz="2800" dirty="0" smtClean="0"/>
              <a:t> To increase harden ability. </a:t>
            </a:r>
          </a:p>
          <a:p>
            <a:r>
              <a:rPr lang="en-US" sz="2800" dirty="0" smtClean="0"/>
              <a:t> To increase strength at temperature. </a:t>
            </a:r>
          </a:p>
          <a:p>
            <a:r>
              <a:rPr lang="en-US" sz="2800" dirty="0" smtClean="0"/>
              <a:t> To improve high temperature properties. </a:t>
            </a:r>
          </a:p>
          <a:p>
            <a:r>
              <a:rPr lang="en-US" sz="2800" dirty="0" smtClean="0"/>
              <a:t> To increase resistance to corrosion. </a:t>
            </a:r>
          </a:p>
          <a:p>
            <a:r>
              <a:rPr lang="en-US" sz="2800" dirty="0" smtClean="0"/>
              <a:t> To increase wear resistance.  </a:t>
            </a:r>
          </a:p>
          <a:p>
            <a:r>
              <a:rPr lang="en-US" sz="2800" dirty="0" smtClean="0"/>
              <a:t> To improve toughness at any minimum hardness. </a:t>
            </a:r>
          </a:p>
          <a:p>
            <a:r>
              <a:rPr lang="en-US" sz="2800" dirty="0" smtClean="0"/>
              <a:t> To improve electrical and magnetic properties.</a:t>
            </a: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92500" lnSpcReduction="20000"/>
          </a:bodyPr>
          <a:lstStyle/>
          <a:p>
            <a:pPr>
              <a:buNone/>
            </a:pPr>
            <a:endParaRPr lang="en-US" sz="2800" dirty="0" smtClean="0"/>
          </a:p>
          <a:p>
            <a:pPr>
              <a:buNone/>
            </a:pPr>
            <a:r>
              <a:rPr lang="en-US" sz="2800" dirty="0" smtClean="0"/>
              <a:t> EFFECTS OF ALLOYING ELEMENTS: </a:t>
            </a:r>
          </a:p>
          <a:p>
            <a:r>
              <a:rPr lang="en-US" sz="2800" dirty="0" smtClean="0"/>
              <a:t>It enhances</a:t>
            </a:r>
          </a:p>
          <a:p>
            <a:r>
              <a:rPr lang="en-US" sz="2800" dirty="0" smtClean="0"/>
              <a:t>Solid solution formation. </a:t>
            </a:r>
          </a:p>
          <a:p>
            <a:r>
              <a:rPr lang="en-US" sz="2800" dirty="0" smtClean="0"/>
              <a:t>Carbide formation.</a:t>
            </a:r>
          </a:p>
          <a:p>
            <a:r>
              <a:rPr lang="en-US" sz="2800" dirty="0" smtClean="0"/>
              <a:t>Shifting of critical temperature. </a:t>
            </a:r>
          </a:p>
          <a:p>
            <a:r>
              <a:rPr lang="en-US" sz="2800" dirty="0" smtClean="0"/>
              <a:t>Lowering of critical cooling rate.  </a:t>
            </a:r>
          </a:p>
          <a:p>
            <a:r>
              <a:rPr lang="en-US" sz="2800" dirty="0" smtClean="0"/>
              <a:t>Effect on grain growth. </a:t>
            </a:r>
          </a:p>
          <a:p>
            <a:r>
              <a:rPr lang="en-US" sz="2800" dirty="0" smtClean="0"/>
              <a:t>Corrosion resistance. </a:t>
            </a: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143001"/>
            <a:ext cx="11353800" cy="4983166"/>
          </a:xfrm>
        </p:spPr>
        <p:txBody>
          <a:bodyPr>
            <a:normAutofit lnSpcReduction="10000"/>
          </a:bodyPr>
          <a:lstStyle/>
          <a:p>
            <a:pPr>
              <a:buNone/>
            </a:pPr>
            <a:r>
              <a:rPr lang="en-US" sz="2800" dirty="0" smtClean="0"/>
              <a:t>EFFECT OF ALLOYING ELEMENTS ON STEELS: </a:t>
            </a:r>
          </a:p>
          <a:p>
            <a:pPr>
              <a:buNone/>
            </a:pPr>
            <a:r>
              <a:rPr lang="en-US" sz="2800" dirty="0" smtClean="0"/>
              <a:t> Silicon (Si): </a:t>
            </a:r>
          </a:p>
          <a:p>
            <a:r>
              <a:rPr lang="en-US" sz="2800" dirty="0" smtClean="0"/>
              <a:t>It is a ferrite solid solution. </a:t>
            </a:r>
          </a:p>
          <a:p>
            <a:r>
              <a:rPr lang="en-US" sz="2800" dirty="0" smtClean="0"/>
              <a:t> It reduces losses. </a:t>
            </a:r>
          </a:p>
          <a:p>
            <a:r>
              <a:rPr lang="en-US" sz="2800" dirty="0" smtClean="0"/>
              <a:t> It increases toughness. </a:t>
            </a:r>
          </a:p>
          <a:p>
            <a:r>
              <a:rPr lang="en-US" sz="2800" dirty="0" smtClean="0"/>
              <a:t> It increases strength and hardness.</a:t>
            </a:r>
          </a:p>
          <a:p>
            <a:pPr>
              <a:buNone/>
            </a:pPr>
            <a:r>
              <a:rPr lang="en-US" sz="2800" dirty="0" smtClean="0"/>
              <a:t> Manganese (</a:t>
            </a:r>
            <a:r>
              <a:rPr lang="en-US" sz="2800" dirty="0" err="1" smtClean="0"/>
              <a:t>Mn</a:t>
            </a:r>
            <a:r>
              <a:rPr lang="en-US" sz="2800" dirty="0" smtClean="0"/>
              <a:t>): </a:t>
            </a:r>
          </a:p>
          <a:p>
            <a:r>
              <a:rPr lang="en-US" sz="2800" dirty="0" smtClean="0"/>
              <a:t> It improves </a:t>
            </a:r>
            <a:r>
              <a:rPr lang="en-US" sz="2800" dirty="0" err="1" smtClean="0"/>
              <a:t>Machinability</a:t>
            </a:r>
            <a:r>
              <a:rPr lang="en-US" sz="2800" dirty="0" smtClean="0"/>
              <a:t>. </a:t>
            </a:r>
          </a:p>
          <a:p>
            <a:r>
              <a:rPr lang="en-US" sz="2800" dirty="0" smtClean="0"/>
              <a:t> It improves strength and toughness. </a:t>
            </a:r>
          </a:p>
          <a:p>
            <a:r>
              <a:rPr lang="en-US" sz="2800" dirty="0" smtClean="0"/>
              <a:t>It dissolves in Ferrite. </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85000" lnSpcReduction="20000"/>
          </a:bodyPr>
          <a:lstStyle/>
          <a:p>
            <a:pPr>
              <a:buNone/>
            </a:pPr>
            <a:r>
              <a:rPr lang="en-US" sz="2800" dirty="0" smtClean="0"/>
              <a:t>EFFECT OF ALLOYING ELEMENTS ON STEELS: </a:t>
            </a:r>
          </a:p>
          <a:p>
            <a:pPr>
              <a:buNone/>
            </a:pPr>
            <a:r>
              <a:rPr lang="en-US" sz="2800" dirty="0" smtClean="0"/>
              <a:t> Nickel (Ni): </a:t>
            </a:r>
          </a:p>
          <a:p>
            <a:r>
              <a:rPr lang="en-US" sz="2800" dirty="0" smtClean="0"/>
              <a:t>It is a ferrite solid solution. </a:t>
            </a:r>
          </a:p>
          <a:p>
            <a:r>
              <a:rPr lang="en-US" sz="2800" dirty="0" smtClean="0"/>
              <a:t>It increases tensile strength and hardness.</a:t>
            </a:r>
          </a:p>
          <a:p>
            <a:r>
              <a:rPr lang="en-US" sz="2800" dirty="0" smtClean="0"/>
              <a:t> It increases corrosion resistance. </a:t>
            </a:r>
          </a:p>
          <a:p>
            <a:r>
              <a:rPr lang="en-US" sz="2800" dirty="0" smtClean="0"/>
              <a:t>It reduces co- efficient of thermal expansion.</a:t>
            </a:r>
          </a:p>
          <a:p>
            <a:pPr>
              <a:buNone/>
            </a:pPr>
            <a:r>
              <a:rPr lang="en-US" sz="2800" dirty="0" smtClean="0"/>
              <a:t> Chromium (Cr): </a:t>
            </a:r>
          </a:p>
          <a:p>
            <a:r>
              <a:rPr lang="en-US" sz="2800" dirty="0" smtClean="0"/>
              <a:t>It increases </a:t>
            </a:r>
            <a:r>
              <a:rPr lang="en-US" sz="2800" dirty="0" err="1" smtClean="0"/>
              <a:t>hardenability</a:t>
            </a:r>
            <a:r>
              <a:rPr lang="en-US" sz="2800" dirty="0" smtClean="0"/>
              <a:t>. </a:t>
            </a:r>
          </a:p>
          <a:p>
            <a:r>
              <a:rPr lang="en-US" sz="2800" dirty="0" smtClean="0"/>
              <a:t>It increases wear resistance. </a:t>
            </a:r>
          </a:p>
          <a:p>
            <a:r>
              <a:rPr lang="en-US" sz="2800" dirty="0" smtClean="0"/>
              <a:t>It increases corrosion resistance. </a:t>
            </a: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85000" lnSpcReduction="20000"/>
          </a:bodyPr>
          <a:lstStyle/>
          <a:p>
            <a:pPr>
              <a:buNone/>
            </a:pPr>
            <a:r>
              <a:rPr lang="en-US" sz="2800" dirty="0" smtClean="0"/>
              <a:t>EFFECT OF ALLOYING ELEMENTS ON STEELS: </a:t>
            </a:r>
          </a:p>
          <a:p>
            <a:pPr>
              <a:buNone/>
            </a:pPr>
            <a:r>
              <a:rPr lang="en-US" sz="2800" dirty="0" smtClean="0"/>
              <a:t>Titanium (Ti) </a:t>
            </a:r>
          </a:p>
          <a:p>
            <a:r>
              <a:rPr lang="en-US" sz="2800" dirty="0" smtClean="0"/>
              <a:t> It is strong carbide former. </a:t>
            </a:r>
          </a:p>
          <a:p>
            <a:r>
              <a:rPr lang="en-US" sz="2800" dirty="0" smtClean="0"/>
              <a:t> It increases </a:t>
            </a:r>
            <a:r>
              <a:rPr lang="en-US" sz="2800" dirty="0" err="1" smtClean="0"/>
              <a:t>hardenability</a:t>
            </a:r>
            <a:r>
              <a:rPr lang="en-US" sz="2800" dirty="0" smtClean="0"/>
              <a:t>. </a:t>
            </a:r>
          </a:p>
          <a:p>
            <a:pPr>
              <a:buNone/>
            </a:pPr>
            <a:r>
              <a:rPr lang="en-US" sz="2800" dirty="0" smtClean="0"/>
              <a:t>Molybdenum (Mo): </a:t>
            </a:r>
          </a:p>
          <a:p>
            <a:r>
              <a:rPr lang="en-US" sz="2800" dirty="0" smtClean="0"/>
              <a:t>It increases </a:t>
            </a:r>
            <a:r>
              <a:rPr lang="en-US" sz="2800" dirty="0" err="1" smtClean="0"/>
              <a:t>hardenability</a:t>
            </a:r>
            <a:r>
              <a:rPr lang="en-US" sz="2800" dirty="0" smtClean="0"/>
              <a:t>. </a:t>
            </a:r>
          </a:p>
          <a:p>
            <a:r>
              <a:rPr lang="en-US" sz="2800" dirty="0" smtClean="0"/>
              <a:t>It makes grain finer. </a:t>
            </a:r>
          </a:p>
          <a:p>
            <a:r>
              <a:rPr lang="en-US" sz="2800" dirty="0" smtClean="0"/>
              <a:t>It forms carbides.</a:t>
            </a:r>
          </a:p>
          <a:p>
            <a:r>
              <a:rPr lang="en-US" sz="2800" dirty="0" smtClean="0"/>
              <a:t>It increases wear resistance. </a:t>
            </a:r>
          </a:p>
          <a:p>
            <a:r>
              <a:rPr lang="en-US" sz="2800" dirty="0" smtClean="0"/>
              <a:t>Grain growth. </a:t>
            </a: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85000" lnSpcReduction="20000"/>
          </a:bodyPr>
          <a:lstStyle/>
          <a:p>
            <a:pPr>
              <a:buNone/>
            </a:pPr>
            <a:r>
              <a:rPr lang="en-US" sz="2800" dirty="0" smtClean="0"/>
              <a:t>EFFECT OF ALLOYING ELEMENTS ON STEELS: </a:t>
            </a:r>
          </a:p>
          <a:p>
            <a:pPr>
              <a:buNone/>
            </a:pPr>
            <a:r>
              <a:rPr lang="en-US" sz="2800" dirty="0" smtClean="0"/>
              <a:t>Tungsten (W): </a:t>
            </a:r>
          </a:p>
          <a:p>
            <a:r>
              <a:rPr lang="en-US" sz="2800" dirty="0" smtClean="0"/>
              <a:t>It increases </a:t>
            </a:r>
            <a:r>
              <a:rPr lang="en-US" sz="2800" dirty="0" err="1" smtClean="0"/>
              <a:t>hardenability</a:t>
            </a:r>
            <a:r>
              <a:rPr lang="en-US" sz="2800" dirty="0" smtClean="0"/>
              <a:t>. </a:t>
            </a:r>
          </a:p>
          <a:p>
            <a:r>
              <a:rPr lang="en-US" sz="2800" dirty="0" smtClean="0"/>
              <a:t>It forms carbides. </a:t>
            </a:r>
          </a:p>
          <a:p>
            <a:r>
              <a:rPr lang="en-US" sz="2800" dirty="0" smtClean="0"/>
              <a:t>It increases wear resistance. </a:t>
            </a:r>
          </a:p>
          <a:p>
            <a:r>
              <a:rPr lang="en-US" sz="2800" dirty="0" smtClean="0"/>
              <a:t>Improves hot hardness.</a:t>
            </a:r>
          </a:p>
          <a:p>
            <a:pPr>
              <a:buNone/>
            </a:pPr>
            <a:r>
              <a:rPr lang="en-US" sz="2800" dirty="0" smtClean="0"/>
              <a:t> Vanadium (V): </a:t>
            </a:r>
          </a:p>
          <a:p>
            <a:r>
              <a:rPr lang="en-US" sz="2800" dirty="0" smtClean="0"/>
              <a:t>It has fine grain structure. </a:t>
            </a:r>
          </a:p>
          <a:p>
            <a:r>
              <a:rPr lang="en-US" sz="2800" dirty="0" smtClean="0"/>
              <a:t>It increases </a:t>
            </a:r>
            <a:r>
              <a:rPr lang="en-US" sz="2800" dirty="0" err="1" smtClean="0"/>
              <a:t>hardenability</a:t>
            </a:r>
            <a:r>
              <a:rPr lang="en-US" sz="2800" dirty="0" smtClean="0"/>
              <a:t>. </a:t>
            </a:r>
          </a:p>
          <a:p>
            <a:r>
              <a:rPr lang="en-US" sz="2800" dirty="0" smtClean="0"/>
              <a:t>Forms stable carbides</a:t>
            </a: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lnSpcReduction="10000"/>
          </a:bodyPr>
          <a:lstStyle/>
          <a:p>
            <a:pPr>
              <a:buNone/>
            </a:pPr>
            <a:r>
              <a:rPr lang="en-US" sz="2800" dirty="0" smtClean="0"/>
              <a:t>Steels are alloy of iron and carbon however steel contains other element like, Ni, Silicon, Manganese, </a:t>
            </a:r>
            <a:r>
              <a:rPr lang="en-US" sz="2800" dirty="0" err="1" smtClean="0"/>
              <a:t>sulphur</a:t>
            </a:r>
            <a:r>
              <a:rPr lang="en-US" sz="2800" dirty="0" smtClean="0"/>
              <a:t>, phosphorous, Nickel. </a:t>
            </a:r>
          </a:p>
          <a:p>
            <a:pPr>
              <a:buNone/>
            </a:pPr>
            <a:r>
              <a:rPr lang="en-US" sz="2800" dirty="0" smtClean="0"/>
              <a:t>Classification of Steel: </a:t>
            </a:r>
          </a:p>
          <a:p>
            <a:pPr marL="514350" indent="-514350">
              <a:buAutoNum type="arabicPeriod"/>
            </a:pPr>
            <a:r>
              <a:rPr lang="en-US" sz="2800" dirty="0" smtClean="0"/>
              <a:t>Plain Carbon Steel (Fe + C) </a:t>
            </a:r>
          </a:p>
          <a:p>
            <a:pPr marL="514350" indent="-514350">
              <a:buAutoNum type="arabicPeriod"/>
            </a:pPr>
            <a:r>
              <a:rPr lang="en-US" sz="2800" dirty="0" smtClean="0"/>
              <a:t>2. Alloy Steel (Fe + other alloying elements)</a:t>
            </a:r>
          </a:p>
          <a:p>
            <a:pPr marL="514350" indent="-514350">
              <a:buNone/>
            </a:pPr>
            <a:r>
              <a:rPr lang="en-US" sz="2800" dirty="0" smtClean="0"/>
              <a:t> Classification of Plain Carbon Steel: </a:t>
            </a:r>
          </a:p>
          <a:p>
            <a:pPr marL="571500" indent="-571500">
              <a:buAutoNum type="romanLcPeriod"/>
            </a:pPr>
            <a:r>
              <a:rPr lang="en-US" sz="2800" dirty="0" smtClean="0"/>
              <a:t>Low Carbon steel - less than 0.2% Carbon </a:t>
            </a:r>
          </a:p>
          <a:p>
            <a:pPr marL="571500" indent="-571500">
              <a:buAutoNum type="romanLcPeriod"/>
            </a:pPr>
            <a:r>
              <a:rPr lang="en-US" sz="2800" dirty="0" smtClean="0"/>
              <a:t>ii. Medium carbon Steel - 0.25% to 0.6% Carbon </a:t>
            </a:r>
          </a:p>
          <a:p>
            <a:pPr marL="571500" indent="-571500">
              <a:buAutoNum type="romanLcPeriod"/>
            </a:pPr>
            <a:r>
              <a:rPr lang="en-US" sz="2800" dirty="0" smtClean="0"/>
              <a:t>iii. High Carbon Steel – more than 0.6 % Carbon</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b="1" dirty="0" smtClean="0"/>
              <a:t>Ferrous Metals and Their Alloys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92500" lnSpcReduction="10000"/>
          </a:bodyPr>
          <a:lstStyle/>
          <a:p>
            <a:pPr>
              <a:buNone/>
            </a:pPr>
            <a:r>
              <a:rPr lang="en-US" sz="2800" dirty="0" smtClean="0"/>
              <a:t>Classification of Alloy Steel:</a:t>
            </a:r>
          </a:p>
          <a:p>
            <a:pPr>
              <a:buNone/>
            </a:pPr>
            <a:r>
              <a:rPr lang="en-US" sz="2800" dirty="0" smtClean="0"/>
              <a:t> </a:t>
            </a:r>
            <a:r>
              <a:rPr lang="en-US" sz="2800" dirty="0" err="1" smtClean="0"/>
              <a:t>i</a:t>
            </a:r>
            <a:r>
              <a:rPr lang="en-US" sz="2800" dirty="0" smtClean="0"/>
              <a:t>. Low Alloy Steel - contain up to 3 to 4% of alloying element </a:t>
            </a:r>
          </a:p>
          <a:p>
            <a:pPr>
              <a:buNone/>
            </a:pPr>
            <a:r>
              <a:rPr lang="en-US" sz="2800" dirty="0" smtClean="0"/>
              <a:t>Types of low alloy steel: </a:t>
            </a:r>
          </a:p>
          <a:p>
            <a:pPr marL="514350" indent="-514350">
              <a:buAutoNum type="arabicPeriod"/>
            </a:pPr>
            <a:r>
              <a:rPr lang="en-US" sz="2800" dirty="0" smtClean="0"/>
              <a:t>AISI Steel (American iron and steel institute). </a:t>
            </a:r>
          </a:p>
          <a:p>
            <a:pPr marL="514350" indent="-514350">
              <a:buAutoNum type="arabicPeriod"/>
            </a:pPr>
            <a:r>
              <a:rPr lang="en-US" sz="2800" dirty="0" smtClean="0"/>
              <a:t>2. HSLA Steel (High strength low alloy). </a:t>
            </a:r>
          </a:p>
          <a:p>
            <a:pPr marL="514350" indent="-514350">
              <a:buNone/>
            </a:pPr>
            <a:r>
              <a:rPr lang="en-US" sz="2800" dirty="0" smtClean="0"/>
              <a:t>ii. High Alloy Steel - contain more than 5% of alloying element. Types of high alloy steel: </a:t>
            </a:r>
          </a:p>
          <a:p>
            <a:pPr marL="514350" indent="-514350">
              <a:buAutoNum type="arabicPeriod"/>
            </a:pPr>
            <a:r>
              <a:rPr lang="en-US" sz="2800" dirty="0" smtClean="0"/>
              <a:t>Stainless steel. </a:t>
            </a:r>
          </a:p>
          <a:p>
            <a:pPr marL="514350" indent="-514350">
              <a:buAutoNum type="arabicPeriod"/>
            </a:pPr>
            <a:r>
              <a:rPr lang="en-US" sz="2800" dirty="0" smtClean="0"/>
              <a:t>2. Tool of high alloy steel</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1066800" y="16764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1335</TotalTime>
  <Words>1234</Words>
  <Application>Microsoft Office PowerPoint</Application>
  <PresentationFormat>Custom</PresentationFormat>
  <Paragraphs>205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Engineering Materials &amp; Metallurgy  BMEC-2306    </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Ferrous Metals and Their Alloys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184</cp:revision>
  <dcterms:created xsi:type="dcterms:W3CDTF">2020-11-12T04:35:12Z</dcterms:created>
  <dcterms:modified xsi:type="dcterms:W3CDTF">2023-08-18T04:37:39Z</dcterms:modified>
</cp:coreProperties>
</file>