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5EF34-2FB9-4BDC-A361-820BA389751D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41329-2551-4DE5-ACAA-A909300D7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9759C-98EB-473A-98D9-647DE4AFBE84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8BAD-1AA6-4998-B775-2282C6BB9562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E545F-8EB7-45D2-AE09-D9AB942F775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660-D17E-4C44-9DA0-E17D08587F5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F9FA-6359-42C2-A8D0-4361D1AE1DE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6EB9D-AF0D-4089-AF84-6FF30B745161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E872C-E372-4D5E-8390-1697C8B0A82D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0BD2-A732-471E-84C7-5C1939716E75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748B-8EEB-4122-967D-09D8704886A9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687C-7E5F-4A68-BF81-3E742BB98269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52AE-77EE-4EA8-91D7-0A044520B1FF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44B6-FFF5-49F7-AE6A-15D6EBBC15C6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Long and Short Term Keys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>
              <a:lnSpc>
                <a:spcPct val="90000"/>
              </a:lnSpc>
            </a:pPr>
            <a:r>
              <a:rPr lang="en-US"/>
              <a:t>To support authenticity parties should know a mutual secret key. This key is called long term key.</a:t>
            </a:r>
          </a:p>
          <a:p>
            <a:pPr marL="609600" indent="-609600" algn="l" rtl="0">
              <a:lnSpc>
                <a:spcPct val="90000"/>
              </a:lnSpc>
            </a:pPr>
            <a:r>
              <a:rPr lang="en-US"/>
              <a:t>The keys negotiated in the protocol are called short term keys.</a:t>
            </a:r>
          </a:p>
          <a:p>
            <a:pPr marL="609600" indent="-609600" algn="l" rtl="0">
              <a:lnSpc>
                <a:spcPct val="90000"/>
              </a:lnSpc>
            </a:pPr>
            <a:r>
              <a:rPr lang="en-US"/>
              <a:t>There are two types of long term keys: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Pre-shared secret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Public/private keys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Long and Short Term Keys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/>
              <a:t>Why the need for short term keys?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It is not advisable to encrypt a lot of data with the same key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It is advisable to separate between encryption keys and authentication keys</a:t>
            </a:r>
          </a:p>
          <a:p>
            <a:pPr algn="l" rtl="0">
              <a:lnSpc>
                <a:spcPct val="90000"/>
              </a:lnSpc>
            </a:pPr>
            <a:endParaRPr lang="en-US" sz="2800"/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/>
              <a:t>Why not sending the new key encrypted using the long term key?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PFS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chemeClr val="accent2"/>
                </a:solidFill>
              </a:rPr>
              <a:t>PFS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>Perfect Forward Secrecy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/>
              <a:t>Exposure of long term keys will not entail  exposure of short term keys that are created in the current execution of the protocol</a:t>
            </a:r>
          </a:p>
          <a:p>
            <a:pPr algn="l" rtl="0"/>
            <a:endParaRPr lang="en-US"/>
          </a:p>
          <a:p>
            <a:pPr algn="l" rtl="0"/>
            <a:r>
              <a:rPr lang="en-US"/>
              <a:t>PFS is optionally provided in IKE (detailed later)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IKE version 1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/>
              <a:t>IKE version 1 is a hybrid of three protocols (actually a framework and two protocols)</a:t>
            </a:r>
          </a:p>
          <a:p>
            <a:pPr algn="l" rtl="0"/>
            <a:r>
              <a:rPr lang="en-US"/>
              <a:t>Version 1 grew out of ISAKMP framework and OAKLEY and SKEME protocols that work within that framework.</a:t>
            </a:r>
          </a:p>
          <a:p>
            <a:pPr algn="l" rtl="0"/>
            <a:endParaRPr lang="en-US"/>
          </a:p>
          <a:p>
            <a:pPr algn="l" rtl="0"/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ISAKMP (IKE version 1)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algn="l" rtl="0"/>
            <a:r>
              <a:rPr lang="en-US"/>
              <a:t>Stands for “Internet Security Association and Key Management” Protocol</a:t>
            </a:r>
          </a:p>
          <a:p>
            <a:pPr algn="l" rtl="0"/>
            <a:r>
              <a:rPr lang="en-US"/>
              <a:t>Created by NSA (National Security Agency)</a:t>
            </a:r>
          </a:p>
          <a:p>
            <a:pPr algn="l" rtl="0"/>
            <a:r>
              <a:rPr lang="en-US"/>
              <a:t>Framework (not really a protocol) for authentication and key exchange.</a:t>
            </a:r>
          </a:p>
          <a:p>
            <a:pPr algn="l" rtl="0"/>
            <a:r>
              <a:rPr lang="en-US"/>
              <a:t>This framework decides on the SA’s attributes the parties will use.</a:t>
            </a:r>
          </a:p>
          <a:p>
            <a:pPr algn="l" rtl="0">
              <a:buFontTx/>
              <a:buNone/>
            </a:pP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3716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ISAKMP (IKE version 1)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3962400"/>
          </a:xfrm>
        </p:spPr>
        <p:txBody>
          <a:bodyPr/>
          <a:lstStyle/>
          <a:p>
            <a:pPr algn="l" rtl="0"/>
            <a:r>
              <a:rPr lang="en-US"/>
              <a:t>Designed to be key exchange independent (supports many different key exchanges)</a:t>
            </a:r>
          </a:p>
          <a:p>
            <a:pPr algn="l" rtl="0"/>
            <a:r>
              <a:rPr lang="en-US"/>
              <a:t>In IKE version 1 ISAKMP uses part of OAKLEY and part of SKEME.</a:t>
            </a:r>
          </a:p>
          <a:p>
            <a:pPr algn="l" rtl="0"/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SKEME (IKE version 1)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/>
              <a:t>Describes a versatile key exchange </a:t>
            </a:r>
            <a:r>
              <a:rPr lang="en-US" b="1"/>
              <a:t>technique</a:t>
            </a:r>
          </a:p>
          <a:p>
            <a:pPr algn="l" rtl="0">
              <a:buFontTx/>
              <a:buNone/>
            </a:pPr>
            <a:r>
              <a:rPr lang="en-US"/>
              <a:t>Provides:</a:t>
            </a:r>
          </a:p>
          <a:p>
            <a:pPr algn="l" rtl="0"/>
            <a:r>
              <a:rPr lang="en-US"/>
              <a:t>anonymity</a:t>
            </a:r>
          </a:p>
          <a:p>
            <a:pPr algn="l" rtl="0"/>
            <a:r>
              <a:rPr lang="en-US"/>
              <a:t>repudiability</a:t>
            </a:r>
          </a:p>
          <a:p>
            <a:pPr algn="l" rtl="0"/>
            <a:r>
              <a:rPr lang="en-US"/>
              <a:t>quick key refreshment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OAKLEY (IKE version 1)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/>
              <a:t>Describes a series of key exchanges and details the services provided by each</a:t>
            </a:r>
          </a:p>
          <a:p>
            <a:pPr algn="l" rtl="0"/>
            <a:r>
              <a:rPr lang="en-US"/>
              <a:t>Based on Diffie-Hellman algorithm but providing added security</a:t>
            </a:r>
          </a:p>
          <a:p>
            <a:pPr algn="l" rtl="0"/>
            <a:r>
              <a:rPr lang="en-US"/>
              <a:t>Generic in that it does not dictate specific formats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3716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OAKLEY (IKE version 1)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/>
              <a:t>Characterized by five important features: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Cookies to prevent clogging attacks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Negotiation of a group (specifying global parameters of DH)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Use of nonces to ensure against replay attacks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Exchange of public key values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r>
              <a:rPr lang="en-US"/>
              <a:t>Authentication of DH to prevent man-in-the-middle attacks</a:t>
            </a:r>
          </a:p>
          <a:p>
            <a:pPr marL="609600" indent="-609600" algn="l" rtl="0">
              <a:lnSpc>
                <a:spcPct val="90000"/>
              </a:lnSpc>
              <a:buFontTx/>
              <a:buAutoNum type="arabicPeriod"/>
            </a:pPr>
            <a:endParaRPr lang="en-US"/>
          </a:p>
          <a:p>
            <a:pPr marL="609600" indent="-609600" algn="l" rtl="0">
              <a:lnSpc>
                <a:spcPct val="90000"/>
              </a:lnSpc>
            </a:pP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IKE Version 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buFontTx/>
              <a:buNone/>
            </a:pPr>
            <a:r>
              <a:rPr lang="en-US"/>
              <a:t>From this point on we focus on IKE version 2</a:t>
            </a:r>
          </a:p>
          <a:p>
            <a:pPr algn="l" rtl="0"/>
            <a:endParaRPr lang="en-US"/>
          </a:p>
          <a:p>
            <a:pPr algn="l" rtl="0"/>
            <a:r>
              <a:rPr lang="en-US"/>
              <a:t>IKE version 2 is a single protocol rather than three that cross reference one another and is described in a single self-contained document</a:t>
            </a:r>
          </a:p>
          <a:p>
            <a:pPr algn="l" rtl="0"/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Internet Key Exchange (IKE)</a:t>
            </a:r>
          </a:p>
          <a:p>
            <a:r>
              <a:rPr lang="en-US" dirty="0" smtClean="0"/>
              <a:t>Introduction and history</a:t>
            </a:r>
          </a:p>
          <a:p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chemeClr val="accent2"/>
                </a:solidFill>
              </a:rPr>
              <a:t>Main benefits of IKE Version 2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>over Version 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/>
              <a:t>IKEv2 preserves most of the features of  IKEv1. The idea behind IKEv2 was to make it as easy as possible for IKEv1 implementations to be modified for IKEv2. 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Later we will see that IKE is a two-phase protocol. Version 2 greatly simplified IKE by replacing the </a:t>
            </a:r>
            <a:r>
              <a:rPr lang="en-US" sz="2800" b="1"/>
              <a:t>8</a:t>
            </a:r>
            <a:r>
              <a:rPr lang="en-US" sz="2800"/>
              <a:t> possible phase 1 exchanges with a </a:t>
            </a:r>
            <a:r>
              <a:rPr lang="en-US" sz="2800" b="1"/>
              <a:t>single</a:t>
            </a:r>
            <a:r>
              <a:rPr lang="en-US" sz="2800"/>
              <a:t> exchange.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This single exchange provides identity hiding in </a:t>
            </a:r>
            <a:r>
              <a:rPr lang="en-US" sz="2800" b="1"/>
              <a:t>2</a:t>
            </a:r>
            <a:r>
              <a:rPr lang="en-US" sz="2800"/>
              <a:t> round trips rather than </a:t>
            </a:r>
            <a:r>
              <a:rPr lang="en-US" sz="2800" b="1"/>
              <a:t>3</a:t>
            </a:r>
            <a:r>
              <a:rPr lang="en-US" sz="2800"/>
              <a:t> in version 1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chemeClr val="accent2"/>
                </a:solidFill>
              </a:rPr>
              <a:t>Main benefits of IKE Version 2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accent2"/>
                </a:solidFill>
              </a:rPr>
              <a:t>over Version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/>
              <a:t>Version 2 decreased latency by allowing setup of SA to be piggybacked on the initial exchange </a:t>
            </a:r>
          </a:p>
          <a:p>
            <a:pPr algn="l" rtl="0"/>
            <a:r>
              <a:rPr lang="en-US"/>
              <a:t>Version 2 increased security by allowing responder to be stateless until initiator can receive at claimed IP address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Topics to be covered in next lecture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Photuris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IKE</a:t>
            </a:r>
            <a:endParaRPr lang="en-US"/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2800"/>
              <a:t>IKE is a protocol that builds and manages IPSec SA’s between two computers that implement IPSec.</a:t>
            </a:r>
          </a:p>
          <a:p>
            <a:pPr algn="l" rtl="0"/>
            <a:r>
              <a:rPr lang="en-US" sz="2800"/>
              <a:t>IKE is the only standard protocol for building IPSec SA’s (Standard IPSec implementation must also implement IKE)</a:t>
            </a:r>
          </a:p>
          <a:p>
            <a:pPr algn="l" rtl="0"/>
            <a:r>
              <a:rPr lang="en-US" sz="2800"/>
              <a:t>IKE (like IPSec) is carried out either between a pair of hosts, a pair of security gateways or a host and a security gateway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IKE</a:t>
            </a:r>
            <a:endParaRPr lang="en-US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2800"/>
              <a:t>IKE is a protocol that builds and manages IPSec SA’s between two computers that implement IPSec.</a:t>
            </a:r>
          </a:p>
          <a:p>
            <a:pPr algn="l" rtl="0"/>
            <a:r>
              <a:rPr lang="en-US" sz="2800"/>
              <a:t>IKE is the only standard protocol for building IPSec SA’s (Standard IPSec implementation must also implement IKE)</a:t>
            </a:r>
          </a:p>
          <a:p>
            <a:pPr algn="l" rtl="0"/>
            <a:r>
              <a:rPr lang="en-US" sz="2800"/>
              <a:t>IKE (like IPSec) is carried out either between a pair of hosts, a pair of security gateways or a host and a security gateway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81000" y="304800"/>
            <a:ext cx="70104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</a:rPr>
              <a:t>Endpoint to Endpoint Transport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533400" y="1676400"/>
            <a:ext cx="8153400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3200" dirty="0"/>
              <a:t>Both endpoints of the IP connection implement </a:t>
            </a:r>
            <a:r>
              <a:rPr lang="en-US" sz="3200" dirty="0" err="1"/>
              <a:t>IPsec</a:t>
            </a:r>
            <a:endParaRPr lang="en-US" sz="3200" dirty="0"/>
          </a:p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3200" dirty="0"/>
              <a:t>Used with no inner IP header</a:t>
            </a:r>
          </a:p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3200" dirty="0"/>
              <a:t>One of the protected points can be behind a NAT node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971550" y="5013325"/>
            <a:ext cx="1512888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Endpoint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6877050" y="4941888"/>
            <a:ext cx="1512888" cy="788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Endpoint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 flipV="1">
            <a:off x="2557463" y="5373688"/>
            <a:ext cx="4175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852863" y="5013325"/>
            <a:ext cx="1943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IPsec Tunnel</a:t>
            </a: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1028"/>
          <p:cNvSpPr>
            <a:spLocks noChangeArrowheads="1"/>
          </p:cNvSpPr>
          <p:nvPr/>
        </p:nvSpPr>
        <p:spPr bwMode="auto">
          <a:xfrm>
            <a:off x="152400" y="304800"/>
            <a:ext cx="85344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400" dirty="0">
                <a:solidFill>
                  <a:srgbClr val="0000FF"/>
                </a:solidFill>
              </a:rPr>
              <a:t>Gateway to Gateway Tunnel</a:t>
            </a:r>
          </a:p>
        </p:txBody>
      </p:sp>
      <p:sp>
        <p:nvSpPr>
          <p:cNvPr id="62469" name="Rectangle 1029"/>
          <p:cNvSpPr>
            <a:spLocks noChangeArrowheads="1"/>
          </p:cNvSpPr>
          <p:nvPr/>
        </p:nvSpPr>
        <p:spPr bwMode="auto">
          <a:xfrm>
            <a:off x="381000" y="1219200"/>
            <a:ext cx="8305800" cy="343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2800" dirty="0"/>
              <a:t>Neither point of the IP connection implements </a:t>
            </a:r>
            <a:r>
              <a:rPr lang="en-US" sz="2800" dirty="0" err="1"/>
              <a:t>IPsec</a:t>
            </a:r>
            <a:r>
              <a:rPr lang="en-US" sz="2800" dirty="0"/>
              <a:t>, but network nodes between them protect traffic for part of the way</a:t>
            </a:r>
          </a:p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2800" dirty="0"/>
              <a:t>Protection is transparent to the endpoints</a:t>
            </a:r>
          </a:p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2800" dirty="0"/>
              <a:t>The inner IP header contains the IP addresses of the actual endpoints</a:t>
            </a:r>
          </a:p>
          <a:p>
            <a:pPr marL="342900" indent="-342900" algn="l" rtl="0">
              <a:spcBef>
                <a:spcPct val="20000"/>
              </a:spcBef>
            </a:pPr>
            <a:endParaRPr lang="en-US" sz="2800" dirty="0"/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2800" dirty="0"/>
          </a:p>
        </p:txBody>
      </p:sp>
      <p:sp>
        <p:nvSpPr>
          <p:cNvPr id="62470" name="Text Box 1030"/>
          <p:cNvSpPr txBox="1">
            <a:spLocks noChangeArrowheads="1"/>
          </p:cNvSpPr>
          <p:nvPr/>
        </p:nvSpPr>
        <p:spPr bwMode="auto">
          <a:xfrm>
            <a:off x="2362200" y="5181600"/>
            <a:ext cx="15144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gateway</a:t>
            </a:r>
          </a:p>
        </p:txBody>
      </p:sp>
      <p:sp>
        <p:nvSpPr>
          <p:cNvPr id="62471" name="Text Box 1031"/>
          <p:cNvSpPr txBox="1">
            <a:spLocks noChangeArrowheads="1"/>
          </p:cNvSpPr>
          <p:nvPr/>
        </p:nvSpPr>
        <p:spPr bwMode="auto">
          <a:xfrm>
            <a:off x="5257800" y="5181600"/>
            <a:ext cx="15144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gateway</a:t>
            </a:r>
          </a:p>
        </p:txBody>
      </p:sp>
      <p:sp>
        <p:nvSpPr>
          <p:cNvPr id="62472" name="Text Box 1032"/>
          <p:cNvSpPr txBox="1">
            <a:spLocks noChangeArrowheads="1"/>
          </p:cNvSpPr>
          <p:nvPr/>
        </p:nvSpPr>
        <p:spPr bwMode="auto">
          <a:xfrm>
            <a:off x="393700" y="5011738"/>
            <a:ext cx="1370013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Subnet</a:t>
            </a:r>
          </a:p>
        </p:txBody>
      </p:sp>
      <p:sp>
        <p:nvSpPr>
          <p:cNvPr id="62473" name="Text Box 1033"/>
          <p:cNvSpPr txBox="1">
            <a:spLocks noChangeArrowheads="1"/>
          </p:cNvSpPr>
          <p:nvPr/>
        </p:nvSpPr>
        <p:spPr bwMode="auto">
          <a:xfrm>
            <a:off x="7702550" y="4940300"/>
            <a:ext cx="118903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Subnet</a:t>
            </a:r>
          </a:p>
        </p:txBody>
      </p:sp>
      <p:sp>
        <p:nvSpPr>
          <p:cNvPr id="62474" name="Line 1034"/>
          <p:cNvSpPr>
            <a:spLocks noChangeShapeType="1"/>
          </p:cNvSpPr>
          <p:nvPr/>
        </p:nvSpPr>
        <p:spPr bwMode="auto">
          <a:xfrm flipH="1">
            <a:off x="1619250" y="53721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5" name="Line 1035"/>
          <p:cNvSpPr>
            <a:spLocks noChangeShapeType="1"/>
          </p:cNvSpPr>
          <p:nvPr/>
        </p:nvSpPr>
        <p:spPr bwMode="auto">
          <a:xfrm flipH="1">
            <a:off x="3922713" y="537210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6" name="Line 1036"/>
          <p:cNvSpPr>
            <a:spLocks noChangeShapeType="1"/>
          </p:cNvSpPr>
          <p:nvPr/>
        </p:nvSpPr>
        <p:spPr bwMode="auto">
          <a:xfrm flipH="1">
            <a:off x="6875463" y="5372100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7" name="Text Box 1037"/>
          <p:cNvSpPr txBox="1">
            <a:spLocks noChangeArrowheads="1"/>
          </p:cNvSpPr>
          <p:nvPr/>
        </p:nvSpPr>
        <p:spPr bwMode="auto">
          <a:xfrm>
            <a:off x="4068763" y="4724400"/>
            <a:ext cx="11509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IPsec Tunnel</a:t>
            </a:r>
          </a:p>
        </p:txBody>
      </p:sp>
      <p:pic>
        <p:nvPicPr>
          <p:cNvPr id="1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57200" y="609600"/>
            <a:ext cx="82296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0000FF"/>
                </a:solidFill>
              </a:rPr>
              <a:t>Endpoint to Gateway Transport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685800" y="1524000"/>
            <a:ext cx="80010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A protected endpoint (typically a portable roaming computer) connects  back to its corporate network through an </a:t>
            </a:r>
            <a:r>
              <a:rPr lang="en-US" sz="2800" dirty="0" err="1"/>
              <a:t>IPsec</a:t>
            </a:r>
            <a:r>
              <a:rPr lang="en-US" sz="2800" dirty="0"/>
              <a:t> protected tunnel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The protected endpoint will want an IP address associated with the gateway so that packets returned to it will go to the gateway and be tunneled back</a:t>
            </a:r>
            <a:endParaRPr lang="he-IL" sz="2800" dirty="0"/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The protected endpoint may be behind a NAT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54063" y="5445125"/>
            <a:ext cx="1512887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Endpoint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5257800" y="5715000"/>
            <a:ext cx="15128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gateway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7594600" y="4941888"/>
            <a:ext cx="1189038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Protected</a:t>
            </a:r>
          </a:p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Subnet</a:t>
            </a:r>
          </a:p>
          <a:p>
            <a:pPr algn="l" rtl="0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and/or</a:t>
            </a:r>
          </a:p>
          <a:p>
            <a:pPr algn="l" rtl="0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Internet</a:t>
            </a: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2362200" y="5867400"/>
            <a:ext cx="28098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2843213" y="5445125"/>
            <a:ext cx="2162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  <a:cs typeface="Arial" charset="0"/>
              </a:rPr>
              <a:t>IPsec Tunnel</a:t>
            </a: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6805613" y="5878513"/>
            <a:ext cx="717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 expectations from IKE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90000"/>
              </a:lnSpc>
            </a:pPr>
            <a:r>
              <a:rPr lang="en-US" sz="2800"/>
              <a:t>Secrecy and authenticity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Protection against replay attacks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Scalability (being suitable for big networks)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Privacy and anonymity (protecting identity of players in the protocol)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Protection against DOS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Efficiency (both computational and minimal in the number of messages)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Independence of cryptographic algorithms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Minimize protocol complexity</a:t>
            </a:r>
          </a:p>
          <a:p>
            <a:pPr algn="l" rtl="0">
              <a:lnSpc>
                <a:spcPct val="90000"/>
              </a:lnSpc>
            </a:pPr>
            <a:r>
              <a:rPr lang="en-US" sz="2800"/>
              <a:t>Reliability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 Key Exchange Protocols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algn="l" rtl="0"/>
            <a:endParaRPr lang="en-US"/>
          </a:p>
          <a:p>
            <a:pPr algn="l" rtl="0"/>
            <a:r>
              <a:rPr lang="en-US"/>
              <a:t>Key exchange protocols goal is to agree on a shared key for the two participant </a:t>
            </a:r>
          </a:p>
          <a:p>
            <a:pPr algn="l" rtl="0"/>
            <a:r>
              <a:rPr lang="en-US"/>
              <a:t>Should implement</a:t>
            </a:r>
          </a:p>
          <a:p>
            <a:pPr algn="l" rtl="0">
              <a:buFontTx/>
              <a:buNone/>
            </a:pPr>
            <a:r>
              <a:rPr lang="en-US"/>
              <a:t>   -  authenticity</a:t>
            </a:r>
          </a:p>
          <a:p>
            <a:pPr algn="l" rtl="0">
              <a:buFontTx/>
              <a:buNone/>
            </a:pPr>
            <a:r>
              <a:rPr lang="en-US"/>
              <a:t>   -  secrecy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995</Words>
  <Application>Microsoft Office PowerPoint</Application>
  <PresentationFormat>On-screen Show (4:3)</PresentationFormat>
  <Paragraphs>145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 COMPUTER NETWORKS-II / BTCS-3501    </vt:lpstr>
      <vt:lpstr>Topics to be covered</vt:lpstr>
      <vt:lpstr>IKE</vt:lpstr>
      <vt:lpstr>IKE</vt:lpstr>
      <vt:lpstr>Slide 5</vt:lpstr>
      <vt:lpstr>Slide 6</vt:lpstr>
      <vt:lpstr>Slide 7</vt:lpstr>
      <vt:lpstr> expectations from IKE</vt:lpstr>
      <vt:lpstr> Key Exchange Protocols</vt:lpstr>
      <vt:lpstr>Long and Short Term Keys</vt:lpstr>
      <vt:lpstr>Long and Short Term Keys</vt:lpstr>
      <vt:lpstr>PFS Perfect Forward Secrecy</vt:lpstr>
      <vt:lpstr>IKE version 1</vt:lpstr>
      <vt:lpstr>ISAKMP (IKE version 1)</vt:lpstr>
      <vt:lpstr>ISAKMP (IKE version 1)</vt:lpstr>
      <vt:lpstr>SKEME (IKE version 1)</vt:lpstr>
      <vt:lpstr>OAKLEY (IKE version 1)</vt:lpstr>
      <vt:lpstr>OAKLEY (IKE version 1)</vt:lpstr>
      <vt:lpstr>IKE Version 2</vt:lpstr>
      <vt:lpstr>Main benefits of IKE Version 2 over Version 1</vt:lpstr>
      <vt:lpstr>Main benefits of IKE Version 2 over Version 1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Key Exchange</dc:title>
  <dc:creator>Windows 8</dc:creator>
  <cp:lastModifiedBy>Admin</cp:lastModifiedBy>
  <cp:revision>4</cp:revision>
  <dcterms:created xsi:type="dcterms:W3CDTF">2006-08-16T00:00:00Z</dcterms:created>
  <dcterms:modified xsi:type="dcterms:W3CDTF">2023-06-20T06:22:09Z</dcterms:modified>
</cp:coreProperties>
</file>