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sldIdLst>
    <p:sldId id="347" r:id="rId2"/>
    <p:sldId id="348" r:id="rId3"/>
    <p:sldId id="374" r:id="rId4"/>
    <p:sldId id="375" r:id="rId5"/>
    <p:sldId id="376" r:id="rId6"/>
    <p:sldId id="385" r:id="rId7"/>
    <p:sldId id="386" r:id="rId8"/>
    <p:sldId id="387" r:id="rId9"/>
    <p:sldId id="388" r:id="rId10"/>
    <p:sldId id="389" r:id="rId11"/>
    <p:sldId id="390" r:id="rId12"/>
    <p:sldId id="391" r:id="rId13"/>
    <p:sldId id="392" r:id="rId14"/>
    <p:sldId id="393" r:id="rId15"/>
    <p:sldId id="394" r:id="rId16"/>
    <p:sldId id="377" r:id="rId17"/>
    <p:sldId id="378" r:id="rId18"/>
    <p:sldId id="379" r:id="rId19"/>
    <p:sldId id="380" r:id="rId20"/>
    <p:sldId id="381" r:id="rId21"/>
    <p:sldId id="382" r:id="rId22"/>
    <p:sldId id="383" r:id="rId23"/>
    <p:sldId id="384" r:id="rId24"/>
    <p:sldId id="395" r:id="rId25"/>
    <p:sldId id="397" r:id="rId26"/>
    <p:sldId id="398"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6029" autoAdjust="0"/>
    <p:restoredTop sz="94729"/>
  </p:normalViewPr>
  <p:slideViewPr>
    <p:cSldViewPr>
      <p:cViewPr>
        <p:scale>
          <a:sx n="72" d="100"/>
          <a:sy n="72" d="100"/>
        </p:scale>
        <p:origin x="-1026" y="-78"/>
      </p:cViewPr>
      <p:guideLst>
        <p:guide orient="horz" pos="2160"/>
        <p:guide pos="384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75E0460-E654-42CE-A030-2BB41F913000}" type="datetimeFigureOut">
              <a:rPr lang="en-US" smtClean="0"/>
              <a:pPr/>
              <a:t>01-Aug-23</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093022-06E1-473B-909F-B1570F971297}" type="slidenum">
              <a:rPr lang="en-US" smtClean="0"/>
              <a:pPr/>
              <a:t>‹#›</a:t>
            </a:fld>
            <a:endParaRPr lang="en-US"/>
          </a:p>
        </p:txBody>
      </p:sp>
    </p:spTree>
    <p:extLst>
      <p:ext uri="{BB962C8B-B14F-4D97-AF65-F5344CB8AC3E}">
        <p14:creationId xmlns="" xmlns:p14="http://schemas.microsoft.com/office/powerpoint/2010/main" val="34035623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01-Aug-23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01-Aug-23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41"/>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01-Aug-23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01-Aug-23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DDB4388-F365-43A6-8496-C4CC9C5DDCA0}" type="datetimeFigureOut">
              <a:rPr lang="en-US" smtClean="0"/>
              <a:pPr/>
              <a:t>01-Aug-23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DDB4388-F365-43A6-8496-C4CC9C5DDCA0}" type="datetimeFigureOut">
              <a:rPr lang="en-US" smtClean="0"/>
              <a:pPr/>
              <a:t>01-Aug-23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DDB4388-F365-43A6-8496-C4CC9C5DDCA0}" type="datetimeFigureOut">
              <a:rPr lang="en-US" smtClean="0"/>
              <a:pPr/>
              <a:t>01-Aug-23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DDB4388-F365-43A6-8496-C4CC9C5DDCA0}" type="datetimeFigureOut">
              <a:rPr lang="en-US" smtClean="0"/>
              <a:pPr/>
              <a:t>01-Aug-23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DB4388-F365-43A6-8496-C4CC9C5DDCA0}" type="datetimeFigureOut">
              <a:rPr lang="en-US" smtClean="0"/>
              <a:pPr/>
              <a:t>01-Aug-23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DB4388-F365-43A6-8496-C4CC9C5DDCA0}" type="datetimeFigureOut">
              <a:rPr lang="en-US" smtClean="0"/>
              <a:pPr/>
              <a:t>01-Aug-23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DB4388-F365-43A6-8496-C4CC9C5DDCA0}" type="datetimeFigureOut">
              <a:rPr lang="en-US" smtClean="0"/>
              <a:pPr/>
              <a:t>01-Aug-23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DB4388-F365-43A6-8496-C4CC9C5DDCA0}" type="datetimeFigureOut">
              <a:rPr lang="en-US" smtClean="0"/>
              <a:pPr/>
              <a:t>01-Aug-23</a:t>
            </a:fld>
            <a:endParaRPr lang="en-US"/>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C20909-B731-40E6-B40D-2B16F286356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1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5.png"/></Relationships>
</file>

<file path=ppt/slides/_rels/slide1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762000"/>
            <a:ext cx="10513168" cy="2286000"/>
          </a:xfrm>
        </p:spPr>
        <p:txBody>
          <a:bodyPr>
            <a:normAutofit fontScale="90000"/>
          </a:bodyPr>
          <a:lstStyle/>
          <a:p>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solidFill>
                  <a:srgbClr val="7030A0"/>
                </a:solidFill>
                <a:latin typeface="American Typewriter" panose="02090604020004020304" pitchFamily="18" charset="77"/>
              </a:rPr>
              <a:t/>
            </a:r>
            <a:br>
              <a:rPr lang="en-IN" sz="4000" dirty="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US" sz="4000" dirty="0" smtClean="0">
                <a:solidFill>
                  <a:srgbClr val="7030A0"/>
                </a:solidFill>
                <a:latin typeface="American Typewriter" panose="02090604020004020304" pitchFamily="18" charset="77"/>
              </a:rPr>
              <a:t>COMPUTER AIDED DESIGN AND MANUFACTURING (BTME-3502)</a:t>
            </a:r>
            <a:r>
              <a:rPr lang="en-IN" sz="3600" b="1" dirty="0" smtClean="0"/>
              <a:t/>
            </a:r>
            <a:br>
              <a:rPr lang="en-IN" sz="3600" b="1" dirty="0" smtClean="0"/>
            </a:br>
            <a:r>
              <a:rPr lang="en-IN" b="1" dirty="0" smtClean="0"/>
              <a:t/>
            </a:r>
            <a:br>
              <a:rPr lang="en-IN" b="1" dirty="0" smtClean="0"/>
            </a:br>
            <a:r>
              <a:rPr lang="en-US" dirty="0" smtClean="0"/>
              <a:t/>
            </a:r>
            <a:br>
              <a:rPr lang="en-US" dirty="0" smtClean="0"/>
            </a:br>
            <a:r>
              <a:rPr lang="en-US" dirty="0" smtClean="0"/>
              <a:t/>
            </a:r>
            <a:br>
              <a:rPr lang="en-US" dirty="0" smtClean="0"/>
            </a:br>
            <a:r>
              <a:rPr lang="en-US" dirty="0"/>
              <a:t/>
            </a:r>
            <a:br>
              <a:rPr lang="en-US" dirty="0"/>
            </a:br>
            <a:endParaRPr lang="en-US" dirty="0"/>
          </a:p>
        </p:txBody>
      </p:sp>
      <p:sp>
        <p:nvSpPr>
          <p:cNvPr id="14" name="Footer Placeholder 4">
            <a:extLst>
              <a:ext uri="{FF2B5EF4-FFF2-40B4-BE49-F238E27FC236}">
                <a16:creationId xmlns="" xmlns:a16="http://schemas.microsoft.com/office/drawing/2014/main" id="{9DF95F34-A162-CA4C-889B-0891699B6A5A}"/>
              </a:ext>
            </a:extLst>
          </p:cNvPr>
          <p:cNvSpPr>
            <a:spLocks noGrp="1"/>
          </p:cNvSpPr>
          <p:nvPr>
            <p:ph type="ftr" sz="quarter" idx="11"/>
          </p:nvPr>
        </p:nvSpPr>
        <p:spPr>
          <a:xfrm>
            <a:off x="3175000" y="6365229"/>
            <a:ext cx="4114800" cy="365125"/>
          </a:xfrm>
        </p:spPr>
        <p:txBody>
          <a:bodyPr/>
          <a:lstStyle/>
          <a:p>
            <a:r>
              <a:rPr lang="en-US" b="1" dirty="0" err="1">
                <a:solidFill>
                  <a:schemeClr val="bg1"/>
                </a:solidFill>
              </a:rPr>
              <a:t>Dr.Nitin</a:t>
            </a:r>
            <a:r>
              <a:rPr lang="en-US" b="1">
                <a:solidFill>
                  <a:schemeClr val="bg1"/>
                </a:solidFill>
              </a:rPr>
              <a:t> Thapar_SOMC_ITFM</a:t>
            </a:r>
            <a:endParaRPr lang="en-US" b="1" dirty="0">
              <a:solidFill>
                <a:schemeClr val="bg1"/>
              </a:solidFill>
            </a:endParaRPr>
          </a:p>
        </p:txBody>
      </p:sp>
      <p:sp>
        <p:nvSpPr>
          <p:cNvPr id="13" name="Slide Number Placeholder 5">
            <a:extLst>
              <a:ext uri="{FF2B5EF4-FFF2-40B4-BE49-F238E27FC236}">
                <a16:creationId xmlns="" xmlns:a16="http://schemas.microsoft.com/office/drawing/2014/main" id="{C3EF51EB-3DA5-4842-B82C-4F75593C592D}"/>
              </a:ext>
            </a:extLst>
          </p:cNvPr>
          <p:cNvSpPr>
            <a:spLocks noGrp="1"/>
          </p:cNvSpPr>
          <p:nvPr>
            <p:ph type="sldNum" sz="quarter" idx="12"/>
          </p:nvPr>
        </p:nvSpPr>
        <p:spPr>
          <a:xfrm>
            <a:off x="8610600" y="6356350"/>
            <a:ext cx="2743200" cy="365125"/>
          </a:xfrm>
        </p:spPr>
        <p:txBody>
          <a:bodyPr/>
          <a:lstStyle/>
          <a:p>
            <a:fld id="{4074E40B-79F9-F74D-8D9E-1BC4B8F861E8}" type="slidenum">
              <a:rPr lang="en-US" smtClean="0"/>
              <a:pPr/>
              <a:t>1</a:t>
            </a:fld>
            <a:endParaRPr lang="en-US" dirty="0"/>
          </a:p>
        </p:txBody>
      </p:sp>
      <p:pic>
        <p:nvPicPr>
          <p:cNvPr id="12"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15" name="Rectangle 14">
            <a:extLst>
              <a:ext uri="{FF2B5EF4-FFF2-40B4-BE49-F238E27FC236}">
                <a16:creationId xmlns="" xmlns:a16="http://schemas.microsoft.com/office/drawing/2014/main" id="{10D8ABEA-F2E3-8B43-9C07-09D62BFBF7A6}"/>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6" name="Rectangle 15">
            <a:extLst>
              <a:ext uri="{FF2B5EF4-FFF2-40B4-BE49-F238E27FC236}">
                <a16:creationId xmlns="" xmlns:a16="http://schemas.microsoft.com/office/drawing/2014/main" id="{64FE491C-50AE-C347-9BEA-9FF9A5452B72}"/>
              </a:ext>
            </a:extLst>
          </p:cNvPr>
          <p:cNvSpPr/>
          <p:nvPr/>
        </p:nvSpPr>
        <p:spPr>
          <a:xfrm>
            <a:off x="-1295400" y="6330244"/>
            <a:ext cx="8585200" cy="400110"/>
          </a:xfrm>
          <a:prstGeom prst="rect">
            <a:avLst/>
          </a:prstGeom>
          <a:noFill/>
        </p:spPr>
        <p:txBody>
          <a:bodyPr wrap="square" lIns="91440" tIns="45720" rIns="91440" bIns="45720">
            <a:spAutoFit/>
          </a:bodyPr>
          <a:lstStyle/>
          <a:p>
            <a:pPr algn="ctr"/>
            <a:r>
              <a:rPr lang="en-GB" sz="2000" b="1" cap="none" spc="0" dirty="0">
                <a:ln w="22225">
                  <a:noFill/>
                  <a:prstDash val="solid"/>
                </a:ln>
                <a:solidFill>
                  <a:schemeClr val="bg1"/>
                </a:solidFill>
              </a:rPr>
              <a:t>education for life                                          </a:t>
            </a:r>
            <a:r>
              <a:rPr lang="en-GB" b="1" cap="none" spc="0" dirty="0">
                <a:ln w="22225">
                  <a:noFill/>
                  <a:prstDash val="solid"/>
                </a:ln>
                <a:solidFill>
                  <a:schemeClr val="bg1"/>
                </a:solidFill>
              </a:rPr>
              <a:t>www.rimt.ac.in</a:t>
            </a:r>
            <a:endParaRPr lang="en-GB" sz="2400" b="1" cap="none" spc="0" dirty="0">
              <a:ln w="22225">
                <a:noFill/>
                <a:prstDash val="solid"/>
              </a:ln>
              <a:solidFill>
                <a:schemeClr val="bg1"/>
              </a:solidFill>
            </a:endParaRPr>
          </a:p>
        </p:txBody>
      </p:sp>
      <p:sp>
        <p:nvSpPr>
          <p:cNvPr id="17"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0" name="Title 3"/>
          <p:cNvSpPr txBox="1">
            <a:spLocks/>
          </p:cNvSpPr>
          <p:nvPr/>
        </p:nvSpPr>
        <p:spPr>
          <a:xfrm>
            <a:off x="7289800" y="4038600"/>
            <a:ext cx="4626154" cy="1447800"/>
          </a:xfrm>
          <a:prstGeom prst="rect">
            <a:avLst/>
          </a:prstGeom>
        </p:spPr>
        <p:txBody>
          <a:bodyPr vert="horz" lIns="91440" tIns="45720" rIns="91440" bIns="45720" rtlCol="0" anchor="ctr">
            <a:normAutofit fontScale="5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t>Prepared by</a:t>
            </a:r>
            <a:r>
              <a:rPr lang="en-IN" sz="4000" dirty="0" smtClean="0"/>
              <a:t>: </a:t>
            </a:r>
            <a:r>
              <a:rPr lang="en-IN" dirty="0" smtClean="0"/>
              <a:t>Deepak </a:t>
            </a:r>
            <a:r>
              <a:rPr lang="en-US" dirty="0" smtClean="0"/>
              <a:t/>
            </a:r>
            <a:br>
              <a:rPr lang="en-US" dirty="0" smtClean="0"/>
            </a:br>
            <a:r>
              <a:rPr lang="en-US" dirty="0" smtClean="0"/>
              <a:t/>
            </a:r>
            <a:br>
              <a:rPr lang="en-US" dirty="0" smtClean="0"/>
            </a:br>
            <a:endParaRPr lang="en-US" dirty="0"/>
          </a:p>
        </p:txBody>
      </p:sp>
      <p:sp>
        <p:nvSpPr>
          <p:cNvPr id="11" name="Title 3"/>
          <p:cNvSpPr txBox="1">
            <a:spLocks/>
          </p:cNvSpPr>
          <p:nvPr/>
        </p:nvSpPr>
        <p:spPr>
          <a:xfrm>
            <a:off x="990600" y="2590800"/>
            <a:ext cx="6324600" cy="1447800"/>
          </a:xfrm>
          <a:prstGeom prst="rect">
            <a:avLst/>
          </a:prstGeom>
        </p:spPr>
        <p:txBody>
          <a:bodyPr vert="horz" lIns="91440" tIns="45720" rIns="91440" bIns="45720" rtlCol="0"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pP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9600" dirty="0" smtClean="0">
                <a:solidFill>
                  <a:srgbClr val="7030A0"/>
                </a:solidFill>
                <a:latin typeface="+mn-lt"/>
              </a:rPr>
              <a:t/>
            </a:r>
            <a:br>
              <a:rPr lang="en-IN" sz="9600" dirty="0" smtClean="0">
                <a:solidFill>
                  <a:srgbClr val="7030A0"/>
                </a:solidFill>
                <a:latin typeface="+mn-lt"/>
              </a:rPr>
            </a:br>
            <a:r>
              <a:rPr lang="en-US" sz="9600" dirty="0">
                <a:latin typeface="+mn-lt"/>
              </a:rPr>
              <a:t>Course Name</a:t>
            </a:r>
            <a:r>
              <a:rPr lang="en-US" sz="9600" dirty="0" smtClean="0">
                <a:latin typeface="+mn-lt"/>
              </a:rPr>
              <a:t>: </a:t>
            </a:r>
            <a:r>
              <a:rPr lang="en-US" sz="9600" dirty="0" smtClean="0"/>
              <a:t>B.Tech (Mechanical Engineering)</a:t>
            </a:r>
            <a:r>
              <a:rPr lang="en-US" sz="9600" dirty="0" smtClean="0">
                <a:latin typeface="+mn-lt"/>
              </a:rPr>
              <a:t> </a:t>
            </a:r>
            <a:r>
              <a:rPr lang="en-US" sz="9600" dirty="0">
                <a:latin typeface="+mn-lt"/>
              </a:rPr>
              <a:t/>
            </a:r>
            <a:br>
              <a:rPr lang="en-US" sz="9600" dirty="0">
                <a:latin typeface="+mn-lt"/>
              </a:rPr>
            </a:br>
            <a:r>
              <a:rPr lang="en-US" sz="9600" dirty="0">
                <a:latin typeface="+mn-lt"/>
              </a:rPr>
              <a:t>Semester</a:t>
            </a:r>
            <a:r>
              <a:rPr lang="en-US" sz="9600" dirty="0" smtClean="0">
                <a:latin typeface="+mn-lt"/>
              </a:rPr>
              <a:t>: 5th </a:t>
            </a:r>
            <a:r>
              <a:rPr lang="en-US" dirty="0" smtClean="0"/>
              <a:t/>
            </a:r>
            <a:br>
              <a:rPr lang="en-US" dirty="0" smtClean="0"/>
            </a:b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381000"/>
            <a:ext cx="9601200" cy="1143000"/>
          </a:xfrm>
        </p:spPr>
        <p:txBody>
          <a:bodyPr>
            <a:noAutofit/>
          </a:bodyPr>
          <a:lstStyle/>
          <a:p>
            <a:r>
              <a:rPr lang="en-US" dirty="0" smtClean="0"/>
              <a:t>B-Spline</a:t>
            </a:r>
            <a:endParaRPr lang="en-IN"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0" name="Content Placeholder 9"/>
          <p:cNvSpPr>
            <a:spLocks noGrp="1"/>
          </p:cNvSpPr>
          <p:nvPr>
            <p:ph idx="1"/>
          </p:nvPr>
        </p:nvSpPr>
        <p:spPr/>
        <p:txBody>
          <a:bodyPr>
            <a:normAutofit/>
          </a:bodyPr>
          <a:lstStyle/>
          <a:p>
            <a:pPr>
              <a:buFont typeface="Wingdings" pitchFamily="2" charset="2"/>
              <a:buChar char="Ø"/>
            </a:pPr>
            <a:r>
              <a:rPr lang="en-US" dirty="0" smtClean="0"/>
              <a:t>A Generalization from Bezier Curve</a:t>
            </a:r>
          </a:p>
          <a:p>
            <a:pPr>
              <a:buFont typeface="Wingdings" pitchFamily="2" charset="2"/>
              <a:buChar char="Ø"/>
            </a:pPr>
            <a:r>
              <a:rPr lang="en-US" dirty="0" smtClean="0"/>
              <a:t>Better local control</a:t>
            </a:r>
          </a:p>
          <a:p>
            <a:pPr>
              <a:buFont typeface="Wingdings" pitchFamily="2" charset="2"/>
              <a:buChar char="Ø"/>
            </a:pPr>
            <a:r>
              <a:rPr lang="en-US" dirty="0" smtClean="0"/>
              <a:t>Degree of resulting curve is independent to the number of control points.</a:t>
            </a:r>
            <a:endParaRPr lang="en-US" b="1" dirty="0"/>
          </a:p>
        </p:txBody>
      </p:sp>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381000"/>
            <a:ext cx="9601200" cy="1143000"/>
          </a:xfrm>
        </p:spPr>
        <p:txBody>
          <a:bodyPr>
            <a:noAutofit/>
          </a:bodyPr>
          <a:lstStyle/>
          <a:p>
            <a:r>
              <a:rPr lang="en-US" dirty="0" smtClean="0"/>
              <a:t>Properties of B-Spline</a:t>
            </a:r>
            <a:endParaRPr lang="en-IN"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11266" name="Picture 2"/>
          <p:cNvPicPr>
            <a:picLocks noGrp="1" noChangeAspect="1" noChangeArrowheads="1"/>
          </p:cNvPicPr>
          <p:nvPr>
            <p:ph idx="1"/>
          </p:nvPr>
        </p:nvPicPr>
        <p:blipFill>
          <a:blip r:embed="rId3"/>
          <a:srcRect/>
          <a:stretch>
            <a:fillRect/>
          </a:stretch>
        </p:blipFill>
        <p:spPr bwMode="auto">
          <a:xfrm>
            <a:off x="533400" y="1981200"/>
            <a:ext cx="3581400" cy="3352800"/>
          </a:xfrm>
          <a:prstGeom prst="rect">
            <a:avLst/>
          </a:prstGeom>
          <a:noFill/>
          <a:ln w="9525">
            <a:noFill/>
            <a:miter lim="800000"/>
            <a:headEnd/>
            <a:tailEnd/>
          </a:ln>
          <a:effectLst/>
        </p:spPr>
      </p:pic>
      <p:pic>
        <p:nvPicPr>
          <p:cNvPr id="11267" name="Picture 3"/>
          <p:cNvPicPr>
            <a:picLocks noChangeAspect="1" noChangeArrowheads="1"/>
          </p:cNvPicPr>
          <p:nvPr/>
        </p:nvPicPr>
        <p:blipFill>
          <a:blip r:embed="rId4"/>
          <a:srcRect/>
          <a:stretch>
            <a:fillRect/>
          </a:stretch>
        </p:blipFill>
        <p:spPr bwMode="auto">
          <a:xfrm>
            <a:off x="4191000" y="1676400"/>
            <a:ext cx="3886200" cy="3614737"/>
          </a:xfrm>
          <a:prstGeom prst="rect">
            <a:avLst/>
          </a:prstGeom>
          <a:noFill/>
          <a:ln w="9525">
            <a:noFill/>
            <a:miter lim="800000"/>
            <a:headEnd/>
            <a:tailEnd/>
          </a:ln>
          <a:effectLst/>
        </p:spPr>
      </p:pic>
      <p:pic>
        <p:nvPicPr>
          <p:cNvPr id="11268" name="Picture 4"/>
          <p:cNvPicPr>
            <a:picLocks noChangeAspect="1" noChangeArrowheads="1"/>
          </p:cNvPicPr>
          <p:nvPr/>
        </p:nvPicPr>
        <p:blipFill>
          <a:blip r:embed="rId5"/>
          <a:srcRect/>
          <a:stretch>
            <a:fillRect/>
          </a:stretch>
        </p:blipFill>
        <p:spPr bwMode="auto">
          <a:xfrm>
            <a:off x="8077200" y="1828800"/>
            <a:ext cx="3733800" cy="3733800"/>
          </a:xfrm>
          <a:prstGeom prst="rect">
            <a:avLst/>
          </a:prstGeom>
          <a:noFill/>
          <a:ln w="9525">
            <a:noFill/>
            <a:miter lim="800000"/>
            <a:headEnd/>
            <a:tailEnd/>
          </a:ln>
          <a:effectLst/>
        </p:spPr>
      </p:pic>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9601200" cy="1143000"/>
          </a:xfrm>
        </p:spPr>
        <p:txBody>
          <a:bodyPr>
            <a:noAutofit/>
          </a:bodyPr>
          <a:lstStyle/>
          <a:p>
            <a:r>
              <a:rPr lang="en-US" dirty="0" smtClean="0"/>
              <a:t>Non-Uniform Rational</a:t>
            </a:r>
            <a:br>
              <a:rPr lang="en-US" dirty="0" smtClean="0"/>
            </a:br>
            <a:r>
              <a:rPr lang="en-US" dirty="0" smtClean="0"/>
              <a:t>B-Spline Curve (NURBS)</a:t>
            </a:r>
            <a:endParaRPr lang="en-IN"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12290" name="Picture 2"/>
          <p:cNvPicPr>
            <a:picLocks noGrp="1" noChangeAspect="1" noChangeArrowheads="1"/>
          </p:cNvPicPr>
          <p:nvPr>
            <p:ph idx="1"/>
          </p:nvPr>
        </p:nvPicPr>
        <p:blipFill>
          <a:blip r:embed="rId3"/>
          <a:srcRect/>
          <a:stretch>
            <a:fillRect/>
          </a:stretch>
        </p:blipFill>
        <p:spPr bwMode="auto">
          <a:xfrm>
            <a:off x="1752600" y="1676400"/>
            <a:ext cx="9220200" cy="3962400"/>
          </a:xfrm>
          <a:prstGeom prst="rect">
            <a:avLst/>
          </a:prstGeom>
          <a:noFill/>
          <a:ln w="9525">
            <a:noFill/>
            <a:miter lim="800000"/>
            <a:headEnd/>
            <a:tailEnd/>
          </a:ln>
          <a:effectLst/>
        </p:spPr>
      </p:pic>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381000"/>
            <a:ext cx="9601200" cy="1143000"/>
          </a:xfrm>
        </p:spPr>
        <p:txBody>
          <a:bodyPr>
            <a:noAutofit/>
          </a:bodyPr>
          <a:lstStyle/>
          <a:p>
            <a:r>
              <a:rPr lang="en-US" dirty="0" smtClean="0"/>
              <a:t>Advantages of NURBS</a:t>
            </a:r>
            <a:endParaRPr lang="en-IN"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0" name="Content Placeholder 9"/>
          <p:cNvSpPr>
            <a:spLocks noGrp="1"/>
          </p:cNvSpPr>
          <p:nvPr>
            <p:ph idx="1"/>
          </p:nvPr>
        </p:nvSpPr>
        <p:spPr>
          <a:xfrm>
            <a:off x="609600" y="1371600"/>
            <a:ext cx="10972800" cy="4724400"/>
          </a:xfrm>
        </p:spPr>
        <p:txBody>
          <a:bodyPr>
            <a:noAutofit/>
          </a:bodyPr>
          <a:lstStyle/>
          <a:p>
            <a:pPr algn="just">
              <a:buFont typeface="Wingdings" pitchFamily="2" charset="2"/>
              <a:buChar char="Ø"/>
            </a:pPr>
            <a:r>
              <a:rPr lang="en-US" sz="2800" dirty="0" smtClean="0"/>
              <a:t>Serve as a genuine generalizations of non-rational B-</a:t>
            </a:r>
            <a:r>
              <a:rPr lang="en-US" sz="2800" dirty="0" err="1" smtClean="0"/>
              <a:t>spline</a:t>
            </a:r>
            <a:r>
              <a:rPr lang="en-US" sz="2800" dirty="0" smtClean="0"/>
              <a:t> forms as well as rational and non-rational Bezier curves and surfaces</a:t>
            </a:r>
          </a:p>
          <a:p>
            <a:pPr algn="just">
              <a:buFont typeface="Wingdings" pitchFamily="2" charset="2"/>
              <a:buChar char="Ø"/>
            </a:pPr>
            <a:r>
              <a:rPr lang="en-US" sz="2800" dirty="0" smtClean="0"/>
              <a:t>Offer a common mathematical form for representing both standard analytic shapes (conics, quadratics, surface of revolution, etc) and free-from curves and surfaces precisely. B-</a:t>
            </a:r>
            <a:r>
              <a:rPr lang="en-US" sz="2800" dirty="0" err="1" smtClean="0"/>
              <a:t>splines</a:t>
            </a:r>
            <a:r>
              <a:rPr lang="en-US" sz="2800" dirty="0" smtClean="0"/>
              <a:t> can only approximate conic curves.</a:t>
            </a:r>
          </a:p>
          <a:p>
            <a:pPr algn="just">
              <a:buFont typeface="Wingdings" pitchFamily="2" charset="2"/>
              <a:buChar char="Ø"/>
            </a:pPr>
            <a:r>
              <a:rPr lang="en-US" sz="2800" dirty="0" smtClean="0"/>
              <a:t>Provide the flexibility to design a large variety of shapes by using control points and weights. increasing the weights has the effect of drawing a curve toward the control point.</a:t>
            </a:r>
          </a:p>
          <a:p>
            <a:pPr algn="just">
              <a:buFont typeface="Wingdings" pitchFamily="2" charset="2"/>
              <a:buChar char="Ø"/>
            </a:pPr>
            <a:r>
              <a:rPr lang="en-US" sz="2800" dirty="0" smtClean="0"/>
              <a:t>Have a powerful tool kit (knot insertion/refinement/removal, degree elevation, splitting, etc.</a:t>
            </a:r>
          </a:p>
        </p:txBody>
      </p:sp>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381000"/>
            <a:ext cx="9601200" cy="1143000"/>
          </a:xfrm>
        </p:spPr>
        <p:txBody>
          <a:bodyPr>
            <a:noAutofit/>
          </a:bodyPr>
          <a:lstStyle/>
          <a:p>
            <a:r>
              <a:rPr lang="en-US" dirty="0" smtClean="0"/>
              <a:t>Interpolation Using Hermite Curves</a:t>
            </a:r>
            <a:endParaRPr lang="en-IN"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13314" name="Picture 2"/>
          <p:cNvPicPr>
            <a:picLocks noGrp="1" noChangeAspect="1" noChangeArrowheads="1"/>
          </p:cNvPicPr>
          <p:nvPr>
            <p:ph idx="1"/>
          </p:nvPr>
        </p:nvPicPr>
        <p:blipFill>
          <a:blip r:embed="rId3"/>
          <a:srcRect/>
          <a:stretch>
            <a:fillRect/>
          </a:stretch>
        </p:blipFill>
        <p:spPr bwMode="auto">
          <a:xfrm>
            <a:off x="1600200" y="1219200"/>
            <a:ext cx="8153400" cy="5181600"/>
          </a:xfrm>
          <a:prstGeom prst="rect">
            <a:avLst/>
          </a:prstGeom>
          <a:noFill/>
          <a:ln w="9525">
            <a:noFill/>
            <a:miter lim="800000"/>
            <a:headEnd/>
            <a:tailEnd/>
          </a:ln>
          <a:effectLst/>
        </p:spPr>
      </p:pic>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381000"/>
            <a:ext cx="9601200" cy="1143000"/>
          </a:xfrm>
        </p:spPr>
        <p:txBody>
          <a:bodyPr>
            <a:noAutofit/>
          </a:bodyPr>
          <a:lstStyle/>
          <a:p>
            <a:r>
              <a:rPr lang="en-US" dirty="0" smtClean="0"/>
              <a:t>Disadvantages of Cubic Splines</a:t>
            </a:r>
            <a:endParaRPr lang="en-IN"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0" name="Content Placeholder 9"/>
          <p:cNvSpPr>
            <a:spLocks noGrp="1"/>
          </p:cNvSpPr>
          <p:nvPr>
            <p:ph idx="1"/>
          </p:nvPr>
        </p:nvSpPr>
        <p:spPr/>
        <p:txBody>
          <a:bodyPr>
            <a:normAutofit/>
          </a:bodyPr>
          <a:lstStyle/>
          <a:p>
            <a:pPr algn="just">
              <a:buFont typeface="Wingdings" pitchFamily="2" charset="2"/>
              <a:buChar char="Ø"/>
            </a:pPr>
            <a:r>
              <a:rPr lang="en-US" dirty="0" smtClean="0"/>
              <a:t>The order of the curve is always constant regardless of the number of data points. In order to increase the flexibility of the curve, more points must be provided, thus creating more </a:t>
            </a:r>
            <a:r>
              <a:rPr lang="en-US" dirty="0" err="1" smtClean="0"/>
              <a:t>spline</a:t>
            </a:r>
            <a:r>
              <a:rPr lang="en-US" dirty="0" smtClean="0"/>
              <a:t> segments which are still of cubic order.</a:t>
            </a:r>
          </a:p>
          <a:p>
            <a:pPr algn="just">
              <a:buFont typeface="Wingdings" pitchFamily="2" charset="2"/>
              <a:buChar char="Ø"/>
            </a:pPr>
            <a:r>
              <a:rPr lang="en-US" dirty="0" smtClean="0"/>
              <a:t>The control of the curve is through the change of the positions of data points or the end slope change. The global control characteristics is not intuitive.</a:t>
            </a:r>
            <a:endParaRPr lang="en-US" dirty="0"/>
          </a:p>
        </p:txBody>
      </p:sp>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381000"/>
            <a:ext cx="9601200" cy="1143000"/>
          </a:xfrm>
        </p:spPr>
        <p:txBody>
          <a:bodyPr>
            <a:normAutofit/>
          </a:bodyPr>
          <a:lstStyle/>
          <a:p>
            <a:r>
              <a:rPr lang="en-US" dirty="0" smtClean="0"/>
              <a:t>Representation of Circle</a:t>
            </a:r>
            <a:endParaRPr lang="en-IN"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2050" name="Picture 2"/>
          <p:cNvPicPr>
            <a:picLocks noGrp="1" noChangeAspect="1" noChangeArrowheads="1"/>
          </p:cNvPicPr>
          <p:nvPr>
            <p:ph idx="1"/>
          </p:nvPr>
        </p:nvPicPr>
        <p:blipFill>
          <a:blip r:embed="rId3"/>
          <a:srcRect/>
          <a:stretch>
            <a:fillRect/>
          </a:stretch>
        </p:blipFill>
        <p:spPr bwMode="auto">
          <a:xfrm>
            <a:off x="2133598" y="1600201"/>
            <a:ext cx="45719" cy="2285950"/>
          </a:xfrm>
          <a:prstGeom prst="rect">
            <a:avLst/>
          </a:prstGeom>
          <a:noFill/>
          <a:ln w="9525">
            <a:noFill/>
            <a:miter lim="800000"/>
            <a:headEnd/>
            <a:tailEnd/>
          </a:ln>
          <a:effectLst/>
        </p:spPr>
      </p:pic>
      <p:pic>
        <p:nvPicPr>
          <p:cNvPr id="2051" name="Picture 3"/>
          <p:cNvPicPr>
            <a:picLocks noChangeAspect="1" noChangeArrowheads="1"/>
          </p:cNvPicPr>
          <p:nvPr/>
        </p:nvPicPr>
        <p:blipFill>
          <a:blip r:embed="rId4"/>
          <a:srcRect/>
          <a:stretch>
            <a:fillRect/>
          </a:stretch>
        </p:blipFill>
        <p:spPr bwMode="auto">
          <a:xfrm>
            <a:off x="1752600" y="1371600"/>
            <a:ext cx="8610600" cy="4724400"/>
          </a:xfrm>
          <a:prstGeom prst="rect">
            <a:avLst/>
          </a:prstGeom>
          <a:noFill/>
          <a:ln w="9525">
            <a:noFill/>
            <a:miter lim="800000"/>
            <a:headEnd/>
            <a:tailEnd/>
          </a:ln>
          <a:effectLst/>
        </p:spPr>
      </p:pic>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381000"/>
            <a:ext cx="9601200" cy="1143000"/>
          </a:xfrm>
        </p:spPr>
        <p:txBody>
          <a:bodyPr>
            <a:normAutofit/>
          </a:bodyPr>
          <a:lstStyle/>
          <a:p>
            <a:r>
              <a:rPr lang="en-US" dirty="0" smtClean="0"/>
              <a:t>Representation of Ellipse</a:t>
            </a:r>
            <a:endParaRPr lang="en-IN"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3074" name="Picture 2"/>
          <p:cNvPicPr>
            <a:picLocks noGrp="1" noChangeAspect="1" noChangeArrowheads="1"/>
          </p:cNvPicPr>
          <p:nvPr>
            <p:ph idx="1"/>
          </p:nvPr>
        </p:nvPicPr>
        <p:blipFill>
          <a:blip r:embed="rId3"/>
          <a:srcRect/>
          <a:stretch>
            <a:fillRect/>
          </a:stretch>
        </p:blipFill>
        <p:spPr bwMode="auto">
          <a:xfrm>
            <a:off x="1905000" y="1447800"/>
            <a:ext cx="8534400" cy="4648200"/>
          </a:xfrm>
          <a:prstGeom prst="rect">
            <a:avLst/>
          </a:prstGeom>
          <a:noFill/>
          <a:ln w="9525">
            <a:noFill/>
            <a:miter lim="800000"/>
            <a:headEnd/>
            <a:tailEnd/>
          </a:ln>
          <a:effectLst/>
        </p:spPr>
      </p:pic>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381000"/>
            <a:ext cx="9601200" cy="1143000"/>
          </a:xfrm>
        </p:spPr>
        <p:txBody>
          <a:bodyPr>
            <a:normAutofit/>
          </a:bodyPr>
          <a:lstStyle/>
          <a:p>
            <a:r>
              <a:rPr lang="en-US" dirty="0" smtClean="0"/>
              <a:t>Representation of Parabola</a:t>
            </a:r>
            <a:endParaRPr lang="en-IN"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3074" name="Picture 2"/>
          <p:cNvPicPr>
            <a:picLocks noGrp="1" noChangeAspect="1" noChangeArrowheads="1"/>
          </p:cNvPicPr>
          <p:nvPr>
            <p:ph idx="1"/>
          </p:nvPr>
        </p:nvPicPr>
        <p:blipFill>
          <a:blip r:embed="rId3" cstate="print"/>
          <a:srcRect/>
          <a:stretch>
            <a:fillRect/>
          </a:stretch>
        </p:blipFill>
        <p:spPr bwMode="auto">
          <a:xfrm>
            <a:off x="990600" y="2057402"/>
            <a:ext cx="45719" cy="1028684"/>
          </a:xfrm>
          <a:prstGeom prst="rect">
            <a:avLst/>
          </a:prstGeom>
          <a:noFill/>
          <a:ln w="9525">
            <a:noFill/>
            <a:miter lim="800000"/>
            <a:headEnd/>
            <a:tailEnd/>
          </a:ln>
          <a:effectLst/>
        </p:spPr>
      </p:pic>
      <p:pic>
        <p:nvPicPr>
          <p:cNvPr id="3075" name="Picture 3"/>
          <p:cNvPicPr>
            <a:picLocks noChangeAspect="1" noChangeArrowheads="1"/>
          </p:cNvPicPr>
          <p:nvPr/>
        </p:nvPicPr>
        <p:blipFill>
          <a:blip r:embed="rId4"/>
          <a:srcRect/>
          <a:stretch>
            <a:fillRect/>
          </a:stretch>
        </p:blipFill>
        <p:spPr bwMode="auto">
          <a:xfrm>
            <a:off x="2209800" y="1371600"/>
            <a:ext cx="6934200" cy="4114800"/>
          </a:xfrm>
          <a:prstGeom prst="rect">
            <a:avLst/>
          </a:prstGeom>
          <a:noFill/>
          <a:ln w="9525">
            <a:noFill/>
            <a:miter lim="800000"/>
            <a:headEnd/>
            <a:tailEnd/>
          </a:ln>
          <a:effectLst/>
        </p:spPr>
      </p:pic>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381000"/>
            <a:ext cx="9601200" cy="1143000"/>
          </a:xfrm>
        </p:spPr>
        <p:txBody>
          <a:bodyPr>
            <a:normAutofit/>
          </a:bodyPr>
          <a:lstStyle/>
          <a:p>
            <a:r>
              <a:rPr lang="en-US" dirty="0" smtClean="0"/>
              <a:t>Representation of Hyperbola</a:t>
            </a:r>
            <a:endParaRPr lang="en-IN"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4098" name="Picture 2"/>
          <p:cNvPicPr>
            <a:picLocks noGrp="1" noChangeAspect="1" noChangeArrowheads="1"/>
          </p:cNvPicPr>
          <p:nvPr>
            <p:ph idx="1"/>
          </p:nvPr>
        </p:nvPicPr>
        <p:blipFill>
          <a:blip r:embed="rId3"/>
          <a:srcRect/>
          <a:stretch>
            <a:fillRect/>
          </a:stretch>
        </p:blipFill>
        <p:spPr bwMode="auto">
          <a:xfrm>
            <a:off x="2771775" y="1839119"/>
            <a:ext cx="6648450" cy="4048125"/>
          </a:xfrm>
          <a:prstGeom prst="rect">
            <a:avLst/>
          </a:prstGeom>
          <a:noFill/>
          <a:ln w="9525">
            <a:noFill/>
            <a:miter lim="800000"/>
            <a:headEnd/>
            <a:tailEnd/>
          </a:ln>
          <a:effectLst/>
        </p:spPr>
      </p:pic>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smtClean="0"/>
              <a:t>Topic Discussed</a:t>
            </a:r>
            <a:endParaRPr lang="en-IN" b="1" dirty="0"/>
          </a:p>
        </p:txBody>
      </p:sp>
      <p:sp>
        <p:nvSpPr>
          <p:cNvPr id="3" name="Content Placeholder 2"/>
          <p:cNvSpPr>
            <a:spLocks noGrp="1"/>
          </p:cNvSpPr>
          <p:nvPr>
            <p:ph idx="1"/>
          </p:nvPr>
        </p:nvSpPr>
        <p:spPr>
          <a:xfrm>
            <a:off x="533400" y="1219200"/>
            <a:ext cx="10972800" cy="4525963"/>
          </a:xfrm>
        </p:spPr>
        <p:txBody>
          <a:bodyPr>
            <a:normAutofit fontScale="92500" lnSpcReduction="20000"/>
          </a:bodyPr>
          <a:lstStyle/>
          <a:p>
            <a:pPr>
              <a:buFont typeface="Wingdings" pitchFamily="2" charset="2"/>
              <a:buChar char="Ø"/>
            </a:pPr>
            <a:endParaRPr lang="en-US" sz="2800" dirty="0" smtClean="0">
              <a:latin typeface="Times New Roman" pitchFamily="18" charset="0"/>
            </a:endParaRPr>
          </a:p>
          <a:p>
            <a:pPr>
              <a:buFont typeface="Wingdings" pitchFamily="2" charset="2"/>
              <a:buChar char="Ø"/>
            </a:pPr>
            <a:r>
              <a:rPr lang="en-US" dirty="0" smtClean="0"/>
              <a:t>Representation of curves and surfaces</a:t>
            </a:r>
          </a:p>
          <a:p>
            <a:pPr>
              <a:buFont typeface="Wingdings" pitchFamily="2" charset="2"/>
              <a:buChar char="Ø"/>
            </a:pPr>
            <a:r>
              <a:rPr lang="en-US" dirty="0" smtClean="0"/>
              <a:t>Parametric Representation</a:t>
            </a:r>
          </a:p>
          <a:p>
            <a:pPr>
              <a:buFont typeface="Wingdings" pitchFamily="2" charset="2"/>
              <a:buChar char="Ø"/>
            </a:pPr>
            <a:r>
              <a:rPr lang="en-US" dirty="0" smtClean="0"/>
              <a:t>Representation of Line, Circle, Ellipse, Parabola, Hyperbola</a:t>
            </a:r>
          </a:p>
          <a:p>
            <a:pPr>
              <a:buFont typeface="Wingdings" pitchFamily="2" charset="2"/>
              <a:buChar char="Ø"/>
            </a:pPr>
            <a:r>
              <a:rPr lang="en-US" dirty="0" smtClean="0"/>
              <a:t>Parametric Representation of Synthetic Curves</a:t>
            </a:r>
          </a:p>
          <a:p>
            <a:pPr>
              <a:buFont typeface="Wingdings" pitchFamily="2" charset="2"/>
              <a:buChar char="Ø"/>
            </a:pPr>
            <a:r>
              <a:rPr lang="en-US" dirty="0" smtClean="0"/>
              <a:t>The Order of Continuity</a:t>
            </a:r>
          </a:p>
          <a:p>
            <a:pPr>
              <a:buFont typeface="Wingdings" pitchFamily="2" charset="2"/>
              <a:buChar char="Ø"/>
            </a:pPr>
            <a:r>
              <a:rPr lang="en-US" dirty="0" err="1" smtClean="0"/>
              <a:t>Splines</a:t>
            </a:r>
            <a:r>
              <a:rPr lang="en-US" dirty="0" smtClean="0"/>
              <a:t> – Ideal Order</a:t>
            </a:r>
          </a:p>
          <a:p>
            <a:pPr>
              <a:buFont typeface="Wingdings" pitchFamily="2" charset="2"/>
              <a:buChar char="Ø"/>
            </a:pPr>
            <a:r>
              <a:rPr lang="en-US" dirty="0" err="1" smtClean="0"/>
              <a:t>Hermite</a:t>
            </a:r>
            <a:r>
              <a:rPr lang="en-US" dirty="0" smtClean="0"/>
              <a:t> Cubic </a:t>
            </a:r>
            <a:r>
              <a:rPr lang="en-US" dirty="0" err="1" smtClean="0"/>
              <a:t>Splines</a:t>
            </a:r>
            <a:endParaRPr lang="en-US" dirty="0" smtClean="0"/>
          </a:p>
          <a:p>
            <a:pPr>
              <a:buFont typeface="Wingdings" pitchFamily="2" charset="2"/>
              <a:buChar char="Ø"/>
            </a:pPr>
            <a:r>
              <a:rPr lang="en-US" dirty="0" smtClean="0"/>
              <a:t> </a:t>
            </a:r>
            <a:r>
              <a:rPr lang="en-US" dirty="0" err="1" smtClean="0"/>
              <a:t>Hermite</a:t>
            </a:r>
            <a:r>
              <a:rPr lang="en-US" dirty="0" smtClean="0"/>
              <a:t> Cubic </a:t>
            </a:r>
            <a:r>
              <a:rPr lang="en-US" dirty="0" err="1" smtClean="0"/>
              <a:t>Splines</a:t>
            </a:r>
            <a:r>
              <a:rPr lang="en-US" dirty="0" smtClean="0"/>
              <a:t> Equation</a:t>
            </a:r>
          </a:p>
          <a:p>
            <a:pPr>
              <a:buFont typeface="Wingdings" pitchFamily="2" charset="2"/>
              <a:buChar char="Ø"/>
            </a:pPr>
            <a:r>
              <a:rPr lang="en-US" dirty="0" smtClean="0"/>
              <a:t>Bezier Curve</a:t>
            </a:r>
            <a:endParaRPr lang="en-US" dirty="0" smtClean="0"/>
          </a:p>
          <a:p>
            <a:endParaRPr lang="en-IN" dirty="0"/>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p14="http://schemas.microsoft.com/office/powerpoint/2010/main" xmlns="" val="12128776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381000"/>
            <a:ext cx="9601200" cy="1143000"/>
          </a:xfrm>
        </p:spPr>
        <p:txBody>
          <a:bodyPr>
            <a:noAutofit/>
          </a:bodyPr>
          <a:lstStyle/>
          <a:p>
            <a:r>
              <a:rPr lang="en-US" dirty="0" smtClean="0"/>
              <a:t>Parametric Representation of</a:t>
            </a:r>
            <a:br>
              <a:rPr lang="en-US" dirty="0" smtClean="0"/>
            </a:br>
            <a:r>
              <a:rPr lang="en-US" dirty="0" smtClean="0"/>
              <a:t>Synthetic Curves</a:t>
            </a:r>
            <a:endParaRPr lang="en-IN"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0" name="Content Placeholder 9"/>
          <p:cNvSpPr>
            <a:spLocks noGrp="1"/>
          </p:cNvSpPr>
          <p:nvPr>
            <p:ph idx="1"/>
          </p:nvPr>
        </p:nvSpPr>
        <p:spPr/>
        <p:txBody>
          <a:bodyPr>
            <a:normAutofit fontScale="92500" lnSpcReduction="20000"/>
          </a:bodyPr>
          <a:lstStyle/>
          <a:p>
            <a:pPr algn="just">
              <a:buFont typeface="Wingdings" pitchFamily="2" charset="2"/>
              <a:buChar char="Ø"/>
            </a:pPr>
            <a:r>
              <a:rPr lang="en-US" dirty="0" smtClean="0"/>
              <a:t>Analytic curves are usually not sufficient to meet geometric design requirements of mechanical parts.</a:t>
            </a:r>
          </a:p>
          <a:p>
            <a:pPr algn="just">
              <a:buFont typeface="Wingdings" pitchFamily="2" charset="2"/>
              <a:buChar char="Ø"/>
            </a:pPr>
            <a:r>
              <a:rPr lang="en-US" dirty="0" smtClean="0"/>
              <a:t>Many products need </a:t>
            </a:r>
            <a:r>
              <a:rPr lang="en-US" b="1" dirty="0" smtClean="0"/>
              <a:t>free-form, or synthetic curved surfaces. </a:t>
            </a:r>
            <a:r>
              <a:rPr lang="en-US" dirty="0" smtClean="0"/>
              <a:t>Examples: car bodies, ship hulls, airplane fuselage and wings, propeller blades, shoe insoles, and bottles</a:t>
            </a:r>
          </a:p>
          <a:p>
            <a:pPr algn="just">
              <a:buFont typeface="Wingdings" pitchFamily="2" charset="2"/>
              <a:buChar char="Ø"/>
            </a:pPr>
            <a:r>
              <a:rPr lang="en-US" dirty="0" smtClean="0"/>
              <a:t>The need for synthetic curves in design arises on occasions:</a:t>
            </a:r>
          </a:p>
          <a:p>
            <a:pPr algn="just">
              <a:buNone/>
            </a:pPr>
            <a:r>
              <a:rPr lang="en-US" dirty="0" smtClean="0"/>
              <a:t>	when a curve is represented by a collection of measured data points and (</a:t>
            </a:r>
            <a:r>
              <a:rPr lang="en-US" b="1" dirty="0" smtClean="0"/>
              <a:t>generation)</a:t>
            </a:r>
          </a:p>
          <a:p>
            <a:pPr algn="just">
              <a:buNone/>
            </a:pPr>
            <a:r>
              <a:rPr lang="en-US" dirty="0" smtClean="0"/>
              <a:t>	when a curve must change to meet new design requirements. (</a:t>
            </a:r>
            <a:r>
              <a:rPr lang="en-US" b="1" dirty="0" smtClean="0"/>
              <a:t>modification</a:t>
            </a:r>
            <a:endParaRPr lang="en-US" dirty="0"/>
          </a:p>
        </p:txBody>
      </p:sp>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381000"/>
            <a:ext cx="9601200" cy="1143000"/>
          </a:xfrm>
        </p:spPr>
        <p:txBody>
          <a:bodyPr>
            <a:normAutofit/>
          </a:bodyPr>
          <a:lstStyle/>
          <a:p>
            <a:r>
              <a:rPr lang="en-US" dirty="0" smtClean="0"/>
              <a:t>The Order of Continuity</a:t>
            </a:r>
            <a:endParaRPr lang="en-IN"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5122" name="Picture 2"/>
          <p:cNvPicPr>
            <a:picLocks noGrp="1" noChangeAspect="1" noChangeArrowheads="1"/>
          </p:cNvPicPr>
          <p:nvPr>
            <p:ph idx="1"/>
          </p:nvPr>
        </p:nvPicPr>
        <p:blipFill>
          <a:blip r:embed="rId3"/>
          <a:srcRect/>
          <a:stretch>
            <a:fillRect/>
          </a:stretch>
        </p:blipFill>
        <p:spPr bwMode="auto">
          <a:xfrm>
            <a:off x="1524000" y="1676400"/>
            <a:ext cx="9220199" cy="4648200"/>
          </a:xfrm>
          <a:prstGeom prst="rect">
            <a:avLst/>
          </a:prstGeom>
          <a:noFill/>
          <a:ln w="9525">
            <a:noFill/>
            <a:miter lim="800000"/>
            <a:headEnd/>
            <a:tailEnd/>
          </a:ln>
          <a:effectLst/>
        </p:spPr>
      </p:pic>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381000"/>
            <a:ext cx="9601200" cy="1143000"/>
          </a:xfrm>
        </p:spPr>
        <p:txBody>
          <a:bodyPr>
            <a:normAutofit/>
          </a:bodyPr>
          <a:lstStyle/>
          <a:p>
            <a:r>
              <a:rPr lang="en-US" dirty="0" smtClean="0"/>
              <a:t>Splines – Ideal Order</a:t>
            </a:r>
            <a:endParaRPr lang="en-IN"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6146" name="Picture 2"/>
          <p:cNvPicPr>
            <a:picLocks noGrp="1" noChangeAspect="1" noChangeArrowheads="1"/>
          </p:cNvPicPr>
          <p:nvPr>
            <p:ph idx="1"/>
          </p:nvPr>
        </p:nvPicPr>
        <p:blipFill>
          <a:blip r:embed="rId3"/>
          <a:srcRect/>
          <a:stretch>
            <a:fillRect/>
          </a:stretch>
        </p:blipFill>
        <p:spPr bwMode="auto">
          <a:xfrm>
            <a:off x="1905000" y="1752600"/>
            <a:ext cx="8686800" cy="4575969"/>
          </a:xfrm>
          <a:prstGeom prst="rect">
            <a:avLst/>
          </a:prstGeom>
          <a:noFill/>
          <a:ln w="9525">
            <a:noFill/>
            <a:miter lim="800000"/>
            <a:headEnd/>
            <a:tailEnd/>
          </a:ln>
          <a:effectLst/>
        </p:spPr>
      </p:pic>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381000"/>
            <a:ext cx="9601200" cy="1143000"/>
          </a:xfrm>
        </p:spPr>
        <p:txBody>
          <a:bodyPr>
            <a:normAutofit/>
          </a:bodyPr>
          <a:lstStyle/>
          <a:p>
            <a:r>
              <a:rPr lang="en-US" dirty="0" smtClean="0"/>
              <a:t>Hermite Cubic Splines</a:t>
            </a:r>
            <a:endParaRPr lang="en-IN"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7170" name="Picture 2"/>
          <p:cNvPicPr>
            <a:picLocks noGrp="1" noChangeAspect="1" noChangeArrowheads="1"/>
          </p:cNvPicPr>
          <p:nvPr>
            <p:ph idx="1"/>
          </p:nvPr>
        </p:nvPicPr>
        <p:blipFill>
          <a:blip r:embed="rId3"/>
          <a:srcRect/>
          <a:stretch>
            <a:fillRect/>
          </a:stretch>
        </p:blipFill>
        <p:spPr bwMode="auto">
          <a:xfrm>
            <a:off x="1905000" y="1447800"/>
            <a:ext cx="8610600" cy="4876800"/>
          </a:xfrm>
          <a:prstGeom prst="rect">
            <a:avLst/>
          </a:prstGeom>
          <a:noFill/>
          <a:ln w="9525">
            <a:noFill/>
            <a:miter lim="800000"/>
            <a:headEnd/>
            <a:tailEnd/>
          </a:ln>
          <a:effectLst/>
        </p:spPr>
      </p:pic>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smtClean="0"/>
              <a:t>Summary</a:t>
            </a:r>
            <a:endParaRPr lang="en-IN" b="1" dirty="0"/>
          </a:p>
        </p:txBody>
      </p:sp>
      <p:sp>
        <p:nvSpPr>
          <p:cNvPr id="3" name="Content Placeholder 2"/>
          <p:cNvSpPr>
            <a:spLocks noGrp="1"/>
          </p:cNvSpPr>
          <p:nvPr>
            <p:ph idx="1"/>
          </p:nvPr>
        </p:nvSpPr>
        <p:spPr>
          <a:xfrm>
            <a:off x="609600" y="1371600"/>
            <a:ext cx="10972800" cy="4754567"/>
          </a:xfrm>
        </p:spPr>
        <p:txBody>
          <a:bodyPr>
            <a:normAutofit fontScale="92500" lnSpcReduction="10000"/>
          </a:bodyPr>
          <a:lstStyle/>
          <a:p>
            <a:pPr algn="just">
              <a:buNone/>
            </a:pPr>
            <a:r>
              <a:rPr lang="en-US" dirty="0" smtClean="0"/>
              <a:t>	</a:t>
            </a:r>
            <a:r>
              <a:rPr lang="en-US" dirty="0" smtClean="0"/>
              <a:t>The </a:t>
            </a:r>
            <a:r>
              <a:rPr lang="en-US" dirty="0" smtClean="0"/>
              <a:t>chapter on "Representation of Surfaces and Curves </a:t>
            </a:r>
            <a:r>
              <a:rPr lang="en-US" dirty="0" smtClean="0"/>
              <a:t>" </a:t>
            </a:r>
            <a:r>
              <a:rPr lang="en-US" dirty="0" smtClean="0"/>
              <a:t>covers various techniques and methodologies used to represent surfaces and curves in the context of Computer-Aided Design (CAD). It explores surface representations like wireframe, boundary representation (B-rep), and parametric representation. Additionally, it discusses curve representations such as polynomial curves, B-</a:t>
            </a:r>
            <a:r>
              <a:rPr lang="en-US" dirty="0" err="1" smtClean="0"/>
              <a:t>splines</a:t>
            </a:r>
            <a:r>
              <a:rPr lang="en-US" dirty="0" smtClean="0"/>
              <a:t>, and non-uniform rational B-</a:t>
            </a:r>
            <a:r>
              <a:rPr lang="en-US" dirty="0" err="1" smtClean="0"/>
              <a:t>splines</a:t>
            </a:r>
            <a:r>
              <a:rPr lang="en-US" dirty="0" smtClean="0"/>
              <a:t> (NURBS). The chapter also touches upon the advantages, limitations, and applications of these representations in CAD systems. It provides a concise overview of the essential techniques used for efficient creation and manipulation of complex geometries</a:t>
            </a:r>
            <a:endParaRPr lang="en-IN"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&amp; Engineering</a:t>
            </a:r>
            <a:endParaRPr lang="en-US" sz="1400" b="1" dirty="0">
              <a:solidFill>
                <a:schemeClr val="tx1"/>
              </a:solidFill>
            </a:endParaRPr>
          </a:p>
        </p:txBody>
      </p:sp>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0"/>
            <a:ext cx="9601200" cy="1143000"/>
          </a:xfrm>
        </p:spPr>
        <p:txBody>
          <a:bodyPr>
            <a:noAutofit/>
          </a:bodyPr>
          <a:lstStyle/>
          <a:p>
            <a:r>
              <a:rPr lang="en-IN" dirty="0" smtClean="0"/>
              <a:t>Topics Discussed in Next Lecture</a:t>
            </a:r>
            <a:endParaRPr lang="en-IN"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0" name="Content Placeholder 9"/>
          <p:cNvSpPr>
            <a:spLocks noGrp="1"/>
          </p:cNvSpPr>
          <p:nvPr>
            <p:ph idx="1"/>
          </p:nvPr>
        </p:nvSpPr>
        <p:spPr>
          <a:xfrm>
            <a:off x="609600" y="1143000"/>
            <a:ext cx="10972800" cy="4525963"/>
          </a:xfrm>
        </p:spPr>
        <p:txBody>
          <a:bodyPr>
            <a:normAutofit fontScale="47500" lnSpcReduction="20000"/>
          </a:bodyPr>
          <a:lstStyle/>
          <a:p>
            <a:pPr>
              <a:buFont typeface="Wingdings" pitchFamily="2" charset="2"/>
              <a:buChar char="Ø"/>
            </a:pPr>
            <a:r>
              <a:rPr lang="en-US" sz="6700" dirty="0" smtClean="0"/>
              <a:t>PROBLEM WITH NC MACHINE</a:t>
            </a:r>
          </a:p>
          <a:p>
            <a:pPr>
              <a:buFont typeface="Wingdings" pitchFamily="2" charset="2"/>
              <a:buChar char="Ø"/>
            </a:pPr>
            <a:r>
              <a:rPr lang="en-US" sz="6700" dirty="0" smtClean="0"/>
              <a:t>Computer Numeric Control</a:t>
            </a:r>
          </a:p>
          <a:p>
            <a:pPr>
              <a:buFont typeface="Wingdings" pitchFamily="2" charset="2"/>
              <a:buChar char="Ø"/>
            </a:pPr>
            <a:r>
              <a:rPr lang="en-US" sz="6700" dirty="0" smtClean="0"/>
              <a:t>Applications of CNC</a:t>
            </a:r>
          </a:p>
          <a:p>
            <a:pPr>
              <a:buFont typeface="Wingdings" pitchFamily="2" charset="2"/>
              <a:buChar char="Ø"/>
            </a:pPr>
            <a:r>
              <a:rPr lang="en-US" sz="6700" dirty="0" smtClean="0"/>
              <a:t>Advantages and Limitations</a:t>
            </a:r>
          </a:p>
          <a:p>
            <a:pPr>
              <a:buFont typeface="Wingdings" pitchFamily="2" charset="2"/>
              <a:buChar char="Ø"/>
            </a:pPr>
            <a:r>
              <a:rPr lang="en-US" sz="6700" dirty="0" smtClean="0"/>
              <a:t>ELEMENTS OF A CNC</a:t>
            </a:r>
          </a:p>
          <a:p>
            <a:pPr>
              <a:buFont typeface="Wingdings" pitchFamily="2" charset="2"/>
              <a:buChar char="Ø"/>
            </a:pPr>
            <a:r>
              <a:rPr lang="en-US" sz="6700" dirty="0" smtClean="0"/>
              <a:t>MACHINE CONTROL UNIT MCU</a:t>
            </a:r>
          </a:p>
          <a:p>
            <a:pPr>
              <a:buFont typeface="Wingdings" pitchFamily="2" charset="2"/>
              <a:buChar char="Ø"/>
            </a:pPr>
            <a:r>
              <a:rPr lang="en-US" sz="6700" dirty="0" smtClean="0"/>
              <a:t>FUNCTIONS of CNC</a:t>
            </a:r>
          </a:p>
          <a:p>
            <a:pPr>
              <a:buFont typeface="Wingdings" pitchFamily="2" charset="2"/>
              <a:buChar char="Ø"/>
            </a:pPr>
            <a:r>
              <a:rPr lang="en-US" sz="6700" dirty="0" smtClean="0"/>
              <a:t>PARTS SUITABLE FOR CNC MACHINES</a:t>
            </a:r>
          </a:p>
          <a:p>
            <a:pPr>
              <a:buFont typeface="Wingdings" pitchFamily="2" charset="2"/>
              <a:buChar char="Ø"/>
            </a:pPr>
            <a:r>
              <a:rPr lang="en-US" sz="6700" dirty="0" smtClean="0"/>
              <a:t>PRECISION IN NC POSITIONING</a:t>
            </a:r>
          </a:p>
          <a:p>
            <a:pPr>
              <a:buNone/>
            </a:pPr>
            <a:endParaRPr lang="en-US" dirty="0"/>
          </a:p>
        </p:txBody>
      </p:sp>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0"/>
            <a:ext cx="9601200" cy="1143000"/>
          </a:xfrm>
        </p:spPr>
        <p:txBody>
          <a:bodyPr>
            <a:noAutofit/>
          </a:bodyPr>
          <a:lstStyle/>
          <a:p>
            <a:r>
              <a:rPr lang="en-IN" dirty="0" smtClean="0"/>
              <a:t>Topics Discussed in Next Lecture</a:t>
            </a:r>
            <a:endParaRPr lang="en-IN"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0" name="Content Placeholder 9"/>
          <p:cNvSpPr>
            <a:spLocks noGrp="1"/>
          </p:cNvSpPr>
          <p:nvPr>
            <p:ph idx="1"/>
          </p:nvPr>
        </p:nvSpPr>
        <p:spPr>
          <a:xfrm>
            <a:off x="609600" y="1143001"/>
            <a:ext cx="10972800" cy="3962399"/>
          </a:xfrm>
        </p:spPr>
        <p:txBody>
          <a:bodyPr>
            <a:normAutofit fontScale="77500" lnSpcReduction="20000"/>
          </a:bodyPr>
          <a:lstStyle/>
          <a:p>
            <a:pPr>
              <a:buFont typeface="Wingdings" pitchFamily="2" charset="2"/>
              <a:buChar char="Ø"/>
            </a:pPr>
            <a:r>
              <a:rPr lang="en-US" sz="4100" dirty="0" smtClean="0"/>
              <a:t>Accuracy</a:t>
            </a:r>
          </a:p>
          <a:p>
            <a:pPr>
              <a:buFont typeface="Wingdings" pitchFamily="2" charset="2"/>
              <a:buChar char="Ø"/>
            </a:pPr>
            <a:r>
              <a:rPr lang="en-US" sz="4100" dirty="0" smtClean="0"/>
              <a:t>Repeatability</a:t>
            </a:r>
          </a:p>
          <a:p>
            <a:pPr>
              <a:buFont typeface="Wingdings" pitchFamily="2" charset="2"/>
              <a:buChar char="Ø"/>
            </a:pPr>
            <a:r>
              <a:rPr lang="en-US" sz="4100" dirty="0" smtClean="0"/>
              <a:t>STRUCTURAL CONSIDERATIONS</a:t>
            </a:r>
          </a:p>
          <a:p>
            <a:pPr>
              <a:buFont typeface="Wingdings" pitchFamily="2" charset="2"/>
              <a:buChar char="Ø"/>
            </a:pPr>
            <a:r>
              <a:rPr lang="en-US" sz="4100" dirty="0" smtClean="0"/>
              <a:t>TYPES OF DRIVES</a:t>
            </a:r>
          </a:p>
          <a:p>
            <a:pPr>
              <a:buFont typeface="Wingdings" pitchFamily="2" charset="2"/>
              <a:buChar char="Ø"/>
            </a:pPr>
            <a:r>
              <a:rPr lang="en-US" sz="4100" dirty="0" smtClean="0"/>
              <a:t>FEEDBACK DEVICES IN CNC MACHINE TOOLS</a:t>
            </a:r>
          </a:p>
          <a:p>
            <a:pPr>
              <a:buFont typeface="Wingdings" pitchFamily="2" charset="2"/>
              <a:buChar char="Ø"/>
            </a:pPr>
            <a:r>
              <a:rPr lang="en-US" sz="4100" dirty="0" smtClean="0"/>
              <a:t>DNC</a:t>
            </a:r>
          </a:p>
          <a:p>
            <a:pPr>
              <a:buFont typeface="Wingdings" pitchFamily="2" charset="2"/>
              <a:buChar char="Ø"/>
            </a:pPr>
            <a:r>
              <a:rPr lang="en-US" sz="4100" dirty="0" smtClean="0"/>
              <a:t>Components of a DNC system</a:t>
            </a:r>
          </a:p>
          <a:p>
            <a:pPr>
              <a:buFont typeface="Wingdings" pitchFamily="2" charset="2"/>
              <a:buChar char="Ø"/>
            </a:pPr>
            <a:r>
              <a:rPr lang="en-US" sz="4100" dirty="0" smtClean="0"/>
              <a:t>Advantages of DNC</a:t>
            </a:r>
          </a:p>
          <a:p>
            <a:pPr>
              <a:buNone/>
            </a:pPr>
            <a:endParaRPr lang="en-US" dirty="0"/>
          </a:p>
        </p:txBody>
      </p:sp>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Topic Discussed</a:t>
            </a:r>
            <a:endParaRPr lang="en-IN" b="1" dirty="0"/>
          </a:p>
        </p:txBody>
      </p:sp>
      <p:sp>
        <p:nvSpPr>
          <p:cNvPr id="3" name="Content Placeholder 2"/>
          <p:cNvSpPr>
            <a:spLocks noGrp="1"/>
          </p:cNvSpPr>
          <p:nvPr>
            <p:ph idx="1"/>
          </p:nvPr>
        </p:nvSpPr>
        <p:spPr>
          <a:xfrm>
            <a:off x="533400" y="1295400"/>
            <a:ext cx="10972800" cy="4525963"/>
          </a:xfrm>
        </p:spPr>
        <p:txBody>
          <a:bodyPr>
            <a:noAutofit/>
          </a:bodyPr>
          <a:lstStyle/>
          <a:p>
            <a:pPr>
              <a:buFont typeface="Wingdings" pitchFamily="2" charset="2"/>
              <a:buChar char="Ø"/>
            </a:pPr>
            <a:r>
              <a:rPr lang="en-US" sz="2800" dirty="0" smtClean="0"/>
              <a:t>Bernstein Polynomial</a:t>
            </a:r>
          </a:p>
          <a:p>
            <a:pPr>
              <a:buFont typeface="Wingdings" pitchFamily="2" charset="2"/>
              <a:buChar char="Ø"/>
            </a:pPr>
            <a:r>
              <a:rPr lang="en-US" sz="2800" dirty="0" smtClean="0"/>
              <a:t>Improvements of Bezier Curve Over the Cubic Spline</a:t>
            </a:r>
          </a:p>
          <a:p>
            <a:pPr>
              <a:buFont typeface="Wingdings" pitchFamily="2" charset="2"/>
              <a:buChar char="Ø"/>
            </a:pPr>
            <a:r>
              <a:rPr lang="en-US" sz="2800" dirty="0" smtClean="0"/>
              <a:t>B-Spline</a:t>
            </a:r>
          </a:p>
          <a:p>
            <a:pPr>
              <a:buFont typeface="Wingdings" pitchFamily="2" charset="2"/>
              <a:buChar char="Ø"/>
            </a:pPr>
            <a:r>
              <a:rPr lang="en-US" sz="2800" dirty="0" smtClean="0"/>
              <a:t>Properties of B-Spline</a:t>
            </a:r>
          </a:p>
          <a:p>
            <a:pPr>
              <a:buFont typeface="Wingdings" pitchFamily="2" charset="2"/>
              <a:buChar char="Ø"/>
            </a:pPr>
            <a:r>
              <a:rPr lang="en-US" sz="2800" dirty="0" smtClean="0"/>
              <a:t>Non-Uniform Rational</a:t>
            </a:r>
          </a:p>
          <a:p>
            <a:pPr>
              <a:buFont typeface="Wingdings" pitchFamily="2" charset="2"/>
              <a:buChar char="Ø"/>
            </a:pPr>
            <a:r>
              <a:rPr lang="en-US" sz="2800" dirty="0" smtClean="0"/>
              <a:t>B-Spline Curve (NURBS)</a:t>
            </a:r>
          </a:p>
          <a:p>
            <a:pPr>
              <a:buFont typeface="Wingdings" pitchFamily="2" charset="2"/>
              <a:buChar char="Ø"/>
            </a:pPr>
            <a:r>
              <a:rPr lang="en-US" sz="2800" dirty="0" smtClean="0"/>
              <a:t>Interpolation Using Hermite Curves</a:t>
            </a:r>
          </a:p>
          <a:p>
            <a:pPr>
              <a:buFont typeface="Wingdings" pitchFamily="2" charset="2"/>
              <a:buChar char="Ø"/>
            </a:pPr>
            <a:r>
              <a:rPr lang="en-US" sz="2800" dirty="0" smtClean="0"/>
              <a:t>Disadvantages of Cubic Splines</a:t>
            </a:r>
            <a:br>
              <a:rPr lang="en-US" sz="2800" dirty="0" smtClean="0"/>
            </a:br>
            <a:endParaRPr lang="en-IN" sz="2800"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Tree>
    <p:extLst>
      <p:ext uri="{BB962C8B-B14F-4D97-AF65-F5344CB8AC3E}">
        <p14:creationId xmlns="" xmlns:p14="http://schemas.microsoft.com/office/powerpoint/2010/main" val="8699768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381000"/>
            <a:ext cx="9601200" cy="1143000"/>
          </a:xfrm>
        </p:spPr>
        <p:txBody>
          <a:bodyPr>
            <a:normAutofit fontScale="90000"/>
          </a:bodyPr>
          <a:lstStyle/>
          <a:p>
            <a:r>
              <a:rPr lang="en-US" dirty="0" smtClean="0"/>
              <a:t>Representation of curves and surfaces</a:t>
            </a:r>
            <a:br>
              <a:rPr lang="en-US" dirty="0" smtClean="0"/>
            </a:br>
            <a:r>
              <a:rPr lang="en-US" dirty="0" smtClean="0"/>
              <a:t>Parametric Representation</a:t>
            </a:r>
            <a:endParaRPr lang="en-IN"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1026" name="Picture 2"/>
          <p:cNvPicPr>
            <a:picLocks noGrp="1" noChangeAspect="1" noChangeArrowheads="1"/>
          </p:cNvPicPr>
          <p:nvPr>
            <p:ph idx="1"/>
          </p:nvPr>
        </p:nvPicPr>
        <p:blipFill>
          <a:blip r:embed="rId3"/>
          <a:srcRect/>
          <a:stretch>
            <a:fillRect/>
          </a:stretch>
        </p:blipFill>
        <p:spPr bwMode="auto">
          <a:xfrm>
            <a:off x="1905000" y="1524000"/>
            <a:ext cx="8305800" cy="4258469"/>
          </a:xfrm>
          <a:prstGeom prst="rect">
            <a:avLst/>
          </a:prstGeom>
          <a:noFill/>
          <a:ln w="9525">
            <a:noFill/>
            <a:miter lim="800000"/>
            <a:headEnd/>
            <a:tailEnd/>
          </a:ln>
          <a:effectLst/>
        </p:spPr>
      </p:pic>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381000"/>
            <a:ext cx="9601200" cy="1143000"/>
          </a:xfrm>
        </p:spPr>
        <p:txBody>
          <a:bodyPr>
            <a:normAutofit/>
          </a:bodyPr>
          <a:lstStyle/>
          <a:p>
            <a:r>
              <a:rPr lang="en-US" dirty="0" smtClean="0"/>
              <a:t>Representation of Line</a:t>
            </a:r>
            <a:endParaRPr lang="en-IN"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2050" name="Picture 2"/>
          <p:cNvPicPr>
            <a:picLocks noGrp="1" noChangeAspect="1" noChangeArrowheads="1"/>
          </p:cNvPicPr>
          <p:nvPr>
            <p:ph idx="1"/>
          </p:nvPr>
        </p:nvPicPr>
        <p:blipFill>
          <a:blip r:embed="rId3"/>
          <a:srcRect/>
          <a:stretch>
            <a:fillRect/>
          </a:stretch>
        </p:blipFill>
        <p:spPr bwMode="auto">
          <a:xfrm>
            <a:off x="1905000" y="1295400"/>
            <a:ext cx="7772400" cy="4724400"/>
          </a:xfrm>
          <a:prstGeom prst="rect">
            <a:avLst/>
          </a:prstGeom>
          <a:noFill/>
          <a:ln w="9525">
            <a:noFill/>
            <a:miter lim="800000"/>
            <a:headEnd/>
            <a:tailEnd/>
          </a:ln>
          <a:effectLst/>
        </p:spPr>
      </p:pic>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381000"/>
            <a:ext cx="9601200" cy="1143000"/>
          </a:xfrm>
        </p:spPr>
        <p:txBody>
          <a:bodyPr>
            <a:normAutofit/>
          </a:bodyPr>
          <a:lstStyle/>
          <a:p>
            <a:r>
              <a:rPr lang="en-US" dirty="0" smtClean="0"/>
              <a:t>Hermite Cubic Splines Equation:</a:t>
            </a:r>
            <a:endParaRPr lang="en-IN"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8194" name="Picture 2"/>
          <p:cNvPicPr>
            <a:picLocks noGrp="1" noChangeAspect="1" noChangeArrowheads="1"/>
          </p:cNvPicPr>
          <p:nvPr>
            <p:ph idx="1"/>
          </p:nvPr>
        </p:nvPicPr>
        <p:blipFill>
          <a:blip r:embed="rId3"/>
          <a:srcRect/>
          <a:stretch>
            <a:fillRect/>
          </a:stretch>
        </p:blipFill>
        <p:spPr bwMode="auto">
          <a:xfrm>
            <a:off x="1828800" y="1447801"/>
            <a:ext cx="8382000" cy="4724400"/>
          </a:xfrm>
          <a:prstGeom prst="rect">
            <a:avLst/>
          </a:prstGeom>
          <a:noFill/>
          <a:ln w="9525">
            <a:noFill/>
            <a:miter lim="800000"/>
            <a:headEnd/>
            <a:tailEnd/>
          </a:ln>
          <a:effectLst/>
        </p:spPr>
      </p:pic>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381000"/>
            <a:ext cx="9601200" cy="1143000"/>
          </a:xfrm>
        </p:spPr>
        <p:txBody>
          <a:bodyPr>
            <a:normAutofit/>
          </a:bodyPr>
          <a:lstStyle/>
          <a:p>
            <a:r>
              <a:rPr lang="en-US" dirty="0" smtClean="0"/>
              <a:t>Bezier Curve</a:t>
            </a:r>
            <a:endParaRPr lang="en-IN"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9218" name="Picture 2"/>
          <p:cNvPicPr>
            <a:picLocks noGrp="1" noChangeAspect="1" noChangeArrowheads="1"/>
          </p:cNvPicPr>
          <p:nvPr>
            <p:ph idx="1"/>
          </p:nvPr>
        </p:nvPicPr>
        <p:blipFill>
          <a:blip r:embed="rId3"/>
          <a:srcRect/>
          <a:stretch>
            <a:fillRect/>
          </a:stretch>
        </p:blipFill>
        <p:spPr bwMode="auto">
          <a:xfrm>
            <a:off x="1752600" y="1676400"/>
            <a:ext cx="8077199" cy="4495800"/>
          </a:xfrm>
          <a:prstGeom prst="rect">
            <a:avLst/>
          </a:prstGeom>
          <a:noFill/>
          <a:ln w="9525">
            <a:noFill/>
            <a:miter lim="800000"/>
            <a:headEnd/>
            <a:tailEnd/>
          </a:ln>
          <a:effectLst/>
        </p:spPr>
      </p:pic>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381000"/>
            <a:ext cx="9601200" cy="1143000"/>
          </a:xfrm>
        </p:spPr>
        <p:txBody>
          <a:bodyPr>
            <a:normAutofit/>
          </a:bodyPr>
          <a:lstStyle/>
          <a:p>
            <a:r>
              <a:rPr lang="en-US" dirty="0" smtClean="0"/>
              <a:t>Bernstein Polynomial</a:t>
            </a:r>
            <a:endParaRPr lang="en-IN"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pic>
        <p:nvPicPr>
          <p:cNvPr id="10242" name="Picture 2"/>
          <p:cNvPicPr>
            <a:picLocks noGrp="1" noChangeAspect="1" noChangeArrowheads="1"/>
          </p:cNvPicPr>
          <p:nvPr>
            <p:ph idx="1"/>
          </p:nvPr>
        </p:nvPicPr>
        <p:blipFill>
          <a:blip r:embed="rId3"/>
          <a:srcRect/>
          <a:stretch>
            <a:fillRect/>
          </a:stretch>
        </p:blipFill>
        <p:spPr bwMode="auto">
          <a:xfrm>
            <a:off x="1524000" y="1524000"/>
            <a:ext cx="8381999" cy="4572000"/>
          </a:xfrm>
          <a:prstGeom prst="rect">
            <a:avLst/>
          </a:prstGeom>
          <a:noFill/>
          <a:ln w="9525">
            <a:noFill/>
            <a:miter lim="800000"/>
            <a:headEnd/>
            <a:tailEnd/>
          </a:ln>
          <a:effectLst/>
        </p:spPr>
      </p:pic>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381000"/>
            <a:ext cx="9601200" cy="1143000"/>
          </a:xfrm>
        </p:spPr>
        <p:txBody>
          <a:bodyPr>
            <a:noAutofit/>
          </a:bodyPr>
          <a:lstStyle/>
          <a:p>
            <a:r>
              <a:rPr lang="en-US" dirty="0" smtClean="0"/>
              <a:t>Improvements of Bezier Curve Over</a:t>
            </a:r>
            <a:br>
              <a:rPr lang="en-US" dirty="0" smtClean="0"/>
            </a:br>
            <a:r>
              <a:rPr lang="en-US" dirty="0" smtClean="0"/>
              <a:t>the Cubic Spline</a:t>
            </a:r>
            <a:endParaRPr lang="en-IN"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0" name="Content Placeholder 9"/>
          <p:cNvSpPr>
            <a:spLocks noGrp="1"/>
          </p:cNvSpPr>
          <p:nvPr>
            <p:ph idx="1"/>
          </p:nvPr>
        </p:nvSpPr>
        <p:spPr/>
        <p:txBody>
          <a:bodyPr>
            <a:normAutofit lnSpcReduction="10000"/>
          </a:bodyPr>
          <a:lstStyle/>
          <a:p>
            <a:pPr>
              <a:buFont typeface="Wingdings" pitchFamily="2" charset="2"/>
              <a:buChar char="Ø"/>
            </a:pPr>
            <a:r>
              <a:rPr lang="en-US" dirty="0" smtClean="0"/>
              <a:t>The shape of Bezier curve is controlled only by its defining points (control points). First derivatives are not used in the curve development as in the cubic </a:t>
            </a:r>
            <a:r>
              <a:rPr lang="en-US" dirty="0" err="1" smtClean="0"/>
              <a:t>spline</a:t>
            </a:r>
            <a:r>
              <a:rPr lang="en-US" dirty="0" smtClean="0"/>
              <a:t>.</a:t>
            </a:r>
          </a:p>
          <a:p>
            <a:pPr>
              <a:buFont typeface="Wingdings" pitchFamily="2" charset="2"/>
              <a:buChar char="Ø"/>
            </a:pPr>
            <a:r>
              <a:rPr lang="en-US" dirty="0" smtClean="0"/>
              <a:t>The order or the degree of the Bezier curve is variable and is related to the number of points defining it; </a:t>
            </a:r>
            <a:r>
              <a:rPr lang="en-US" i="1" dirty="0" smtClean="0"/>
              <a:t>n+1 </a:t>
            </a:r>
            <a:r>
              <a:rPr lang="en-US" dirty="0" smtClean="0"/>
              <a:t>points define a </a:t>
            </a:r>
            <a:r>
              <a:rPr lang="en-US" i="1" dirty="0" smtClean="0"/>
              <a:t>nth degree curve. </a:t>
            </a:r>
            <a:r>
              <a:rPr lang="en-US" dirty="0" smtClean="0"/>
              <a:t>This is not the case for cubic </a:t>
            </a:r>
            <a:r>
              <a:rPr lang="en-US" dirty="0" err="1" smtClean="0"/>
              <a:t>splines</a:t>
            </a:r>
            <a:r>
              <a:rPr lang="en-US" dirty="0" smtClean="0"/>
              <a:t> where the degree is always cubic for a </a:t>
            </a:r>
            <a:r>
              <a:rPr lang="en-US" dirty="0" err="1" smtClean="0"/>
              <a:t>spline</a:t>
            </a:r>
            <a:r>
              <a:rPr lang="en-US" dirty="0" smtClean="0"/>
              <a:t> segment.</a:t>
            </a:r>
          </a:p>
          <a:p>
            <a:pPr>
              <a:buFont typeface="Wingdings" pitchFamily="2" charset="2"/>
              <a:buChar char="Ø"/>
            </a:pPr>
            <a:r>
              <a:rPr lang="en-US" dirty="0" smtClean="0"/>
              <a:t>The Bezier curve is smoother than the cubic </a:t>
            </a:r>
            <a:r>
              <a:rPr lang="en-US" dirty="0" err="1" smtClean="0"/>
              <a:t>splines</a:t>
            </a:r>
            <a:r>
              <a:rPr lang="en-US" dirty="0" smtClean="0"/>
              <a:t> because it has higher-order derivatives.</a:t>
            </a:r>
            <a:endParaRPr lang="en-US" dirty="0"/>
          </a:p>
        </p:txBody>
      </p:sp>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483</TotalTime>
  <Words>767</Words>
  <Application>Microsoft Office PowerPoint</Application>
  <PresentationFormat>Custom</PresentationFormat>
  <Paragraphs>135</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    COMPUTER AIDED DESIGN AND MANUFACTURING (BTME-3502)     </vt:lpstr>
      <vt:lpstr>Topic Discussed</vt:lpstr>
      <vt:lpstr>Topic Discussed</vt:lpstr>
      <vt:lpstr>Representation of curves and surfaces Parametric Representation</vt:lpstr>
      <vt:lpstr>Representation of Line</vt:lpstr>
      <vt:lpstr>Hermite Cubic Splines Equation:</vt:lpstr>
      <vt:lpstr>Bezier Curve</vt:lpstr>
      <vt:lpstr>Bernstein Polynomial</vt:lpstr>
      <vt:lpstr>Improvements of Bezier Curve Over the Cubic Spline</vt:lpstr>
      <vt:lpstr>B-Spline</vt:lpstr>
      <vt:lpstr>Properties of B-Spline</vt:lpstr>
      <vt:lpstr>Non-Uniform Rational B-Spline Curve (NURBS)</vt:lpstr>
      <vt:lpstr>Advantages of NURBS</vt:lpstr>
      <vt:lpstr>Interpolation Using Hermite Curves</vt:lpstr>
      <vt:lpstr>Disadvantages of Cubic Splines</vt:lpstr>
      <vt:lpstr>Representation of Circle</vt:lpstr>
      <vt:lpstr>Representation of Ellipse</vt:lpstr>
      <vt:lpstr>Representation of Parabola</vt:lpstr>
      <vt:lpstr>Representation of Hyperbola</vt:lpstr>
      <vt:lpstr>Parametric Representation of Synthetic Curves</vt:lpstr>
      <vt:lpstr>The Order of Continuity</vt:lpstr>
      <vt:lpstr>Splines – Ideal Order</vt:lpstr>
      <vt:lpstr>Hermite Cubic Splines</vt:lpstr>
      <vt:lpstr>Summary</vt:lpstr>
      <vt:lpstr>Topics Discussed in Next Lecture</vt:lpstr>
      <vt:lpstr>Topics Discussed in Next Lecture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FINANCIAL MANAGEMENT</dc:title>
  <dc:creator>DELL</dc:creator>
  <cp:lastModifiedBy>Admin</cp:lastModifiedBy>
  <cp:revision>85</cp:revision>
  <dcterms:created xsi:type="dcterms:W3CDTF">2020-11-12T04:35:12Z</dcterms:created>
  <dcterms:modified xsi:type="dcterms:W3CDTF">2023-08-01T08:05:32Z</dcterms:modified>
</cp:coreProperties>
</file>