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3" r:id="rId2"/>
    <p:sldId id="271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5F3E9-0F6F-45A0-84E0-DCB2FC0C00C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A37BC-5DA4-4989-A055-F86E8B3A9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60669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56917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48619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7475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BE6B3-2D16-4A1B-99C8-9BB68DB86518}" type="slidenum">
              <a:rPr lang="en-IN" smtClean="0"/>
              <a:pPr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1567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371600"/>
            <a:ext cx="3810000" cy="4724400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altLang="en-US"/>
              <a:t>Autumn 2016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F67EA25-BD12-4A88-9DB3-B49942559E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210798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126CB-8B1D-4C26-B353-F9055334F3FA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81436-90ED-4D53-B848-0D7797C95E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	Data Structure/BTCS-2304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</a:t>
            </a:r>
            <a:r>
              <a:rPr lang="en-US" sz="9600" dirty="0" smtClean="0"/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737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25B2E62-4190-49F7-958B-D9C117580B0C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4" name="Rectangle 4"/>
          <p:cNvSpPr>
            <a:spLocks noChangeArrowheads="1"/>
          </p:cNvSpPr>
          <p:nvPr/>
        </p:nvSpPr>
        <p:spPr bwMode="auto">
          <a:xfrm>
            <a:off x="2133600" y="4953000"/>
            <a:ext cx="914400" cy="609600"/>
          </a:xfrm>
          <a:prstGeom prst="rect">
            <a:avLst/>
          </a:prstGeom>
          <a:solidFill>
            <a:srgbClr val="CC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5" name="Rectangle 5"/>
          <p:cNvSpPr>
            <a:spLocks noChangeArrowheads="1"/>
          </p:cNvSpPr>
          <p:nvPr/>
        </p:nvSpPr>
        <p:spPr bwMode="auto">
          <a:xfrm>
            <a:off x="3581400" y="4953000"/>
            <a:ext cx="914400" cy="609600"/>
          </a:xfrm>
          <a:prstGeom prst="rect">
            <a:avLst/>
          </a:prstGeom>
          <a:solidFill>
            <a:srgbClr val="CC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6" name="Rectangle 6"/>
          <p:cNvSpPr>
            <a:spLocks noChangeArrowheads="1"/>
          </p:cNvSpPr>
          <p:nvPr/>
        </p:nvSpPr>
        <p:spPr bwMode="auto">
          <a:xfrm>
            <a:off x="5029200" y="4953000"/>
            <a:ext cx="914400" cy="609600"/>
          </a:xfrm>
          <a:prstGeom prst="rect">
            <a:avLst/>
          </a:prstGeom>
          <a:solidFill>
            <a:srgbClr val="CC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685800" y="4953000"/>
            <a:ext cx="1447800" cy="609600"/>
            <a:chOff x="432" y="3120"/>
            <a:chExt cx="912" cy="384"/>
          </a:xfrm>
        </p:grpSpPr>
        <p:sp>
          <p:nvSpPr>
            <p:cNvPr id="73751" name="Rectangle 3"/>
            <p:cNvSpPr>
              <a:spLocks noChangeArrowheads="1"/>
            </p:cNvSpPr>
            <p:nvPr/>
          </p:nvSpPr>
          <p:spPr bwMode="auto">
            <a:xfrm>
              <a:off x="432" y="3120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3752" name="Line 7"/>
            <p:cNvSpPr>
              <a:spLocks noChangeShapeType="1"/>
            </p:cNvSpPr>
            <p:nvPr/>
          </p:nvSpPr>
          <p:spPr bwMode="auto">
            <a:xfrm>
              <a:off x="912" y="3312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73738" name="Line 8"/>
          <p:cNvSpPr>
            <a:spLocks noChangeShapeType="1"/>
          </p:cNvSpPr>
          <p:nvPr/>
        </p:nvSpPr>
        <p:spPr bwMode="auto">
          <a:xfrm>
            <a:off x="2895600" y="5257800"/>
            <a:ext cx="685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73739" name="Line 9"/>
          <p:cNvSpPr>
            <a:spLocks noChangeShapeType="1"/>
          </p:cNvSpPr>
          <p:nvPr/>
        </p:nvSpPr>
        <p:spPr bwMode="auto">
          <a:xfrm>
            <a:off x="4343400" y="5257800"/>
            <a:ext cx="685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73740" name="Line 10"/>
          <p:cNvSpPr>
            <a:spLocks noChangeShapeType="1"/>
          </p:cNvSpPr>
          <p:nvPr/>
        </p:nvSpPr>
        <p:spPr bwMode="auto">
          <a:xfrm>
            <a:off x="5791200" y="5257800"/>
            <a:ext cx="685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73741" name="Rectangle 11"/>
          <p:cNvSpPr>
            <a:spLocks noChangeArrowheads="1"/>
          </p:cNvSpPr>
          <p:nvPr/>
        </p:nvSpPr>
        <p:spPr bwMode="auto">
          <a:xfrm>
            <a:off x="6477000" y="4953000"/>
            <a:ext cx="914400" cy="609600"/>
          </a:xfrm>
          <a:prstGeom prst="rect">
            <a:avLst/>
          </a:prstGeom>
          <a:solidFill>
            <a:srgbClr val="CC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7239000" y="5257800"/>
            <a:ext cx="533400" cy="609600"/>
            <a:chOff x="4560" y="3312"/>
            <a:chExt cx="336" cy="384"/>
          </a:xfrm>
        </p:grpSpPr>
        <p:sp>
          <p:nvSpPr>
            <p:cNvPr id="73749" name="Line 13"/>
            <p:cNvSpPr>
              <a:spLocks noChangeShapeType="1"/>
            </p:cNvSpPr>
            <p:nvPr/>
          </p:nvSpPr>
          <p:spPr bwMode="auto">
            <a:xfrm>
              <a:off x="4560" y="3312"/>
              <a:ext cx="336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3750" name="Line 14"/>
            <p:cNvSpPr>
              <a:spLocks noChangeShapeType="1"/>
            </p:cNvSpPr>
            <p:nvPr/>
          </p:nvSpPr>
          <p:spPr bwMode="auto">
            <a:xfrm>
              <a:off x="4896" y="3312"/>
              <a:ext cx="0" cy="38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diamond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685800" y="4038600"/>
            <a:ext cx="876300" cy="488950"/>
          </a:xfrm>
          <a:prstGeom prst="rect">
            <a:avLst/>
          </a:prstGeom>
          <a:noFill/>
          <a:ln w="317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front</a:t>
            </a:r>
          </a:p>
        </p:txBody>
      </p:sp>
      <p:sp>
        <p:nvSpPr>
          <p:cNvPr id="73744" name="Text Box 16"/>
          <p:cNvSpPr txBox="1">
            <a:spLocks noChangeArrowheads="1"/>
          </p:cNvSpPr>
          <p:nvPr/>
        </p:nvSpPr>
        <p:spPr bwMode="auto">
          <a:xfrm>
            <a:off x="6400800" y="4114800"/>
            <a:ext cx="773113" cy="488950"/>
          </a:xfrm>
          <a:prstGeom prst="rect">
            <a:avLst/>
          </a:prstGeom>
          <a:noFill/>
          <a:ln w="317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rear</a:t>
            </a:r>
          </a:p>
        </p:txBody>
      </p:sp>
      <p:sp>
        <p:nvSpPr>
          <p:cNvPr id="109585" name="Line 17"/>
          <p:cNvSpPr>
            <a:spLocks noChangeShapeType="1"/>
          </p:cNvSpPr>
          <p:nvPr/>
        </p:nvSpPr>
        <p:spPr bwMode="auto">
          <a:xfrm>
            <a:off x="1066800" y="4572000"/>
            <a:ext cx="0" cy="533400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73746" name="Line 18"/>
          <p:cNvSpPr>
            <a:spLocks noChangeShapeType="1"/>
          </p:cNvSpPr>
          <p:nvPr/>
        </p:nvSpPr>
        <p:spPr bwMode="auto">
          <a:xfrm>
            <a:off x="6934200" y="4572000"/>
            <a:ext cx="0" cy="457200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9593" name="Text Box 25"/>
          <p:cNvSpPr txBox="1">
            <a:spLocks noChangeArrowheads="1"/>
          </p:cNvSpPr>
          <p:nvPr/>
        </p:nvSpPr>
        <p:spPr bwMode="auto">
          <a:xfrm>
            <a:off x="2727325" y="1946275"/>
            <a:ext cx="169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DEQUEUE</a:t>
            </a:r>
          </a:p>
        </p:txBody>
      </p:sp>
      <p:sp>
        <p:nvSpPr>
          <p:cNvPr id="109595" name="Line 27"/>
          <p:cNvSpPr>
            <a:spLocks noChangeShapeType="1"/>
          </p:cNvSpPr>
          <p:nvPr/>
        </p:nvSpPr>
        <p:spPr bwMode="auto">
          <a:xfrm>
            <a:off x="1219200" y="4495800"/>
            <a:ext cx="914400" cy="685800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IN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Queue: Linked List Structure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tangle 26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955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09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5" grpId="0" animBg="1"/>
      <p:bldP spid="109593" grpId="0"/>
      <p:bldP spid="1095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:Queue using Linked List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CS 11001 : Programming and Data Structures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7199" y="1123628"/>
            <a:ext cx="3970785" cy="2592288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qnode</a:t>
            </a:r>
            <a:endParaRPr lang="en-US" altLang="en-US" sz="1400" dirty="0" smtClean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val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qnode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*next;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altLang="en-US" sz="1400" dirty="0" smtClean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queue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qnode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*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qfront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, *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qrear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};</a:t>
            </a:r>
          </a:p>
          <a:p>
            <a:pPr>
              <a:lnSpc>
                <a:spcPct val="90000"/>
              </a:lnSpc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typedef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queue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QUEUE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19354" y="3933056"/>
            <a:ext cx="5867446" cy="2239144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void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enqueue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(QUEUE *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q,int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element)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qnode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*q1;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q1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=(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qnode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*)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malloc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sizeof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(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struct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qnode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));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q1-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val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= element;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q1-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&gt;next=q-&gt;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qfront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qfront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=q1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</a:p>
        </p:txBody>
      </p:sp>
      <p:pic>
        <p:nvPicPr>
          <p:cNvPr id="9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265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:Queue using Linked List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64755" y="1052736"/>
            <a:ext cx="2646734" cy="2448272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size (queue *q)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queue 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*q1;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count=0;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q1=q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while(q1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!=NULL) </a:t>
            </a:r>
            <a:endParaRPr lang="en-US" altLang="en-US" sz="1400" dirty="0" smtClean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{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  q1=q1-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&gt;next;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  count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++;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}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return count;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4591" y="3713826"/>
            <a:ext cx="2880320" cy="2271700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peek (queue *q)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queue *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q1;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q1=q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while(q1-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&gt;next!=NULL)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   q1=q1-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&gt;next;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return (q1-&gt;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val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66289" y="1772816"/>
            <a:ext cx="4011821" cy="3456384"/>
          </a:xfrm>
          <a:prstGeom prst="roundRect">
            <a:avLst>
              <a:gd name="adj" fmla="val 2871"/>
            </a:avLst>
          </a:prstGeom>
          <a:solidFill>
            <a:srgbClr val="ECEFF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dequeue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(queue *q)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val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queue 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*q1,*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prev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q1=q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while(q1-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&gt;next!=NULL) </a:t>
            </a:r>
            <a:endParaRPr lang="en-US" altLang="en-US" sz="1400" dirty="0" smtClean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{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 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prev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=q1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   q1=q1-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&gt;next;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}</a:t>
            </a:r>
            <a:endParaRPr lang="en-US" altLang="en-US" sz="1400" dirty="0">
              <a:solidFill>
                <a:srgbClr val="800080"/>
              </a:solidFill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val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=q1-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val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1400" dirty="0" err="1" smtClean="0">
                <a:solidFill>
                  <a:srgbClr val="800080"/>
                </a:solidFill>
                <a:latin typeface="Courier New" panose="02070309020205020404" pitchFamily="49" charset="0"/>
              </a:rPr>
              <a:t>prev</a:t>
            </a: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-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&gt;next=NULL;</a:t>
            </a:r>
          </a:p>
          <a:p>
            <a:pPr>
              <a:lnSpc>
                <a:spcPct val="90000"/>
              </a:lnSpc>
            </a:pPr>
            <a:r>
              <a:rPr lang="en-US" altLang="en-US" sz="1400" dirty="0" smtClean="0">
                <a:solidFill>
                  <a:srgbClr val="800080"/>
                </a:solidFill>
                <a:latin typeface="Courier New" panose="02070309020205020404" pitchFamily="49" charset="0"/>
              </a:rPr>
              <a:t>   free(q1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return (</a:t>
            </a:r>
            <a:r>
              <a:rPr lang="en-US" altLang="en-US" sz="1400" dirty="0" err="1">
                <a:solidFill>
                  <a:srgbClr val="800080"/>
                </a:solidFill>
                <a:latin typeface="Courier New" panose="02070309020205020404" pitchFamily="49" charset="0"/>
              </a:rPr>
              <a:t>val</a:t>
            </a: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solidFill>
                  <a:srgbClr val="800080"/>
                </a:solidFill>
                <a:latin typeface="Courier New" panose="02070309020205020404" pitchFamily="49" charset="0"/>
              </a:rPr>
              <a:t>}</a:t>
            </a:r>
          </a:p>
        </p:txBody>
      </p:sp>
      <p:pic>
        <p:nvPicPr>
          <p:cNvPr id="10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357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21196" y="1265237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size of the queue depends on the number and order of </a:t>
            </a:r>
            <a:r>
              <a:rPr lang="en-IN" alt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enqueue</a:t>
            </a:r>
            <a:r>
              <a:rPr lang="en-IN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alt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dequeue</a:t>
            </a:r>
            <a:r>
              <a:rPr lang="en-IN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 may be situation where memory is available but </a:t>
            </a:r>
            <a:r>
              <a:rPr lang="en-IN" alt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enqueue</a:t>
            </a:r>
            <a:r>
              <a:rPr lang="en-IN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not possible.</a:t>
            </a:r>
            <a:endParaRPr lang="en-US" alt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89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809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681434-8FC1-492D-AA8C-1DE458CB4EA5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902" name="Rectangle 11"/>
          <p:cNvSpPr>
            <a:spLocks noChangeArrowheads="1"/>
          </p:cNvSpPr>
          <p:nvPr/>
        </p:nvSpPr>
        <p:spPr bwMode="auto">
          <a:xfrm>
            <a:off x="1905000" y="4038600"/>
            <a:ext cx="4572000" cy="609600"/>
          </a:xfrm>
          <a:prstGeom prst="rect">
            <a:avLst/>
          </a:prstGeom>
          <a:solidFill>
            <a:schemeClr val="hlink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1905000" y="4038600"/>
            <a:ext cx="533400" cy="609600"/>
          </a:xfrm>
          <a:prstGeom prst="rect">
            <a:avLst/>
          </a:prstGeom>
          <a:solidFill>
            <a:srgbClr val="CCFFFF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904" name="Rectangle 5"/>
          <p:cNvSpPr>
            <a:spLocks noChangeArrowheads="1"/>
          </p:cNvSpPr>
          <p:nvPr/>
        </p:nvSpPr>
        <p:spPr bwMode="auto">
          <a:xfrm>
            <a:off x="2438400" y="4038600"/>
            <a:ext cx="533400" cy="609600"/>
          </a:xfrm>
          <a:prstGeom prst="rect">
            <a:avLst/>
          </a:prstGeom>
          <a:solidFill>
            <a:srgbClr val="CCFFFF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905" name="Rectangle 6"/>
          <p:cNvSpPr>
            <a:spLocks noChangeArrowheads="1"/>
          </p:cNvSpPr>
          <p:nvPr/>
        </p:nvSpPr>
        <p:spPr bwMode="auto">
          <a:xfrm>
            <a:off x="2971800" y="4038600"/>
            <a:ext cx="533400" cy="609600"/>
          </a:xfrm>
          <a:prstGeom prst="rect">
            <a:avLst/>
          </a:prstGeom>
          <a:solidFill>
            <a:srgbClr val="CCFFFF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906" name="Rectangle 7"/>
          <p:cNvSpPr>
            <a:spLocks noChangeArrowheads="1"/>
          </p:cNvSpPr>
          <p:nvPr/>
        </p:nvSpPr>
        <p:spPr bwMode="auto">
          <a:xfrm>
            <a:off x="3505200" y="4038600"/>
            <a:ext cx="533400" cy="609600"/>
          </a:xfrm>
          <a:prstGeom prst="rect">
            <a:avLst/>
          </a:prstGeom>
          <a:solidFill>
            <a:srgbClr val="CCFFFF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812925" y="4572000"/>
            <a:ext cx="876300" cy="987425"/>
            <a:chOff x="1142" y="2880"/>
            <a:chExt cx="552" cy="622"/>
          </a:xfrm>
        </p:grpSpPr>
        <p:sp>
          <p:nvSpPr>
            <p:cNvPr id="80924" name="Text Box 12"/>
            <p:cNvSpPr txBox="1">
              <a:spLocks noChangeArrowheads="1"/>
            </p:cNvSpPr>
            <p:nvPr/>
          </p:nvSpPr>
          <p:spPr bwMode="auto">
            <a:xfrm>
              <a:off x="1142" y="3194"/>
              <a:ext cx="552" cy="308"/>
            </a:xfrm>
            <a:prstGeom prst="rect">
              <a:avLst/>
            </a:prstGeom>
            <a:noFill/>
            <a:ln w="3175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front</a:t>
              </a:r>
            </a:p>
          </p:txBody>
        </p:sp>
        <p:sp>
          <p:nvSpPr>
            <p:cNvPr id="80925" name="Line 13"/>
            <p:cNvSpPr>
              <a:spLocks noChangeShapeType="1"/>
            </p:cNvSpPr>
            <p:nvPr/>
          </p:nvSpPr>
          <p:spPr bwMode="auto">
            <a:xfrm flipV="1">
              <a:off x="1392" y="2880"/>
              <a:ext cx="0" cy="288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3352800" y="4572000"/>
            <a:ext cx="773113" cy="987425"/>
            <a:chOff x="1142" y="2880"/>
            <a:chExt cx="487" cy="622"/>
          </a:xfrm>
        </p:grpSpPr>
        <p:sp>
          <p:nvSpPr>
            <p:cNvPr id="80922" name="Text Box 16"/>
            <p:cNvSpPr txBox="1">
              <a:spLocks noChangeArrowheads="1"/>
            </p:cNvSpPr>
            <p:nvPr/>
          </p:nvSpPr>
          <p:spPr bwMode="auto">
            <a:xfrm>
              <a:off x="1142" y="3194"/>
              <a:ext cx="487" cy="308"/>
            </a:xfrm>
            <a:prstGeom prst="rect">
              <a:avLst/>
            </a:prstGeom>
            <a:noFill/>
            <a:ln w="3175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rear</a:t>
              </a:r>
            </a:p>
          </p:txBody>
        </p:sp>
        <p:sp>
          <p:nvSpPr>
            <p:cNvPr id="80923" name="Line 17"/>
            <p:cNvSpPr>
              <a:spLocks noChangeShapeType="1"/>
            </p:cNvSpPr>
            <p:nvPr/>
          </p:nvSpPr>
          <p:spPr bwMode="auto">
            <a:xfrm flipV="1">
              <a:off x="1392" y="2880"/>
              <a:ext cx="0" cy="288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12658" name="Rectangle 18"/>
          <p:cNvSpPr>
            <a:spLocks noChangeArrowheads="1"/>
          </p:cNvSpPr>
          <p:nvPr/>
        </p:nvSpPr>
        <p:spPr bwMode="auto">
          <a:xfrm>
            <a:off x="4038600" y="4038600"/>
            <a:ext cx="533400" cy="609600"/>
          </a:xfrm>
          <a:prstGeom prst="rect">
            <a:avLst/>
          </a:prstGeom>
          <a:solidFill>
            <a:srgbClr val="CCFFFF"/>
          </a:solidFill>
          <a:ln w="31750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798888" y="4572000"/>
            <a:ext cx="773112" cy="987425"/>
            <a:chOff x="1142" y="2880"/>
            <a:chExt cx="487" cy="622"/>
          </a:xfrm>
        </p:grpSpPr>
        <p:sp>
          <p:nvSpPr>
            <p:cNvPr id="80920" name="Text Box 20"/>
            <p:cNvSpPr txBox="1">
              <a:spLocks noChangeArrowheads="1"/>
            </p:cNvSpPr>
            <p:nvPr/>
          </p:nvSpPr>
          <p:spPr bwMode="auto">
            <a:xfrm>
              <a:off x="1142" y="3194"/>
              <a:ext cx="487" cy="308"/>
            </a:xfrm>
            <a:prstGeom prst="rect">
              <a:avLst/>
            </a:prstGeom>
            <a:noFill/>
            <a:ln w="3175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rear</a:t>
              </a:r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 flipV="1">
              <a:off x="1392" y="2880"/>
              <a:ext cx="0" cy="288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12662" name="Text Box 22"/>
          <p:cNvSpPr txBox="1">
            <a:spLocks noChangeArrowheads="1"/>
          </p:cNvSpPr>
          <p:nvPr/>
        </p:nvSpPr>
        <p:spPr bwMode="auto">
          <a:xfrm>
            <a:off x="2292350" y="2593554"/>
            <a:ext cx="169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ENQUEUE</a:t>
            </a: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209800" y="4648200"/>
            <a:ext cx="876300" cy="987425"/>
            <a:chOff x="1142" y="2880"/>
            <a:chExt cx="552" cy="622"/>
          </a:xfrm>
        </p:grpSpPr>
        <p:sp>
          <p:nvSpPr>
            <p:cNvPr id="80918" name="Text Box 24"/>
            <p:cNvSpPr txBox="1">
              <a:spLocks noChangeArrowheads="1"/>
            </p:cNvSpPr>
            <p:nvPr/>
          </p:nvSpPr>
          <p:spPr bwMode="auto">
            <a:xfrm>
              <a:off x="1142" y="3194"/>
              <a:ext cx="552" cy="308"/>
            </a:xfrm>
            <a:prstGeom prst="rect">
              <a:avLst/>
            </a:prstGeom>
            <a:noFill/>
            <a:ln w="3175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front</a:t>
              </a:r>
            </a:p>
          </p:txBody>
        </p:sp>
        <p:sp>
          <p:nvSpPr>
            <p:cNvPr id="80919" name="Line 25"/>
            <p:cNvSpPr>
              <a:spLocks noChangeShapeType="1"/>
            </p:cNvSpPr>
            <p:nvPr/>
          </p:nvSpPr>
          <p:spPr bwMode="auto">
            <a:xfrm flipV="1">
              <a:off x="1392" y="2880"/>
              <a:ext cx="0" cy="288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12666" name="Text Box 26"/>
          <p:cNvSpPr txBox="1">
            <a:spLocks noChangeArrowheads="1"/>
          </p:cNvSpPr>
          <p:nvPr/>
        </p:nvSpPr>
        <p:spPr bwMode="auto">
          <a:xfrm>
            <a:off x="4606131" y="2580829"/>
            <a:ext cx="169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DEQUEUE</a:t>
            </a:r>
          </a:p>
        </p:txBody>
      </p:sp>
      <p:sp>
        <p:nvSpPr>
          <p:cNvPr id="112667" name="Text Box 27"/>
          <p:cNvSpPr txBox="1">
            <a:spLocks noChangeArrowheads="1"/>
          </p:cNvSpPr>
          <p:nvPr/>
        </p:nvSpPr>
        <p:spPr bwMode="auto">
          <a:xfrm>
            <a:off x="1203325" y="3115816"/>
            <a:ext cx="6666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Effective queuing storage area of array gets reduced.</a:t>
            </a:r>
          </a:p>
        </p:txBody>
      </p:sp>
      <p:sp>
        <p:nvSpPr>
          <p:cNvPr id="112668" name="Text Box 28"/>
          <p:cNvSpPr txBox="1">
            <a:spLocks noChangeArrowheads="1"/>
          </p:cNvSpPr>
          <p:nvPr/>
        </p:nvSpPr>
        <p:spPr bwMode="auto">
          <a:xfrm>
            <a:off x="4114800" y="5791200"/>
            <a:ext cx="38731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Use of circular array indexing</a:t>
            </a:r>
          </a:p>
        </p:txBody>
      </p:sp>
      <p:sp>
        <p:nvSpPr>
          <p:cNvPr id="80916" name="Text Box 29"/>
          <p:cNvSpPr txBox="1">
            <a:spLocks noChangeArrowheads="1"/>
          </p:cNvSpPr>
          <p:nvPr/>
        </p:nvSpPr>
        <p:spPr bwMode="auto">
          <a:xfrm>
            <a:off x="1981200" y="3581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80917" name="Text Box 30"/>
          <p:cNvSpPr txBox="1">
            <a:spLocks noChangeArrowheads="1"/>
          </p:cNvSpPr>
          <p:nvPr/>
        </p:nvSpPr>
        <p:spPr bwMode="auto">
          <a:xfrm>
            <a:off x="6096000" y="3581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31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Problem With Array Implementation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3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Rectangle 33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291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12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1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2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12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4" grpId="0" animBg="1"/>
      <p:bldP spid="112658" grpId="0" animBg="1"/>
      <p:bldP spid="112662" grpId="0"/>
      <p:bldP spid="112662" grpId="1"/>
      <p:bldP spid="112666" grpId="0"/>
      <p:bldP spid="112666" grpId="1"/>
      <p:bldP spid="112667" grpId="0"/>
      <p:bldP spid="1126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Applications of </a:t>
            </a: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Queues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196753"/>
            <a:ext cx="8363272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Direct 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applications:-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Waiting 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lists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Access to shared resources (e.g., printer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Multiprogramming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lnSpc>
                <a:spcPct val="110000"/>
              </a:lnSpc>
              <a:buNone/>
            </a:pP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Indirect 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applications:-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Auxiliary data structure for algorithms</a:t>
            </a:r>
          </a:p>
          <a:p>
            <a:pPr lvl="1"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Component of other data structures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14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3913" y="-7620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166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3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Queue</a:t>
            </a:r>
            <a:b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Basic principles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Operation of queue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Queue using Array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Queue using Linked List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Applications of queue</a:t>
            </a:r>
          </a:p>
          <a:p>
            <a:endParaRPr lang="en-US" dirty="0"/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Basic Idea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196753"/>
            <a:ext cx="8363272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Queue is an abstract data structure, somewhat similar to Stacks. Unlike stacks, a queue is open at both its ends. One end is always used to insert data (</a:t>
            </a:r>
            <a:r>
              <a:rPr lang="en-IN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enqueue</a:t>
            </a: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and the other is used to remove data (</a:t>
            </a:r>
            <a:r>
              <a:rPr lang="en-IN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dequeue</a:t>
            </a: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4098" name="Picture 2" descr="Queue Exa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836" y="2811872"/>
            <a:ext cx="7694000" cy="18722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633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Queue Representation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196752"/>
            <a:ext cx="8363272" cy="534057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endParaRPr lang="en-IN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I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stacks, a queue can also be implemented using Arrays, Linked-lists, Pointers and Structures</a:t>
            </a:r>
            <a:r>
              <a:rPr lang="en-I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IN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3074" name="Picture 2" descr="Queue Exa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9334" y="1916832"/>
            <a:ext cx="8229486" cy="194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998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Oval 2"/>
          <p:cNvSpPr>
            <a:spLocks noChangeArrowheads="1"/>
          </p:cNvSpPr>
          <p:nvPr/>
        </p:nvSpPr>
        <p:spPr bwMode="auto">
          <a:xfrm>
            <a:off x="4495800" y="914400"/>
            <a:ext cx="2514600" cy="4572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QUEUE</a:t>
            </a:r>
          </a:p>
        </p:txBody>
      </p:sp>
      <p:sp>
        <p:nvSpPr>
          <p:cNvPr id="17" name="Line 3"/>
          <p:cNvSpPr>
            <a:spLocks noChangeShapeType="1"/>
          </p:cNvSpPr>
          <p:nvPr/>
        </p:nvSpPr>
        <p:spPr bwMode="auto">
          <a:xfrm>
            <a:off x="2514600" y="990600"/>
            <a:ext cx="2362200" cy="5334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 b="1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Line 4"/>
          <p:cNvSpPr>
            <a:spLocks noChangeShapeType="1"/>
          </p:cNvSpPr>
          <p:nvPr/>
        </p:nvSpPr>
        <p:spPr bwMode="auto">
          <a:xfrm>
            <a:off x="2590800" y="2057400"/>
            <a:ext cx="2057400" cy="762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 b="1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2667000" y="3048000"/>
            <a:ext cx="1828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 b="1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flipV="1">
            <a:off x="2590800" y="3657600"/>
            <a:ext cx="1905000" cy="2286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 b="1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Line 7"/>
          <p:cNvSpPr>
            <a:spLocks noChangeShapeType="1"/>
          </p:cNvSpPr>
          <p:nvPr/>
        </p:nvSpPr>
        <p:spPr bwMode="auto">
          <a:xfrm flipV="1">
            <a:off x="2590800" y="4114800"/>
            <a:ext cx="2057400" cy="685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 b="1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971600" y="685800"/>
            <a:ext cx="154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enqueue</a:t>
            </a:r>
            <a:endParaRPr lang="en-US" altLang="en-US" sz="24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1331640" y="2743200"/>
            <a:ext cx="13353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</a:t>
            </a: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971600" y="1828800"/>
            <a:ext cx="16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dequeue</a:t>
            </a:r>
            <a:endParaRPr lang="en-US" altLang="en-US" sz="24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1524000" y="4572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1143000" y="35814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isempty</a:t>
            </a:r>
            <a:endParaRPr lang="en-US" altLang="en-US" sz="24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9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981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371600"/>
            <a:ext cx="8001000" cy="4724400"/>
          </a:xfrm>
        </p:spPr>
        <p:txBody>
          <a:bodyPr/>
          <a:lstStyle/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400" dirty="0" smtClean="0"/>
              <a:t> </a:t>
            </a:r>
            <a:r>
              <a:rPr lang="en-US" alt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</a:rPr>
              <a:t>void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Courier New" panose="02070309020205020404" pitchFamily="49" charset="0"/>
              </a:rPr>
              <a:t>enqueue</a:t>
            </a:r>
            <a:r>
              <a:rPr lang="en-US" alt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</a:rPr>
              <a:t> (queue *q,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2400" b="1" dirty="0" smtClean="0">
                <a:solidFill>
                  <a:srgbClr val="0070C0"/>
                </a:solidFill>
                <a:latin typeface="Courier New" panose="02070309020205020404" pitchFamily="49" charset="0"/>
              </a:rPr>
              <a:t> element);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en-US" sz="20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Insert an element in the queue */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400" dirty="0" smtClean="0"/>
              <a:t> </a:t>
            </a:r>
            <a:r>
              <a:rPr lang="en-US" altLang="en-US" sz="2400" b="1" dirty="0" err="1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2400" b="1" dirty="0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400" b="1" dirty="0" err="1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dequeue</a:t>
            </a:r>
            <a:r>
              <a:rPr lang="en-US" altLang="en-US" sz="2400" b="1" dirty="0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 (queue *q);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en-US" sz="20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Remove an element from the queue */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400" dirty="0" smtClean="0"/>
              <a:t> </a:t>
            </a:r>
            <a:r>
              <a:rPr lang="en-US" altLang="en-US" sz="2400" b="1" dirty="0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queue *create();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en-US" sz="20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Create a new queue */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400" b="1" dirty="0" smtClean="0"/>
              <a:t> </a:t>
            </a:r>
            <a:r>
              <a:rPr lang="en-US" altLang="en-US" sz="2400" b="1" dirty="0" err="1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2400" b="1" dirty="0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400" b="1" dirty="0" err="1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isempty</a:t>
            </a:r>
            <a:r>
              <a:rPr lang="en-US" altLang="en-US" sz="2400" b="1" dirty="0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 (queue *q);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en-US" sz="20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Check if queue is empty */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400" dirty="0" smtClean="0"/>
              <a:t> </a:t>
            </a:r>
            <a:r>
              <a:rPr lang="en-US" altLang="en-US" sz="2400" b="1" dirty="0" err="1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int</a:t>
            </a:r>
            <a:r>
              <a:rPr lang="en-US" altLang="en-US" sz="2400" b="1" dirty="0" smtClean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</a:rPr>
              <a:t> size (queue *q);</a:t>
            </a: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en-US" sz="20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Return the no. of elements in queue */</a:t>
            </a:r>
          </a:p>
        </p:txBody>
      </p:sp>
      <p:sp>
        <p:nvSpPr>
          <p:cNvPr id="51204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690825-6885-4CC4-814C-E3EA27E56DF2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79512" y="188640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21359" y="5618202"/>
            <a:ext cx="4996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"/>
              </a:spcBef>
            </a:pPr>
            <a:r>
              <a:rPr lang="en-US" altLang="en-US" u="sng" dirty="0" smtClean="0"/>
              <a:t>Assumption: queue contains </a:t>
            </a:r>
            <a:r>
              <a:rPr lang="en-US" altLang="en-US" u="sng" dirty="0"/>
              <a:t>integer </a:t>
            </a:r>
            <a:r>
              <a:rPr lang="en-US" altLang="en-US" u="sng" dirty="0" smtClean="0"/>
              <a:t>elements!</a:t>
            </a:r>
            <a:endParaRPr lang="en-US" altLang="en-US" u="sng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31912" y="341040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QUEUE</a:t>
            </a:r>
            <a:r>
              <a:rPr lang="en-IN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First-In-First-Out (LIFO)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341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984" y="2996952"/>
            <a:ext cx="7488832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Queue using Linked List</a:t>
            </a:r>
            <a:endParaRPr lang="en-IN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D51A-C1C7-4F6F-ADB4-90C3724E8DB4}" type="slidenum">
              <a:rPr lang="en-IN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7</a:t>
            </a:fld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Lecture #00: © DSamanta</a:t>
            </a:r>
            <a:endParaRPr lang="en-IN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7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197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7168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EC3753-E8A1-4945-98FB-720A8155E300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600200" y="4876800"/>
            <a:ext cx="7086600" cy="914400"/>
            <a:chOff x="1008" y="3072"/>
            <a:chExt cx="4464" cy="576"/>
          </a:xfrm>
        </p:grpSpPr>
        <p:sp>
          <p:nvSpPr>
            <p:cNvPr id="71696" name="Rectangle 4"/>
            <p:cNvSpPr>
              <a:spLocks noChangeArrowheads="1"/>
            </p:cNvSpPr>
            <p:nvPr/>
          </p:nvSpPr>
          <p:spPr bwMode="auto">
            <a:xfrm>
              <a:off x="1008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697" name="Rectangle 5"/>
            <p:cNvSpPr>
              <a:spLocks noChangeArrowheads="1"/>
            </p:cNvSpPr>
            <p:nvPr/>
          </p:nvSpPr>
          <p:spPr bwMode="auto">
            <a:xfrm>
              <a:off x="1920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698" name="Rectangle 6"/>
            <p:cNvSpPr>
              <a:spLocks noChangeArrowheads="1"/>
            </p:cNvSpPr>
            <p:nvPr/>
          </p:nvSpPr>
          <p:spPr bwMode="auto">
            <a:xfrm>
              <a:off x="2832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699" name="Rectangle 7"/>
            <p:cNvSpPr>
              <a:spLocks noChangeArrowheads="1"/>
            </p:cNvSpPr>
            <p:nvPr/>
          </p:nvSpPr>
          <p:spPr bwMode="auto">
            <a:xfrm>
              <a:off x="4656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700" name="Rectangle 8"/>
            <p:cNvSpPr>
              <a:spLocks noChangeArrowheads="1"/>
            </p:cNvSpPr>
            <p:nvPr/>
          </p:nvSpPr>
          <p:spPr bwMode="auto">
            <a:xfrm>
              <a:off x="3744" y="3072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1701" name="Line 9"/>
            <p:cNvSpPr>
              <a:spLocks noChangeShapeType="1"/>
            </p:cNvSpPr>
            <p:nvPr/>
          </p:nvSpPr>
          <p:spPr bwMode="auto">
            <a:xfrm>
              <a:off x="1488" y="326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02" name="Line 10"/>
            <p:cNvSpPr>
              <a:spLocks noChangeShapeType="1"/>
            </p:cNvSpPr>
            <p:nvPr/>
          </p:nvSpPr>
          <p:spPr bwMode="auto">
            <a:xfrm>
              <a:off x="2400" y="326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03" name="Line 11"/>
            <p:cNvSpPr>
              <a:spLocks noChangeShapeType="1"/>
            </p:cNvSpPr>
            <p:nvPr/>
          </p:nvSpPr>
          <p:spPr bwMode="auto">
            <a:xfrm>
              <a:off x="3312" y="326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04" name="Line 12"/>
            <p:cNvSpPr>
              <a:spLocks noChangeShapeType="1"/>
            </p:cNvSpPr>
            <p:nvPr/>
          </p:nvSpPr>
          <p:spPr bwMode="auto">
            <a:xfrm>
              <a:off x="4224" y="3264"/>
              <a:ext cx="43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05" name="Line 13"/>
            <p:cNvSpPr>
              <a:spLocks noChangeShapeType="1"/>
            </p:cNvSpPr>
            <p:nvPr/>
          </p:nvSpPr>
          <p:spPr bwMode="auto">
            <a:xfrm>
              <a:off x="5136" y="3264"/>
              <a:ext cx="336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1706" name="Line 14"/>
            <p:cNvSpPr>
              <a:spLocks noChangeShapeType="1"/>
            </p:cNvSpPr>
            <p:nvPr/>
          </p:nvSpPr>
          <p:spPr bwMode="auto">
            <a:xfrm>
              <a:off x="5472" y="3264"/>
              <a:ext cx="0" cy="38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diamond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0" y="5334000"/>
            <a:ext cx="1447800" cy="914400"/>
            <a:chOff x="0" y="3360"/>
            <a:chExt cx="912" cy="576"/>
          </a:xfrm>
        </p:grpSpPr>
        <p:sp>
          <p:nvSpPr>
            <p:cNvPr id="71694" name="Text Box 15"/>
            <p:cNvSpPr txBox="1">
              <a:spLocks noChangeArrowheads="1"/>
            </p:cNvSpPr>
            <p:nvPr/>
          </p:nvSpPr>
          <p:spPr bwMode="auto">
            <a:xfrm>
              <a:off x="0" y="3648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Arial" panose="020B0604020202020204" pitchFamily="34" charset="0"/>
                </a:rPr>
                <a:t>Front</a:t>
              </a:r>
            </a:p>
          </p:txBody>
        </p:sp>
        <p:sp>
          <p:nvSpPr>
            <p:cNvPr id="71695" name="Line 17"/>
            <p:cNvSpPr>
              <a:spLocks noChangeShapeType="1"/>
            </p:cNvSpPr>
            <p:nvPr/>
          </p:nvSpPr>
          <p:spPr bwMode="auto">
            <a:xfrm flipV="1">
              <a:off x="432" y="3360"/>
              <a:ext cx="480" cy="336"/>
            </a:xfrm>
            <a:prstGeom prst="line">
              <a:avLst/>
            </a:prstGeom>
            <a:noFill/>
            <a:ln w="635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7848600" y="3886200"/>
            <a:ext cx="1295400" cy="838200"/>
            <a:chOff x="4944" y="2448"/>
            <a:chExt cx="816" cy="528"/>
          </a:xfrm>
        </p:grpSpPr>
        <p:sp>
          <p:nvSpPr>
            <p:cNvPr id="71692" name="Text Box 16"/>
            <p:cNvSpPr txBox="1">
              <a:spLocks noChangeArrowheads="1"/>
            </p:cNvSpPr>
            <p:nvPr/>
          </p:nvSpPr>
          <p:spPr bwMode="auto">
            <a:xfrm>
              <a:off x="5040" y="2448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solidFill>
                    <a:srgbClr val="FF0000"/>
                  </a:solidFill>
                  <a:latin typeface="Arial" panose="020B0604020202020204" pitchFamily="34" charset="0"/>
                </a:rPr>
                <a:t>Rear</a:t>
              </a:r>
            </a:p>
          </p:txBody>
        </p:sp>
        <p:sp>
          <p:nvSpPr>
            <p:cNvPr id="71693" name="Line 18"/>
            <p:cNvSpPr>
              <a:spLocks noChangeShapeType="1"/>
            </p:cNvSpPr>
            <p:nvPr/>
          </p:nvSpPr>
          <p:spPr bwMode="auto">
            <a:xfrm flipH="1">
              <a:off x="4944" y="2688"/>
              <a:ext cx="384" cy="288"/>
            </a:xfrm>
            <a:prstGeom prst="line">
              <a:avLst/>
            </a:prstGeom>
            <a:noFill/>
            <a:ln w="635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67606" name="Text Box 22"/>
          <p:cNvSpPr txBox="1">
            <a:spLocks noChangeArrowheads="1"/>
          </p:cNvSpPr>
          <p:nvPr/>
        </p:nvSpPr>
        <p:spPr bwMode="auto">
          <a:xfrm>
            <a:off x="1431925" y="5832475"/>
            <a:ext cx="179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DELETION</a:t>
            </a:r>
          </a:p>
        </p:txBody>
      </p:sp>
      <p:sp>
        <p:nvSpPr>
          <p:cNvPr id="67607" name="Text Box 23"/>
          <p:cNvSpPr txBox="1">
            <a:spLocks noChangeArrowheads="1"/>
          </p:cNvSpPr>
          <p:nvPr/>
        </p:nvSpPr>
        <p:spPr bwMode="auto">
          <a:xfrm>
            <a:off x="6477000" y="5867400"/>
            <a:ext cx="1897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INSERTION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179512" y="188640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Font typeface="Georgia" pitchFamily="18" charset="0"/>
              <a:buNone/>
            </a:pPr>
            <a:r>
              <a:rPr lang="en-US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Basic Idea</a:t>
            </a:r>
            <a:endParaRPr lang="en-IN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00"/>
            <a:ext cx="8229600" cy="4525963"/>
          </a:xfrm>
          <a:prstGeom prst="rect">
            <a:avLst/>
          </a:prstGeo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Basic idea: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Create a linked list to which items would be added to one end and deleted from the other end.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Two pointers will be maintained: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One pointing to the beginning of the list (point from where elements will be deleted).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Another pointing to the end of the list (point where new elements will be inserted).</a:t>
            </a:r>
          </a:p>
        </p:txBody>
      </p:sp>
      <p:pic>
        <p:nvPicPr>
          <p:cNvPr id="28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Rectangle 28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072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7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6" grpId="0"/>
      <p:bldP spid="6760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IN" altLang="en-US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t>Autumn 2016</a:t>
            </a:r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Autumn 2016</a:t>
            </a:r>
          </a:p>
        </p:txBody>
      </p:sp>
      <p:sp>
        <p:nvSpPr>
          <p:cNvPr id="727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160F95-BFAF-4D28-A6CD-94620953BBAC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10" name="Rectangle 5"/>
          <p:cNvSpPr>
            <a:spLocks noChangeArrowheads="1"/>
          </p:cNvSpPr>
          <p:nvPr/>
        </p:nvSpPr>
        <p:spPr bwMode="auto">
          <a:xfrm>
            <a:off x="685800" y="4953000"/>
            <a:ext cx="914400" cy="609600"/>
          </a:xfrm>
          <a:prstGeom prst="rect">
            <a:avLst/>
          </a:prstGeom>
          <a:solidFill>
            <a:srgbClr val="CC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11" name="Rectangle 6"/>
          <p:cNvSpPr>
            <a:spLocks noChangeArrowheads="1"/>
          </p:cNvSpPr>
          <p:nvPr/>
        </p:nvSpPr>
        <p:spPr bwMode="auto">
          <a:xfrm>
            <a:off x="2133600" y="4953000"/>
            <a:ext cx="914400" cy="609600"/>
          </a:xfrm>
          <a:prstGeom prst="rect">
            <a:avLst/>
          </a:prstGeom>
          <a:solidFill>
            <a:srgbClr val="CC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12" name="Rectangle 7"/>
          <p:cNvSpPr>
            <a:spLocks noChangeArrowheads="1"/>
          </p:cNvSpPr>
          <p:nvPr/>
        </p:nvSpPr>
        <p:spPr bwMode="auto">
          <a:xfrm>
            <a:off x="3581400" y="4953000"/>
            <a:ext cx="914400" cy="609600"/>
          </a:xfrm>
          <a:prstGeom prst="rect">
            <a:avLst/>
          </a:prstGeom>
          <a:solidFill>
            <a:srgbClr val="CC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5029200" y="4953000"/>
            <a:ext cx="914400" cy="609600"/>
          </a:xfrm>
          <a:prstGeom prst="rect">
            <a:avLst/>
          </a:prstGeom>
          <a:solidFill>
            <a:srgbClr val="CC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>
            <a:off x="1447800" y="5257800"/>
            <a:ext cx="685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>
            <a:off x="2895600" y="5257800"/>
            <a:ext cx="685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4343400" y="5257800"/>
            <a:ext cx="685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72717" name="Line 13"/>
          <p:cNvSpPr>
            <a:spLocks noChangeShapeType="1"/>
          </p:cNvSpPr>
          <p:nvPr/>
        </p:nvSpPr>
        <p:spPr bwMode="auto">
          <a:xfrm>
            <a:off x="5791200" y="5257800"/>
            <a:ext cx="685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72718" name="Rectangle 8"/>
          <p:cNvSpPr>
            <a:spLocks noChangeArrowheads="1"/>
          </p:cNvSpPr>
          <p:nvPr/>
        </p:nvSpPr>
        <p:spPr bwMode="auto">
          <a:xfrm>
            <a:off x="6477000" y="4953000"/>
            <a:ext cx="914400" cy="609600"/>
          </a:xfrm>
          <a:prstGeom prst="rect">
            <a:avLst/>
          </a:prstGeom>
          <a:solidFill>
            <a:srgbClr val="CC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7239000" y="5257800"/>
            <a:ext cx="533400" cy="609600"/>
            <a:chOff x="4560" y="3312"/>
            <a:chExt cx="336" cy="384"/>
          </a:xfrm>
        </p:grpSpPr>
        <p:sp>
          <p:nvSpPr>
            <p:cNvPr id="72731" name="Line 14"/>
            <p:cNvSpPr>
              <a:spLocks noChangeShapeType="1"/>
            </p:cNvSpPr>
            <p:nvPr/>
          </p:nvSpPr>
          <p:spPr bwMode="auto">
            <a:xfrm>
              <a:off x="4560" y="3312"/>
              <a:ext cx="336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2732" name="Line 15"/>
            <p:cNvSpPr>
              <a:spLocks noChangeShapeType="1"/>
            </p:cNvSpPr>
            <p:nvPr/>
          </p:nvSpPr>
          <p:spPr bwMode="auto">
            <a:xfrm>
              <a:off x="4896" y="3312"/>
              <a:ext cx="0" cy="38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diamond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72720" name="Text Box 17"/>
          <p:cNvSpPr txBox="1">
            <a:spLocks noChangeArrowheads="1"/>
          </p:cNvSpPr>
          <p:nvPr/>
        </p:nvSpPr>
        <p:spPr bwMode="auto">
          <a:xfrm>
            <a:off x="685800" y="4038600"/>
            <a:ext cx="876300" cy="488950"/>
          </a:xfrm>
          <a:prstGeom prst="rect">
            <a:avLst/>
          </a:prstGeom>
          <a:noFill/>
          <a:ln w="317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front</a:t>
            </a:r>
          </a:p>
        </p:txBody>
      </p:sp>
      <p:sp>
        <p:nvSpPr>
          <p:cNvPr id="72721" name="Text Box 18"/>
          <p:cNvSpPr txBox="1">
            <a:spLocks noChangeArrowheads="1"/>
          </p:cNvSpPr>
          <p:nvPr/>
        </p:nvSpPr>
        <p:spPr bwMode="auto">
          <a:xfrm>
            <a:off x="6400800" y="4114800"/>
            <a:ext cx="773113" cy="488950"/>
          </a:xfrm>
          <a:prstGeom prst="rect">
            <a:avLst/>
          </a:prstGeom>
          <a:noFill/>
          <a:ln w="317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rear</a:t>
            </a:r>
          </a:p>
        </p:txBody>
      </p:sp>
      <p:sp>
        <p:nvSpPr>
          <p:cNvPr id="72722" name="Line 19"/>
          <p:cNvSpPr>
            <a:spLocks noChangeShapeType="1"/>
          </p:cNvSpPr>
          <p:nvPr/>
        </p:nvSpPr>
        <p:spPr bwMode="auto">
          <a:xfrm>
            <a:off x="1066800" y="4572000"/>
            <a:ext cx="0" cy="533400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8564" name="Line 20"/>
          <p:cNvSpPr>
            <a:spLocks noChangeShapeType="1"/>
          </p:cNvSpPr>
          <p:nvPr/>
        </p:nvSpPr>
        <p:spPr bwMode="auto">
          <a:xfrm>
            <a:off x="6934200" y="4572000"/>
            <a:ext cx="0" cy="457200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7543800" y="4114800"/>
            <a:ext cx="1295400" cy="914400"/>
            <a:chOff x="4080" y="3120"/>
            <a:chExt cx="816" cy="576"/>
          </a:xfrm>
        </p:grpSpPr>
        <p:sp>
          <p:nvSpPr>
            <p:cNvPr id="72728" name="Rectangle 23"/>
            <p:cNvSpPr>
              <a:spLocks noChangeArrowheads="1"/>
            </p:cNvSpPr>
            <p:nvPr/>
          </p:nvSpPr>
          <p:spPr bwMode="auto">
            <a:xfrm>
              <a:off x="4080" y="3120"/>
              <a:ext cx="576" cy="384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2729" name="Line 24"/>
            <p:cNvSpPr>
              <a:spLocks noChangeShapeType="1"/>
            </p:cNvSpPr>
            <p:nvPr/>
          </p:nvSpPr>
          <p:spPr bwMode="auto">
            <a:xfrm>
              <a:off x="4560" y="3312"/>
              <a:ext cx="336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72730" name="Line 25"/>
            <p:cNvSpPr>
              <a:spLocks noChangeShapeType="1"/>
            </p:cNvSpPr>
            <p:nvPr/>
          </p:nvSpPr>
          <p:spPr bwMode="auto">
            <a:xfrm>
              <a:off x="4896" y="3312"/>
              <a:ext cx="0" cy="384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diamond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08574" name="Line 30"/>
          <p:cNvSpPr>
            <a:spLocks noChangeShapeType="1"/>
          </p:cNvSpPr>
          <p:nvPr/>
        </p:nvSpPr>
        <p:spPr bwMode="auto">
          <a:xfrm flipV="1">
            <a:off x="7391400" y="4724400"/>
            <a:ext cx="533400" cy="38100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8576" name="Line 32"/>
          <p:cNvSpPr>
            <a:spLocks noChangeShapeType="1"/>
          </p:cNvSpPr>
          <p:nvPr/>
        </p:nvSpPr>
        <p:spPr bwMode="auto">
          <a:xfrm>
            <a:off x="7239000" y="4419600"/>
            <a:ext cx="304800" cy="0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8577" name="Text Box 33"/>
          <p:cNvSpPr txBox="1">
            <a:spLocks noChangeArrowheads="1"/>
          </p:cNvSpPr>
          <p:nvPr/>
        </p:nvSpPr>
        <p:spPr bwMode="auto">
          <a:xfrm>
            <a:off x="2727325" y="1946275"/>
            <a:ext cx="169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ENQUEUE</a:t>
            </a: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IN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Queue: Linked List Structure</a:t>
            </a:r>
            <a:endParaRPr lang="en-IN" sz="4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9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30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193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8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8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108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8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64" grpId="0" animBg="1"/>
      <p:bldP spid="108574" grpId="0" animBg="1"/>
      <p:bldP spid="108576" grpId="0" animBg="1"/>
      <p:bldP spid="10857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733</Words>
  <Application>Microsoft Office PowerPoint</Application>
  <PresentationFormat>On-screen Show (4:3)</PresentationFormat>
  <Paragraphs>184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Data Structure/BTCS-2304</vt:lpstr>
      <vt:lpstr>Queue </vt:lpstr>
      <vt:lpstr>Basic Idea</vt:lpstr>
      <vt:lpstr>Queue Representation</vt:lpstr>
      <vt:lpstr>Slide 5</vt:lpstr>
      <vt:lpstr>Slide 6</vt:lpstr>
      <vt:lpstr>Queue using Linked List</vt:lpstr>
      <vt:lpstr>Slide 8</vt:lpstr>
      <vt:lpstr>Queue: Linked List Structure</vt:lpstr>
      <vt:lpstr>Queue: Linked List Structure</vt:lpstr>
      <vt:lpstr>Example :Queue using Linked List</vt:lpstr>
      <vt:lpstr>Example :Queue using Linked List</vt:lpstr>
      <vt:lpstr>Problem With Array Implementation</vt:lpstr>
      <vt:lpstr>Applications of Queues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 Structure/BTCS-</dc:title>
  <dc:creator>Yogesh</dc:creator>
  <cp:lastModifiedBy>Yogesh</cp:lastModifiedBy>
  <cp:revision>3</cp:revision>
  <dcterms:created xsi:type="dcterms:W3CDTF">2023-06-20T09:58:30Z</dcterms:created>
  <dcterms:modified xsi:type="dcterms:W3CDTF">2023-06-23T05:11:53Z</dcterms:modified>
</cp:coreProperties>
</file>