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2"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41"/>
    <p:restoredTop sz="94729"/>
  </p:normalViewPr>
  <p:slideViewPr>
    <p:cSldViewPr>
      <p:cViewPr>
        <p:scale>
          <a:sx n="72" d="100"/>
          <a:sy n="72" d="100"/>
        </p:scale>
        <p:origin x="-468" y="78"/>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7/28/2023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a:p>
        </p:txBody>
      </p:sp>
    </p:spTree>
    <p:extLst>
      <p:ext uri="{BB962C8B-B14F-4D97-AF65-F5344CB8AC3E}">
        <p14:creationId xmlns:p14="http://schemas.microsoft.com/office/powerpoint/2010/main" xmlns=""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B4388-F365-43A6-8496-C4CC9C5DDCA0}"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B4388-F365-43A6-8496-C4CC9C5DDCA0}" type="datetimeFigureOut">
              <a:rPr lang="en-US" smtClean="0"/>
              <a:pPr/>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B4388-F365-43A6-8496-C4CC9C5DDCA0}" type="datetimeFigureOut">
              <a:rPr lang="en-US" smtClean="0"/>
              <a:pPr/>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7/28/2023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10513168" cy="2286000"/>
          </a:xfrm>
        </p:spPr>
        <p:txBody>
          <a:bodyPr>
            <a:normAutofit fontScale="90000"/>
          </a:bodyPr>
          <a:lstStyle/>
          <a:p>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Applied Thermodynamics(BMEC-2304)</a:t>
            </a: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14" name="Footer Placeholder 4">
            <a:extLst>
              <a:ext uri="{FF2B5EF4-FFF2-40B4-BE49-F238E27FC236}">
                <a16:creationId xmlns="" xmlns:a16="http://schemas.microsoft.com/office/drawing/2014/main"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a:solidFill>
                  <a:schemeClr val="bg1"/>
                </a:solidFill>
              </a:rPr>
              <a:t> Thapar_SOMC_ITFM</a:t>
            </a:r>
            <a:endParaRPr lang="en-US" b="1" dirty="0">
              <a:solidFill>
                <a:schemeClr val="bg1"/>
              </a:solidFill>
            </a:endParaRPr>
          </a:p>
        </p:txBody>
      </p:sp>
      <p:sp>
        <p:nvSpPr>
          <p:cNvPr id="13" name="Slide Number Placeholder 5">
            <a:extLst>
              <a:ext uri="{FF2B5EF4-FFF2-40B4-BE49-F238E27FC236}">
                <a16:creationId xmlns="" xmlns:a16="http://schemas.microsoft.com/office/drawing/2014/main"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a:extLst>
              <a:ext uri="{FF2B5EF4-FFF2-40B4-BE49-F238E27FC236}">
                <a16:creationId xmlns="" xmlns:a16="http://schemas.microsoft.com/office/drawing/2014/main"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 xmlns:a16="http://schemas.microsoft.com/office/drawing/2014/main"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10" name="Title 3"/>
          <p:cNvSpPr txBox="1">
            <a:spLocks/>
          </p:cNvSpPr>
          <p:nvPr/>
        </p:nvSpPr>
        <p:spPr>
          <a:xfrm>
            <a:off x="7289800" y="4038600"/>
            <a:ext cx="4626154" cy="14478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t>Prepared by</a:t>
            </a:r>
            <a:r>
              <a:rPr lang="en-IN" sz="4000" dirty="0" smtClean="0"/>
              <a:t>: Ajay Singh Rana</a:t>
            </a:r>
            <a:r>
              <a:rPr lang="en-US" dirty="0" smtClean="0"/>
              <a:t/>
            </a:r>
            <a:br>
              <a:rPr lang="en-US" dirty="0" smtClean="0"/>
            </a:br>
            <a:r>
              <a:rPr lang="en-US" dirty="0" smtClean="0"/>
              <a:t/>
            </a:r>
            <a:br>
              <a:rPr lang="en-US" dirty="0" smtClean="0"/>
            </a:br>
            <a:endParaRPr lang="en-US" dirty="0"/>
          </a:p>
        </p:txBody>
      </p:sp>
      <p:sp>
        <p:nvSpPr>
          <p:cNvPr id="11" name="Title 3"/>
          <p:cNvSpPr txBox="1">
            <a:spLocks/>
          </p:cNvSpPr>
          <p:nvPr/>
        </p:nvSpPr>
        <p:spPr>
          <a:xfrm>
            <a:off x="990600" y="2590800"/>
            <a:ext cx="4626154" cy="1447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9600" dirty="0" smtClean="0">
                <a:solidFill>
                  <a:srgbClr val="7030A0"/>
                </a:solidFill>
                <a:latin typeface="+mn-lt"/>
              </a:rPr>
              <a:t/>
            </a:r>
            <a:br>
              <a:rPr lang="en-IN" sz="9600" dirty="0" smtClean="0">
                <a:solidFill>
                  <a:srgbClr val="7030A0"/>
                </a:solidFill>
                <a:latin typeface="+mn-lt"/>
              </a:rPr>
            </a:br>
            <a:r>
              <a:rPr lang="en-US" sz="9600" dirty="0">
                <a:latin typeface="+mn-lt"/>
              </a:rPr>
              <a:t>Course Name</a:t>
            </a:r>
            <a:r>
              <a:rPr lang="en-US" sz="9600" dirty="0" smtClean="0">
                <a:latin typeface="+mn-lt"/>
              </a:rPr>
              <a:t>: B.Tech- Mechanical Engineering </a:t>
            </a:r>
            <a:r>
              <a:rPr lang="en-US" sz="9600" dirty="0">
                <a:latin typeface="+mn-lt"/>
              </a:rPr>
              <a:t/>
            </a:r>
            <a:br>
              <a:rPr lang="en-US" sz="9600" dirty="0">
                <a:latin typeface="+mn-lt"/>
              </a:rPr>
            </a:br>
            <a:r>
              <a:rPr lang="en-US" sz="9600" dirty="0">
                <a:latin typeface="+mn-lt"/>
              </a:rPr>
              <a:t>Semester</a:t>
            </a:r>
            <a:r>
              <a:rPr lang="en-US" sz="9600" dirty="0" smtClean="0">
                <a:latin typeface="+mn-lt"/>
              </a:rPr>
              <a:t>: 3</a:t>
            </a:r>
            <a:r>
              <a:rPr lang="en-US" sz="9600" baseline="30000" dirty="0" smtClean="0">
                <a:latin typeface="+mn-lt"/>
              </a:rPr>
              <a:t>rd</a:t>
            </a:r>
            <a:r>
              <a:rPr lang="en-US" sz="9600" dirty="0" smtClean="0">
                <a:latin typeface="+mn-lt"/>
              </a:rPr>
              <a:t> </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7169" name="Picture 1"/>
          <p:cNvPicPr>
            <a:picLocks noChangeAspect="1" noChangeArrowheads="1"/>
          </p:cNvPicPr>
          <p:nvPr/>
        </p:nvPicPr>
        <p:blipFill>
          <a:blip r:embed="rId3"/>
          <a:srcRect/>
          <a:stretch>
            <a:fillRect/>
          </a:stretch>
        </p:blipFill>
        <p:spPr bwMode="auto">
          <a:xfrm>
            <a:off x="1371600" y="253552"/>
            <a:ext cx="8001000" cy="6033349"/>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6145" name="Picture 1"/>
          <p:cNvPicPr>
            <a:picLocks noChangeAspect="1" noChangeArrowheads="1"/>
          </p:cNvPicPr>
          <p:nvPr/>
        </p:nvPicPr>
        <p:blipFill>
          <a:blip r:embed="rId3"/>
          <a:srcRect/>
          <a:stretch>
            <a:fillRect/>
          </a:stretch>
        </p:blipFill>
        <p:spPr bwMode="auto">
          <a:xfrm>
            <a:off x="838200" y="381000"/>
            <a:ext cx="8001000" cy="3964819"/>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1600200" y="4648200"/>
            <a:ext cx="6143625" cy="11430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5121" name="Picture 1"/>
          <p:cNvPicPr>
            <a:picLocks noChangeAspect="1" noChangeArrowheads="1"/>
          </p:cNvPicPr>
          <p:nvPr/>
        </p:nvPicPr>
        <p:blipFill>
          <a:blip r:embed="rId3"/>
          <a:srcRect/>
          <a:stretch>
            <a:fillRect/>
          </a:stretch>
        </p:blipFill>
        <p:spPr bwMode="auto">
          <a:xfrm>
            <a:off x="533400" y="442124"/>
            <a:ext cx="8053173" cy="3215476"/>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533399" y="3733800"/>
            <a:ext cx="8631799" cy="20574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4097" name="Picture 1"/>
          <p:cNvPicPr>
            <a:picLocks noChangeAspect="1" noChangeArrowheads="1"/>
          </p:cNvPicPr>
          <p:nvPr/>
        </p:nvPicPr>
        <p:blipFill>
          <a:blip r:embed="rId3"/>
          <a:srcRect/>
          <a:stretch>
            <a:fillRect/>
          </a:stretch>
        </p:blipFill>
        <p:spPr bwMode="auto">
          <a:xfrm>
            <a:off x="609600" y="152400"/>
            <a:ext cx="8458199" cy="4340464"/>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1096461" y="4495800"/>
            <a:ext cx="5130459" cy="18288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152400" y="228600"/>
            <a:ext cx="1088247" cy="369332"/>
          </a:xfrm>
          <a:prstGeom prst="rect">
            <a:avLst/>
          </a:prstGeom>
        </p:spPr>
        <p:txBody>
          <a:bodyPr wrap="none">
            <a:spAutoFit/>
          </a:bodyPr>
          <a:lstStyle/>
          <a:p>
            <a:r>
              <a:rPr lang="en-US" b="1" dirty="0" smtClean="0"/>
              <a:t>ENTROPY</a:t>
            </a:r>
            <a:endParaRPr lang="en-US" b="1" dirty="0"/>
          </a:p>
        </p:txBody>
      </p:sp>
      <p:sp>
        <p:nvSpPr>
          <p:cNvPr id="7" name="Rectangle 6"/>
          <p:cNvSpPr/>
          <p:nvPr/>
        </p:nvSpPr>
        <p:spPr>
          <a:xfrm>
            <a:off x="304800" y="762000"/>
            <a:ext cx="7391400" cy="707886"/>
          </a:xfrm>
          <a:prstGeom prst="rect">
            <a:avLst/>
          </a:prstGeom>
        </p:spPr>
        <p:txBody>
          <a:bodyPr wrap="square">
            <a:spAutoFit/>
          </a:bodyPr>
          <a:lstStyle/>
          <a:p>
            <a:pPr marL="396875" lvl="1" indent="-396875">
              <a:buFont typeface="Arial" pitchFamily="34" charset="0"/>
              <a:buChar char="•"/>
            </a:pPr>
            <a:r>
              <a:rPr lang="en-US" sz="2000" dirty="0" smtClean="0"/>
              <a:t>Entropy is a thermodynamic property and mathematically defined as</a:t>
            </a:r>
            <a:endParaRPr lang="en-US" sz="2000" dirty="0"/>
          </a:p>
        </p:txBody>
      </p:sp>
      <p:pic>
        <p:nvPicPr>
          <p:cNvPr id="3073" name="Picture 1"/>
          <p:cNvPicPr>
            <a:picLocks noChangeAspect="1" noChangeArrowheads="1"/>
          </p:cNvPicPr>
          <p:nvPr/>
        </p:nvPicPr>
        <p:blipFill>
          <a:blip r:embed="rId3"/>
          <a:srcRect/>
          <a:stretch>
            <a:fillRect/>
          </a:stretch>
        </p:blipFill>
        <p:spPr bwMode="auto">
          <a:xfrm>
            <a:off x="2057400" y="1371600"/>
            <a:ext cx="1266825" cy="533400"/>
          </a:xfrm>
          <a:prstGeom prst="rect">
            <a:avLst/>
          </a:prstGeom>
          <a:noFill/>
          <a:ln w="9525">
            <a:noFill/>
            <a:miter lim="800000"/>
            <a:headEnd/>
            <a:tailEnd/>
          </a:ln>
          <a:effectLst/>
        </p:spPr>
      </p:pic>
      <p:sp>
        <p:nvSpPr>
          <p:cNvPr id="9" name="Rectangle 8"/>
          <p:cNvSpPr/>
          <p:nvPr/>
        </p:nvSpPr>
        <p:spPr>
          <a:xfrm>
            <a:off x="152400" y="1981200"/>
            <a:ext cx="7620000" cy="3170099"/>
          </a:xfrm>
          <a:prstGeom prst="rect">
            <a:avLst/>
          </a:prstGeom>
        </p:spPr>
        <p:txBody>
          <a:bodyPr wrap="square">
            <a:spAutoFit/>
          </a:bodyPr>
          <a:lstStyle/>
          <a:p>
            <a:pPr algn="just"/>
            <a:r>
              <a:rPr lang="en-US" sz="2000" dirty="0" smtClean="0"/>
              <a:t>where </a:t>
            </a:r>
            <a:r>
              <a:rPr lang="en-US" sz="2000" dirty="0" err="1" smtClean="0"/>
              <a:t>dQ</a:t>
            </a:r>
            <a:r>
              <a:rPr lang="en-US" sz="2000" dirty="0" smtClean="0"/>
              <a:t> is the heat transfer in kJ and T is the temperature in </a:t>
            </a:r>
            <a:r>
              <a:rPr lang="en-US" sz="2000" dirty="0" err="1" smtClean="0"/>
              <a:t>kelvin</a:t>
            </a:r>
            <a:r>
              <a:rPr lang="en-US" sz="2000" dirty="0" smtClean="0"/>
              <a:t> (K).</a:t>
            </a:r>
          </a:p>
          <a:p>
            <a:pPr marL="569913" indent="-450850" algn="just">
              <a:buFont typeface="Arial" pitchFamily="34" charset="0"/>
              <a:buChar char="•"/>
            </a:pPr>
            <a:r>
              <a:rPr lang="en-US" sz="2000" dirty="0" smtClean="0"/>
              <a:t>It is also used to denote the state of medium or body similar to pressure, temperature, volume, enthalpy, etc. But it cannot be measured by instruments such as temperature, pressure, etc. </a:t>
            </a:r>
          </a:p>
          <a:p>
            <a:pPr marL="569913" indent="-450850" algn="just">
              <a:buFont typeface="Arial" pitchFamily="34" charset="0"/>
              <a:buChar char="•"/>
            </a:pPr>
            <a:r>
              <a:rPr lang="en-US" sz="2000" dirty="0" smtClean="0"/>
              <a:t>The normal unit used to measure entropy is kJ/</a:t>
            </a:r>
            <a:r>
              <a:rPr lang="en-US" sz="2000" dirty="0" err="1" smtClean="0"/>
              <a:t>kg.K</a:t>
            </a:r>
            <a:endParaRPr lang="en-US" sz="2000" dirty="0" smtClean="0"/>
          </a:p>
          <a:p>
            <a:pPr marL="569913" indent="-450850" algn="just">
              <a:buFont typeface="Arial" pitchFamily="34" charset="0"/>
              <a:buChar char="•"/>
            </a:pPr>
            <a:r>
              <a:rPr lang="en-US" sz="2000" dirty="0" smtClean="0"/>
              <a:t>Entropy is a function of heat and temperature.</a:t>
            </a:r>
          </a:p>
          <a:p>
            <a:pPr marL="569913" indent="-450850" algn="just">
              <a:buFont typeface="Arial" pitchFamily="34" charset="0"/>
              <a:buChar char="•"/>
            </a:pPr>
            <a:r>
              <a:rPr lang="en-US" sz="2000" dirty="0" smtClean="0"/>
              <a:t>The increase in entropy is small if heat is added at high temperature and it is large when addition of heat is added at lower temperature. </a:t>
            </a:r>
            <a:endParaRPr lang="en-US" sz="20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2049" name="Picture 1"/>
          <p:cNvPicPr>
            <a:picLocks noChangeAspect="1" noChangeArrowheads="1"/>
          </p:cNvPicPr>
          <p:nvPr/>
        </p:nvPicPr>
        <p:blipFill>
          <a:blip r:embed="rId3">
            <a:grayscl/>
            <a:lum contrast="40000"/>
          </a:blip>
          <a:srcRect/>
          <a:stretch>
            <a:fillRect/>
          </a:stretch>
        </p:blipFill>
        <p:spPr bwMode="auto">
          <a:xfrm>
            <a:off x="0" y="304800"/>
            <a:ext cx="5867400" cy="5486400"/>
          </a:xfrm>
          <a:prstGeom prst="rect">
            <a:avLst/>
          </a:prstGeom>
          <a:noFill/>
          <a:ln w="9525">
            <a:noFill/>
            <a:miter lim="800000"/>
            <a:headEnd/>
            <a:tailEnd/>
          </a:ln>
          <a:effectLst/>
        </p:spPr>
      </p:pic>
      <p:sp>
        <p:nvSpPr>
          <p:cNvPr id="7" name="Rectangle 6"/>
          <p:cNvSpPr/>
          <p:nvPr/>
        </p:nvSpPr>
        <p:spPr>
          <a:xfrm>
            <a:off x="6612679" y="381000"/>
            <a:ext cx="2378921" cy="369332"/>
          </a:xfrm>
          <a:prstGeom prst="rect">
            <a:avLst/>
          </a:prstGeom>
        </p:spPr>
        <p:txBody>
          <a:bodyPr wrap="none">
            <a:spAutoFit/>
          </a:bodyPr>
          <a:lstStyle/>
          <a:p>
            <a:r>
              <a:rPr lang="en-US" b="1" dirty="0" smtClean="0"/>
              <a:t>Entropy of Evaporation</a:t>
            </a:r>
            <a:endParaRPr lang="en-US" b="1" dirty="0"/>
          </a:p>
        </p:txBody>
      </p:sp>
      <p:cxnSp>
        <p:nvCxnSpPr>
          <p:cNvPr id="10" name="Straight Connector 9"/>
          <p:cNvCxnSpPr/>
          <p:nvPr/>
        </p:nvCxnSpPr>
        <p:spPr>
          <a:xfrm rot="5400000">
            <a:off x="3352800" y="3124200"/>
            <a:ext cx="5791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324600" y="990600"/>
            <a:ext cx="5638800" cy="923330"/>
          </a:xfrm>
          <a:prstGeom prst="rect">
            <a:avLst/>
          </a:prstGeom>
        </p:spPr>
        <p:txBody>
          <a:bodyPr wrap="square">
            <a:spAutoFit/>
          </a:bodyPr>
          <a:lstStyle/>
          <a:p>
            <a:pPr algn="just"/>
            <a:r>
              <a:rPr lang="en-US" dirty="0" smtClean="0"/>
              <a:t>During the process of evaporation, temperature of the medium remains constant while heat is added and change of phase is taken place.</a:t>
            </a:r>
            <a:endParaRPr lang="en-US" dirty="0"/>
          </a:p>
        </p:txBody>
      </p:sp>
      <p:pic>
        <p:nvPicPr>
          <p:cNvPr id="2050" name="Picture 2"/>
          <p:cNvPicPr>
            <a:picLocks noChangeAspect="1" noChangeArrowheads="1"/>
          </p:cNvPicPr>
          <p:nvPr/>
        </p:nvPicPr>
        <p:blipFill>
          <a:blip r:embed="rId4"/>
          <a:srcRect/>
          <a:stretch>
            <a:fillRect/>
          </a:stretch>
        </p:blipFill>
        <p:spPr bwMode="auto">
          <a:xfrm>
            <a:off x="7543800" y="2133600"/>
            <a:ext cx="2563517" cy="6381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8001000" y="2895600"/>
            <a:ext cx="1609725" cy="523875"/>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381000" y="304800"/>
            <a:ext cx="2882392" cy="400110"/>
          </a:xfrm>
          <a:prstGeom prst="rect">
            <a:avLst/>
          </a:prstGeom>
        </p:spPr>
        <p:txBody>
          <a:bodyPr wrap="none">
            <a:spAutoFit/>
          </a:bodyPr>
          <a:lstStyle/>
          <a:p>
            <a:r>
              <a:rPr lang="en-US" sz="2000" b="1" dirty="0" smtClean="0"/>
              <a:t>ENTROPY OF WET STEAM</a:t>
            </a:r>
            <a:endParaRPr lang="en-US" sz="2000" b="1" dirty="0"/>
          </a:p>
        </p:txBody>
      </p:sp>
      <p:pic>
        <p:nvPicPr>
          <p:cNvPr id="1025" name="Picture 1"/>
          <p:cNvPicPr>
            <a:picLocks noChangeAspect="1" noChangeArrowheads="1"/>
          </p:cNvPicPr>
          <p:nvPr/>
        </p:nvPicPr>
        <p:blipFill>
          <a:blip r:embed="rId3">
            <a:grayscl/>
            <a:lum contrast="40000"/>
          </a:blip>
          <a:srcRect/>
          <a:stretch>
            <a:fillRect/>
          </a:stretch>
        </p:blipFill>
        <p:spPr bwMode="auto">
          <a:xfrm>
            <a:off x="152400" y="1143000"/>
            <a:ext cx="5486400" cy="4670827"/>
          </a:xfrm>
          <a:prstGeom prst="rect">
            <a:avLst/>
          </a:prstGeom>
          <a:noFill/>
          <a:ln w="9525">
            <a:noFill/>
            <a:miter lim="800000"/>
            <a:headEnd/>
            <a:tailEnd/>
          </a:ln>
          <a:effectLst/>
        </p:spPr>
      </p:pic>
      <p:cxnSp>
        <p:nvCxnSpPr>
          <p:cNvPr id="9" name="Straight Connector 8"/>
          <p:cNvCxnSpPr/>
          <p:nvPr/>
        </p:nvCxnSpPr>
        <p:spPr>
          <a:xfrm rot="5400000">
            <a:off x="3124200" y="3200400"/>
            <a:ext cx="5791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grayscl/>
            <a:lum contrast="40000"/>
          </a:blip>
          <a:srcRect/>
          <a:stretch>
            <a:fillRect/>
          </a:stretch>
        </p:blipFill>
        <p:spPr bwMode="auto">
          <a:xfrm>
            <a:off x="6096000" y="990600"/>
            <a:ext cx="5943600" cy="4276725"/>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30722" name="Picture 2"/>
          <p:cNvPicPr>
            <a:picLocks noChangeAspect="1" noChangeArrowheads="1"/>
          </p:cNvPicPr>
          <p:nvPr/>
        </p:nvPicPr>
        <p:blipFill>
          <a:blip r:embed="rId3">
            <a:grayscl/>
            <a:lum contrast="40000"/>
          </a:blip>
          <a:srcRect/>
          <a:stretch>
            <a:fillRect/>
          </a:stretch>
        </p:blipFill>
        <p:spPr bwMode="auto">
          <a:xfrm>
            <a:off x="1328124" y="304800"/>
            <a:ext cx="8277283" cy="59436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3886200" y="0"/>
            <a:ext cx="4092787" cy="400110"/>
          </a:xfrm>
          <a:prstGeom prst="rect">
            <a:avLst/>
          </a:prstGeom>
        </p:spPr>
        <p:txBody>
          <a:bodyPr wrap="none">
            <a:spAutoFit/>
          </a:bodyPr>
          <a:lstStyle/>
          <a:p>
            <a:r>
              <a:rPr lang="en-US" sz="2000" b="1" dirty="0" smtClean="0"/>
              <a:t>WORK DONE DURING EVAPORATION</a:t>
            </a:r>
            <a:endParaRPr lang="en-US" sz="2000" b="1" dirty="0"/>
          </a:p>
        </p:txBody>
      </p:sp>
      <p:sp>
        <p:nvSpPr>
          <p:cNvPr id="7" name="Rectangle 6"/>
          <p:cNvSpPr/>
          <p:nvPr/>
        </p:nvSpPr>
        <p:spPr>
          <a:xfrm>
            <a:off x="152400" y="457200"/>
            <a:ext cx="2831288" cy="338554"/>
          </a:xfrm>
          <a:prstGeom prst="rect">
            <a:avLst/>
          </a:prstGeom>
        </p:spPr>
        <p:txBody>
          <a:bodyPr wrap="none">
            <a:spAutoFit/>
          </a:bodyPr>
          <a:lstStyle/>
          <a:p>
            <a:r>
              <a:rPr lang="en-US" sz="1600" b="1" dirty="0" smtClean="0"/>
              <a:t>CONSTANT PRESSURE PROCESS</a:t>
            </a:r>
            <a:endParaRPr lang="en-US" sz="1600" b="1" dirty="0"/>
          </a:p>
        </p:txBody>
      </p:sp>
      <p:pic>
        <p:nvPicPr>
          <p:cNvPr id="31746" name="Picture 2"/>
          <p:cNvPicPr>
            <a:picLocks noChangeAspect="1" noChangeArrowheads="1"/>
          </p:cNvPicPr>
          <p:nvPr/>
        </p:nvPicPr>
        <p:blipFill>
          <a:blip r:embed="rId3">
            <a:grayscl/>
            <a:lum contrast="40000"/>
          </a:blip>
          <a:srcRect/>
          <a:stretch>
            <a:fillRect/>
          </a:stretch>
        </p:blipFill>
        <p:spPr bwMode="auto">
          <a:xfrm>
            <a:off x="6400800" y="1066800"/>
            <a:ext cx="5791200" cy="434340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a:grayscl/>
            <a:lum contrast="40000"/>
          </a:blip>
          <a:srcRect/>
          <a:stretch>
            <a:fillRect/>
          </a:stretch>
        </p:blipFill>
        <p:spPr bwMode="auto">
          <a:xfrm>
            <a:off x="0" y="914400"/>
            <a:ext cx="6095999" cy="48768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Topic Discussed</a:t>
            </a:r>
            <a:endParaRPr lang="en-IN" b="1" dirty="0"/>
          </a:p>
        </p:txBody>
      </p:sp>
      <p:sp>
        <p:nvSpPr>
          <p:cNvPr id="3" name="Content Placeholder 2"/>
          <p:cNvSpPr>
            <a:spLocks noGrp="1"/>
          </p:cNvSpPr>
          <p:nvPr>
            <p:ph idx="1"/>
          </p:nvPr>
        </p:nvSpPr>
        <p:spPr/>
        <p:txBody>
          <a:bodyPr>
            <a:normAutofit/>
          </a:bodyPr>
          <a:lstStyle/>
          <a:p>
            <a:endParaRPr lang="en-IN" dirty="0" smtClean="0"/>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7" name="TextBox 6"/>
          <p:cNvSpPr txBox="1"/>
          <p:nvPr/>
        </p:nvSpPr>
        <p:spPr>
          <a:xfrm>
            <a:off x="838200" y="1447800"/>
            <a:ext cx="5257800" cy="3788858"/>
          </a:xfrm>
          <a:prstGeom prst="rect">
            <a:avLst/>
          </a:prstGeom>
          <a:noFill/>
        </p:spPr>
        <p:txBody>
          <a:bodyPr wrap="square" rtlCol="0">
            <a:spAutoFit/>
          </a:bodyPr>
          <a:lstStyle/>
          <a:p>
            <a:pPr lvl="1" indent="-457200">
              <a:lnSpc>
                <a:spcPct val="150000"/>
              </a:lnSpc>
              <a:buFont typeface="Arial" pitchFamily="34" charset="0"/>
              <a:buChar char="•"/>
            </a:pPr>
            <a:r>
              <a:rPr lang="en-US" b="1" dirty="0" smtClean="0"/>
              <a:t>Properties of Steam</a:t>
            </a:r>
          </a:p>
          <a:p>
            <a:pPr lvl="1" indent="-457200">
              <a:lnSpc>
                <a:spcPct val="150000"/>
              </a:lnSpc>
              <a:buFont typeface="Arial" pitchFamily="34" charset="0"/>
              <a:buChar char="•"/>
            </a:pPr>
            <a:r>
              <a:rPr lang="en-US" b="1" dirty="0" smtClean="0"/>
              <a:t>Steam Formation</a:t>
            </a:r>
          </a:p>
          <a:p>
            <a:pPr lvl="1" indent="-457200">
              <a:lnSpc>
                <a:spcPct val="150000"/>
              </a:lnSpc>
              <a:buFont typeface="Arial" pitchFamily="34" charset="0"/>
              <a:buChar char="•"/>
            </a:pPr>
            <a:r>
              <a:rPr lang="en-US" b="1" dirty="0" smtClean="0"/>
              <a:t>Phase Transformation</a:t>
            </a:r>
          </a:p>
          <a:p>
            <a:pPr lvl="1" indent="-457200">
              <a:lnSpc>
                <a:spcPct val="150000"/>
              </a:lnSpc>
              <a:buFont typeface="Arial" pitchFamily="34" charset="0"/>
              <a:buChar char="•"/>
            </a:pPr>
            <a:r>
              <a:rPr lang="en-US" b="1" dirty="0" smtClean="0"/>
              <a:t>Formation of Steam at Constant pressure</a:t>
            </a:r>
          </a:p>
          <a:p>
            <a:pPr lvl="1" indent="-457200">
              <a:lnSpc>
                <a:spcPct val="150000"/>
              </a:lnSpc>
              <a:buFont typeface="Arial" pitchFamily="34" charset="0"/>
              <a:buChar char="•"/>
            </a:pPr>
            <a:r>
              <a:rPr lang="en-US" b="1" dirty="0" smtClean="0"/>
              <a:t>Temperature Vs Enthalpy Graph</a:t>
            </a:r>
          </a:p>
          <a:p>
            <a:pPr lvl="1" indent="-457200">
              <a:lnSpc>
                <a:spcPct val="150000"/>
              </a:lnSpc>
              <a:buFont typeface="Arial" pitchFamily="34" charset="0"/>
              <a:buChar char="•"/>
            </a:pPr>
            <a:r>
              <a:rPr lang="en-US" b="1" dirty="0" smtClean="0"/>
              <a:t>Types of Steam</a:t>
            </a:r>
          </a:p>
          <a:p>
            <a:pPr lvl="1" indent="-457200">
              <a:lnSpc>
                <a:spcPct val="150000"/>
              </a:lnSpc>
              <a:buFont typeface="Arial" pitchFamily="34" charset="0"/>
              <a:buChar char="•"/>
            </a:pPr>
            <a:r>
              <a:rPr lang="en-US" b="1" dirty="0" smtClean="0"/>
              <a:t>Dryness Fraction</a:t>
            </a:r>
          </a:p>
          <a:p>
            <a:pPr lvl="1" indent="-457200">
              <a:lnSpc>
                <a:spcPct val="150000"/>
              </a:lnSpc>
              <a:buFont typeface="Arial" pitchFamily="34" charset="0"/>
              <a:buChar char="•"/>
            </a:pPr>
            <a:r>
              <a:rPr lang="en-US" b="1" dirty="0" smtClean="0"/>
              <a:t>Work done during evaporation</a:t>
            </a:r>
          </a:p>
          <a:p>
            <a:pPr lvl="1" indent="-457200">
              <a:lnSpc>
                <a:spcPct val="150000"/>
              </a:lnSpc>
              <a:buFont typeface="Arial" pitchFamily="34" charset="0"/>
              <a:buChar char="•"/>
            </a:pPr>
            <a:r>
              <a:rPr lang="en-US" b="1" dirty="0" smtClean="0"/>
              <a:t>Steam Tables</a:t>
            </a:r>
            <a:endParaRPr lang="en-US" b="1" dirty="0"/>
          </a:p>
        </p:txBody>
      </p:sp>
    </p:spTree>
    <p:extLst>
      <p:ext uri="{BB962C8B-B14F-4D97-AF65-F5344CB8AC3E}">
        <p14:creationId xmlns:p14="http://schemas.microsoft.com/office/powerpoint/2010/main" xmlns="" val="1212877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7" name="Rectangle 6"/>
          <p:cNvSpPr/>
          <p:nvPr/>
        </p:nvSpPr>
        <p:spPr>
          <a:xfrm>
            <a:off x="381000" y="621268"/>
            <a:ext cx="1760931" cy="369332"/>
          </a:xfrm>
          <a:prstGeom prst="rect">
            <a:avLst/>
          </a:prstGeom>
        </p:spPr>
        <p:txBody>
          <a:bodyPr wrap="none">
            <a:spAutoFit/>
          </a:bodyPr>
          <a:lstStyle/>
          <a:p>
            <a:r>
              <a:rPr lang="en-US" b="1" dirty="0" smtClean="0"/>
              <a:t>INTRODUCTION:</a:t>
            </a:r>
            <a:endParaRPr lang="en-US" b="1" dirty="0"/>
          </a:p>
        </p:txBody>
      </p:sp>
      <p:sp>
        <p:nvSpPr>
          <p:cNvPr id="14337" name="Rectangle 1"/>
          <p:cNvSpPr>
            <a:spLocks noChangeArrowheads="1"/>
          </p:cNvSpPr>
          <p:nvPr/>
        </p:nvSpPr>
        <p:spPr bwMode="auto">
          <a:xfrm>
            <a:off x="3505200" y="0"/>
            <a:ext cx="314150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Properties of Steam</a:t>
            </a:r>
            <a:endParaRPr kumimoji="0" lang="en-US" sz="5400" b="0" i="0" u="none" strike="noStrike" cap="none" normalizeH="0" baseline="0" dirty="0" smtClean="0">
              <a:ln>
                <a:noFill/>
              </a:ln>
              <a:solidFill>
                <a:schemeClr val="tx1"/>
              </a:solidFill>
              <a:effectLst/>
              <a:cs typeface="Arial" pitchFamily="34" charset="0"/>
            </a:endParaRPr>
          </a:p>
        </p:txBody>
      </p:sp>
      <p:sp>
        <p:nvSpPr>
          <p:cNvPr id="9" name="Rectangle 8"/>
          <p:cNvSpPr/>
          <p:nvPr/>
        </p:nvSpPr>
        <p:spPr>
          <a:xfrm>
            <a:off x="228600" y="914400"/>
            <a:ext cx="6705600" cy="2246769"/>
          </a:xfrm>
          <a:prstGeom prst="rect">
            <a:avLst/>
          </a:prstGeom>
        </p:spPr>
        <p:txBody>
          <a:bodyPr wrap="square">
            <a:spAutoFit/>
          </a:bodyPr>
          <a:lstStyle/>
          <a:p>
            <a:pPr indent="396875" algn="just">
              <a:buFont typeface="Arial" pitchFamily="34" charset="0"/>
              <a:buChar char="•"/>
            </a:pPr>
            <a:r>
              <a:rPr lang="en-US" sz="2000" dirty="0" smtClean="0"/>
              <a:t>Steam is the vapour of water.</a:t>
            </a:r>
          </a:p>
          <a:p>
            <a:pPr marL="396875" indent="-396875" algn="just">
              <a:buFont typeface="Arial" pitchFamily="34" charset="0"/>
              <a:buChar char="•"/>
            </a:pPr>
            <a:r>
              <a:rPr lang="en-US" sz="2000" dirty="0" smtClean="0"/>
              <a:t>Vapours are an intermediate phase between liquid and gas.</a:t>
            </a:r>
          </a:p>
          <a:p>
            <a:pPr marL="396875" indent="-396875" algn="just">
              <a:buFont typeface="Arial" pitchFamily="34" charset="0"/>
              <a:buChar char="•"/>
            </a:pPr>
            <a:r>
              <a:rPr lang="en-US" sz="2000" dirty="0" smtClean="0"/>
              <a:t>Vapours do not obey the gas laws but when they are superheated to high temperature and low pressure, their behaviour is similar to gases and their laws can be used up to a degree of accuracy. </a:t>
            </a:r>
          </a:p>
          <a:p>
            <a:pPr indent="396875" algn="just">
              <a:buFont typeface="Arial" pitchFamily="34" charset="0"/>
              <a:buChar char="•"/>
            </a:pPr>
            <a:r>
              <a:rPr lang="en-US" sz="2000" dirty="0" smtClean="0"/>
              <a:t>Steam is used in a heat engine to produce power.</a:t>
            </a:r>
            <a:endParaRPr lang="en-US" sz="2000" dirty="0"/>
          </a:p>
        </p:txBody>
      </p:sp>
      <p:pic>
        <p:nvPicPr>
          <p:cNvPr id="14338" name="Picture 2"/>
          <p:cNvPicPr>
            <a:picLocks noChangeAspect="1" noChangeArrowheads="1"/>
          </p:cNvPicPr>
          <p:nvPr/>
        </p:nvPicPr>
        <p:blipFill>
          <a:blip r:embed="rId3"/>
          <a:srcRect/>
          <a:stretch>
            <a:fillRect/>
          </a:stretch>
        </p:blipFill>
        <p:spPr bwMode="auto">
          <a:xfrm>
            <a:off x="7467600" y="1143000"/>
            <a:ext cx="3505200" cy="2392973"/>
          </a:xfrm>
          <a:prstGeom prst="rect">
            <a:avLst/>
          </a:prstGeom>
          <a:noFill/>
          <a:ln w="9525">
            <a:noFill/>
            <a:miter lim="800000"/>
            <a:headEnd/>
            <a:tailEnd/>
          </a:ln>
          <a:effectLst/>
        </p:spPr>
      </p:pic>
      <p:sp>
        <p:nvSpPr>
          <p:cNvPr id="11" name="Rectangle 10"/>
          <p:cNvSpPr/>
          <p:nvPr/>
        </p:nvSpPr>
        <p:spPr>
          <a:xfrm>
            <a:off x="304800" y="3276600"/>
            <a:ext cx="2104359" cy="369332"/>
          </a:xfrm>
          <a:prstGeom prst="rect">
            <a:avLst/>
          </a:prstGeom>
        </p:spPr>
        <p:txBody>
          <a:bodyPr wrap="none">
            <a:spAutoFit/>
          </a:bodyPr>
          <a:lstStyle/>
          <a:p>
            <a:r>
              <a:rPr lang="en-US" b="1" dirty="0" smtClean="0"/>
              <a:t>STEAM FORMATION</a:t>
            </a:r>
            <a:endParaRPr lang="en-US" b="1" dirty="0"/>
          </a:p>
        </p:txBody>
      </p:sp>
      <p:sp>
        <p:nvSpPr>
          <p:cNvPr id="12" name="Rectangle 11"/>
          <p:cNvSpPr/>
          <p:nvPr/>
        </p:nvSpPr>
        <p:spPr>
          <a:xfrm>
            <a:off x="0" y="3581400"/>
            <a:ext cx="11125200" cy="2862322"/>
          </a:xfrm>
          <a:prstGeom prst="rect">
            <a:avLst/>
          </a:prstGeom>
        </p:spPr>
        <p:txBody>
          <a:bodyPr wrap="square">
            <a:spAutoFit/>
          </a:bodyPr>
          <a:lstStyle/>
          <a:p>
            <a:pPr lvl="1" indent="-231775" algn="just">
              <a:buFont typeface="Arial" pitchFamily="34" charset="0"/>
              <a:buChar char="•"/>
            </a:pPr>
            <a:r>
              <a:rPr lang="en-US" sz="2000" dirty="0" smtClean="0"/>
              <a:t>Temperature of water is raised by addition of heat with the help of fuels and at different pressures, steam starts forming at different temperatures.</a:t>
            </a:r>
          </a:p>
          <a:p>
            <a:pPr lvl="1" indent="-231775" algn="just">
              <a:buFont typeface="Arial" pitchFamily="34" charset="0"/>
              <a:buChar char="•"/>
            </a:pPr>
            <a:r>
              <a:rPr lang="en-US" sz="2000" dirty="0" smtClean="0"/>
              <a:t>Thermal energy enters into the engine in the form of steam. It has the following properties: </a:t>
            </a:r>
          </a:p>
          <a:p>
            <a:pPr lvl="2" indent="-231775" algn="just">
              <a:buFont typeface="Arial" pitchFamily="34" charset="0"/>
              <a:buChar char="•"/>
            </a:pPr>
            <a:r>
              <a:rPr lang="en-US" sz="2000" dirty="0" smtClean="0"/>
              <a:t>Steam is produced by water which is available cheaply everywhere. </a:t>
            </a:r>
          </a:p>
          <a:p>
            <a:pPr lvl="2" indent="-231775" algn="just">
              <a:buFont typeface="Arial" pitchFamily="34" charset="0"/>
              <a:buChar char="•"/>
            </a:pPr>
            <a:r>
              <a:rPr lang="en-US" sz="2000" dirty="0" smtClean="0"/>
              <a:t>Steam can carry a large amount of heat energy for each unit of water. </a:t>
            </a:r>
          </a:p>
          <a:p>
            <a:pPr lvl="2" indent="-231775" algn="just">
              <a:buFont typeface="Arial" pitchFamily="34" charset="0"/>
              <a:buChar char="•"/>
            </a:pPr>
            <a:r>
              <a:rPr lang="en-US" sz="2000" dirty="0" smtClean="0"/>
              <a:t> Exhaust coming out of the prime-mover can also be used for regeneration process, feed water, etc.</a:t>
            </a:r>
          </a:p>
          <a:p>
            <a:pPr lvl="2" indent="-231775" algn="just">
              <a:buFont typeface="Arial" pitchFamily="34" charset="0"/>
              <a:buChar char="•"/>
            </a:pPr>
            <a:r>
              <a:rPr lang="en-US" sz="2000" dirty="0" smtClean="0"/>
              <a:t>The amount of heat addition to water or </a:t>
            </a:r>
            <a:r>
              <a:rPr lang="en-US" sz="2000" dirty="0" err="1" smtClean="0"/>
              <a:t>vapours</a:t>
            </a:r>
            <a:r>
              <a:rPr lang="en-US" sz="2000" dirty="0" smtClean="0"/>
              <a:t> depends upon the pressure at which this energy addition takes place. </a:t>
            </a:r>
            <a:endParaRPr lang="en-US" sz="20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304800" y="228600"/>
            <a:ext cx="9372600" cy="646331"/>
          </a:xfrm>
          <a:prstGeom prst="rect">
            <a:avLst/>
          </a:prstGeom>
        </p:spPr>
        <p:txBody>
          <a:bodyPr wrap="square">
            <a:spAutoFit/>
          </a:bodyPr>
          <a:lstStyle/>
          <a:p>
            <a:r>
              <a:rPr lang="en-US" b="1" dirty="0" smtClean="0"/>
              <a:t>Phase transformation </a:t>
            </a:r>
            <a:r>
              <a:rPr lang="en-US" dirty="0" smtClean="0"/>
              <a:t>:- Consider Formation of steam from ice at -30oC. This can be explained in following figure.</a:t>
            </a:r>
            <a:endParaRPr lang="en-US" dirty="0"/>
          </a:p>
        </p:txBody>
      </p:sp>
      <p:pic>
        <p:nvPicPr>
          <p:cNvPr id="13313" name="Picture 1"/>
          <p:cNvPicPr>
            <a:picLocks noChangeAspect="1" noChangeArrowheads="1"/>
          </p:cNvPicPr>
          <p:nvPr/>
        </p:nvPicPr>
        <p:blipFill>
          <a:blip r:embed="rId3"/>
          <a:srcRect/>
          <a:stretch>
            <a:fillRect/>
          </a:stretch>
        </p:blipFill>
        <p:spPr bwMode="auto">
          <a:xfrm>
            <a:off x="6781800" y="914400"/>
            <a:ext cx="4895850" cy="4419600"/>
          </a:xfrm>
          <a:prstGeom prst="rect">
            <a:avLst/>
          </a:prstGeom>
          <a:noFill/>
          <a:ln w="9525">
            <a:noFill/>
            <a:miter lim="800000"/>
            <a:headEnd/>
            <a:tailEnd/>
          </a:ln>
          <a:effectLst/>
        </p:spPr>
      </p:pic>
      <p:sp>
        <p:nvSpPr>
          <p:cNvPr id="7" name="Rectangle 6"/>
          <p:cNvSpPr/>
          <p:nvPr/>
        </p:nvSpPr>
        <p:spPr>
          <a:xfrm>
            <a:off x="0" y="914400"/>
            <a:ext cx="6629400" cy="5509200"/>
          </a:xfrm>
          <a:prstGeom prst="rect">
            <a:avLst/>
          </a:prstGeom>
        </p:spPr>
        <p:txBody>
          <a:bodyPr wrap="square">
            <a:spAutoFit/>
          </a:bodyPr>
          <a:lstStyle/>
          <a:p>
            <a:pPr marL="344488" indent="-344488" algn="just">
              <a:buFont typeface="Arial" pitchFamily="34" charset="0"/>
              <a:buChar char="•"/>
            </a:pPr>
            <a:r>
              <a:rPr lang="en-US" sz="1600" dirty="0" smtClean="0"/>
              <a:t>When heat is added in ice which is at -30oC the temperature of ice is increases to 0 </a:t>
            </a:r>
            <a:r>
              <a:rPr lang="en-US" sz="1600" dirty="0" err="1" smtClean="0"/>
              <a:t>oC.</a:t>
            </a:r>
            <a:r>
              <a:rPr lang="en-US" sz="1600" dirty="0" smtClean="0"/>
              <a:t> This temperature can be sensed by thermometer. Hence is called sensible heat. It is shown by process a-b. In this stage solid phase exists.</a:t>
            </a:r>
          </a:p>
          <a:p>
            <a:pPr marL="344488" indent="-344488" algn="just">
              <a:buFont typeface="Arial" pitchFamily="34" charset="0"/>
              <a:buChar char="•"/>
            </a:pPr>
            <a:r>
              <a:rPr lang="en-US" sz="1600" dirty="0" smtClean="0"/>
              <a:t>The point ‘b’ is called saturation point. When further heat is added it can not increase the temperature but ice is converted into water. Means ice is converted into water at point ‘c’. Hence phase transformation takes place.</a:t>
            </a:r>
          </a:p>
          <a:p>
            <a:pPr marL="344488" indent="-344488" algn="just">
              <a:buFont typeface="Arial" pitchFamily="34" charset="0"/>
              <a:buChar char="•"/>
            </a:pPr>
            <a:r>
              <a:rPr lang="en-US" sz="1600" dirty="0" smtClean="0"/>
              <a:t>In region b-c solid as well as liquid phase present. The heat which is used to change the phase is called as latent heat. This heat is called latent heat of fusion of ice which is sensed.</a:t>
            </a:r>
          </a:p>
          <a:p>
            <a:pPr marL="344488" indent="-344488" algn="just">
              <a:buFont typeface="Arial" pitchFamily="34" charset="0"/>
              <a:buChar char="•"/>
            </a:pPr>
            <a:r>
              <a:rPr lang="en-US" sz="1600" dirty="0" smtClean="0"/>
              <a:t>From point c-d further heat is added up to 100 </a:t>
            </a:r>
            <a:r>
              <a:rPr lang="en-US" sz="1600" dirty="0" err="1" smtClean="0"/>
              <a:t>oC</a:t>
            </a:r>
            <a:r>
              <a:rPr lang="en-US" sz="1600" dirty="0" smtClean="0"/>
              <a:t> which is boiling point of water. This heat is sensed hence called sensible heat of water. Here no phase change takes place. Only liquid phase is present. </a:t>
            </a:r>
          </a:p>
          <a:p>
            <a:pPr marL="344488" indent="-344488" algn="just">
              <a:buFont typeface="Arial" pitchFamily="34" charset="0"/>
              <a:buChar char="•"/>
            </a:pPr>
            <a:r>
              <a:rPr lang="en-US" sz="1600" dirty="0" smtClean="0"/>
              <a:t>At point ‘d’ water of 100 </a:t>
            </a:r>
            <a:r>
              <a:rPr lang="en-US" sz="1600" dirty="0" err="1" smtClean="0"/>
              <a:t>oC</a:t>
            </a:r>
            <a:r>
              <a:rPr lang="en-US" sz="1600" dirty="0" smtClean="0"/>
              <a:t> is present. Point ‘d’ is saturation point. Further addition of heat will not increase the temperature. But liquid phase is change into vapour phase. This heat is known as latent heat of vaporization. This process is continues up to point ‘e’. In this region liquid and vapour is present.</a:t>
            </a:r>
          </a:p>
          <a:p>
            <a:pPr marL="344488" indent="-344488" algn="just">
              <a:buFont typeface="Arial" pitchFamily="34" charset="0"/>
              <a:buChar char="•"/>
            </a:pPr>
            <a:r>
              <a:rPr lang="en-US" sz="1600" dirty="0" smtClean="0"/>
              <a:t>Point ‘e’ is called as saturation point. At this point steam is at dry saturated state means there is no moisture content in steam. Further heating increases the temperature of steam which is called as super heating defined as amount of heat added above saturation temperature.</a:t>
            </a:r>
            <a:endParaRPr lang="en-US" sz="16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2289" name="Picture 1"/>
          <p:cNvPicPr>
            <a:picLocks noChangeAspect="1" noChangeArrowheads="1"/>
          </p:cNvPicPr>
          <p:nvPr/>
        </p:nvPicPr>
        <p:blipFill>
          <a:blip r:embed="rId3"/>
          <a:srcRect/>
          <a:stretch>
            <a:fillRect/>
          </a:stretch>
        </p:blipFill>
        <p:spPr bwMode="auto">
          <a:xfrm>
            <a:off x="7696199" y="609600"/>
            <a:ext cx="4466063" cy="3200400"/>
          </a:xfrm>
          <a:prstGeom prst="rect">
            <a:avLst/>
          </a:prstGeom>
          <a:noFill/>
          <a:ln w="9525">
            <a:noFill/>
            <a:miter lim="800000"/>
            <a:headEnd/>
            <a:tailEnd/>
          </a:ln>
          <a:effectLst/>
        </p:spPr>
      </p:pic>
      <p:sp>
        <p:nvSpPr>
          <p:cNvPr id="7" name="Rectangle 6"/>
          <p:cNvSpPr/>
          <p:nvPr/>
        </p:nvSpPr>
        <p:spPr>
          <a:xfrm>
            <a:off x="304800" y="76200"/>
            <a:ext cx="5366534" cy="369332"/>
          </a:xfrm>
          <a:prstGeom prst="rect">
            <a:avLst/>
          </a:prstGeom>
        </p:spPr>
        <p:txBody>
          <a:bodyPr wrap="none">
            <a:spAutoFit/>
          </a:bodyPr>
          <a:lstStyle/>
          <a:p>
            <a:r>
              <a:rPr lang="en-US" b="1" dirty="0" smtClean="0"/>
              <a:t>Formation of steam at constant pressure from water :-</a:t>
            </a:r>
            <a:endParaRPr lang="en-US" b="1" dirty="0"/>
          </a:p>
        </p:txBody>
      </p:sp>
      <p:pic>
        <p:nvPicPr>
          <p:cNvPr id="12290" name="Picture 2"/>
          <p:cNvPicPr>
            <a:picLocks noChangeAspect="1" noChangeArrowheads="1"/>
          </p:cNvPicPr>
          <p:nvPr/>
        </p:nvPicPr>
        <p:blipFill>
          <a:blip r:embed="rId4"/>
          <a:srcRect/>
          <a:stretch>
            <a:fillRect/>
          </a:stretch>
        </p:blipFill>
        <p:spPr bwMode="auto">
          <a:xfrm>
            <a:off x="7848600" y="3733800"/>
            <a:ext cx="3486150" cy="2171700"/>
          </a:xfrm>
          <a:prstGeom prst="rect">
            <a:avLst/>
          </a:prstGeom>
          <a:noFill/>
          <a:ln w="9525">
            <a:noFill/>
            <a:miter lim="800000"/>
            <a:headEnd/>
            <a:tailEnd/>
          </a:ln>
          <a:effectLst/>
        </p:spPr>
      </p:pic>
      <p:sp>
        <p:nvSpPr>
          <p:cNvPr id="9" name="Rectangle 8"/>
          <p:cNvSpPr/>
          <p:nvPr/>
        </p:nvSpPr>
        <p:spPr>
          <a:xfrm>
            <a:off x="7696200" y="5876836"/>
            <a:ext cx="4267200" cy="600164"/>
          </a:xfrm>
          <a:prstGeom prst="rect">
            <a:avLst/>
          </a:prstGeom>
        </p:spPr>
        <p:txBody>
          <a:bodyPr wrap="square">
            <a:spAutoFit/>
          </a:bodyPr>
          <a:lstStyle/>
          <a:p>
            <a:pPr algn="just"/>
            <a:r>
              <a:rPr lang="en-US" sz="1100" b="1" dirty="0" smtClean="0"/>
              <a:t>The above figures in the graph is valid only when water is heated at the atmospheric pressure of 760 mm of Hg. The graph changes when pressure of heating changed.</a:t>
            </a:r>
            <a:endParaRPr lang="en-US" sz="1100" b="1" dirty="0"/>
          </a:p>
        </p:txBody>
      </p:sp>
      <p:sp>
        <p:nvSpPr>
          <p:cNvPr id="10" name="Rectangle 9"/>
          <p:cNvSpPr/>
          <p:nvPr/>
        </p:nvSpPr>
        <p:spPr>
          <a:xfrm>
            <a:off x="0" y="416778"/>
            <a:ext cx="7772400" cy="5755422"/>
          </a:xfrm>
          <a:prstGeom prst="rect">
            <a:avLst/>
          </a:prstGeom>
        </p:spPr>
        <p:txBody>
          <a:bodyPr wrap="square">
            <a:spAutoFit/>
          </a:bodyPr>
          <a:lstStyle/>
          <a:p>
            <a:pPr marL="225425" indent="-225425" algn="just">
              <a:buAutoNum type="arabicPeriod"/>
            </a:pPr>
            <a:r>
              <a:rPr lang="en-US" sz="1600" dirty="0" smtClean="0"/>
              <a:t>Consider 1kg of water at 0 0 C contained in a piston cylinder arrangement as shown in fig. Here piston &amp; weights maintain a constant pressure in cylinder. The volume of water will increase with increase in temperature. It will cause piston to move upward &amp; hence work is obtained. </a:t>
            </a:r>
          </a:p>
          <a:p>
            <a:pPr marL="225425" indent="-225425" algn="just">
              <a:buAutoNum type="arabicPeriod"/>
            </a:pPr>
            <a:r>
              <a:rPr lang="en-US" sz="1600" dirty="0" smtClean="0"/>
              <a:t> when heat is added in water under constant pressure of 760 mm of Hg which is initially at 0 0 c the temperature of water increases to 100 0c this temperature can sensed by thermometer hence is called as sensible heat. It is shown by process a-b. In this region liquid Phase takes place. Here point 'b' is called as saturation point &amp; temperature at that point is called as saturation temperature </a:t>
            </a:r>
            <a:r>
              <a:rPr lang="en-US" sz="1600" dirty="0" err="1" smtClean="0"/>
              <a:t>ie</a:t>
            </a:r>
            <a:r>
              <a:rPr lang="en-US" sz="1600" dirty="0" smtClean="0"/>
              <a:t>. Boiling temperature of water. But it increases with increase in pressure when boiling point reaches temperature remain constant and water evaporates, thus pushing piston up against constant pressure and specific volume of steam increases as shown in fig (iii) at this stage we get wet steam. This process will continue till the whole water is converted in to wet steam.</a:t>
            </a:r>
          </a:p>
          <a:p>
            <a:pPr marL="225425" indent="-225425" algn="just">
              <a:buAutoNum type="arabicPeriod"/>
            </a:pPr>
            <a:r>
              <a:rPr lang="en-US" sz="1600" dirty="0" smtClean="0"/>
              <a:t>When further heat is added it can’t increase temperature but water is converted into vapour means water is converted into steam at point ‘c’ hence phase transformation takes place from liquid to gaseous state. In region b to c liquid as well as vapour phase present. The heat which is used to change the phase is called as latent heat. This heat is called as latent heat of vaporization. This Process is continues up to point ‘c’ In this region liquid + vapour is present. Points ‘c’ is called as Saturation point, At this point steam is at dry saturated state means there is no moisture content in steam which behaves like a perfect gas. (iv) &amp; further heating increase the temperature of steam which is called as super heating defined as amount of heat added above saturation temperature, shown by process c – d The steam in a such state is called as super heated steam as shown in fig</a:t>
            </a:r>
            <a:endParaRPr lang="en-US" sz="16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3276600" y="152400"/>
            <a:ext cx="5786199" cy="400110"/>
          </a:xfrm>
          <a:prstGeom prst="rect">
            <a:avLst/>
          </a:prstGeom>
        </p:spPr>
        <p:txBody>
          <a:bodyPr wrap="none">
            <a:spAutoFit/>
          </a:bodyPr>
          <a:lstStyle/>
          <a:p>
            <a:r>
              <a:rPr lang="en-US" sz="2000" b="1" dirty="0" smtClean="0"/>
              <a:t>Temperature V/S Enthalpy or total heat ( t-h ) graph :</a:t>
            </a:r>
            <a:endParaRPr lang="en-US" sz="2000" b="1" dirty="0"/>
          </a:p>
        </p:txBody>
      </p:sp>
      <p:pic>
        <p:nvPicPr>
          <p:cNvPr id="11265" name="Picture 1"/>
          <p:cNvPicPr>
            <a:picLocks noChangeAspect="1" noChangeArrowheads="1"/>
          </p:cNvPicPr>
          <p:nvPr/>
        </p:nvPicPr>
        <p:blipFill>
          <a:blip r:embed="rId3"/>
          <a:srcRect/>
          <a:stretch>
            <a:fillRect/>
          </a:stretch>
        </p:blipFill>
        <p:spPr bwMode="auto">
          <a:xfrm>
            <a:off x="6781800" y="838200"/>
            <a:ext cx="5410200" cy="4876800"/>
          </a:xfrm>
          <a:prstGeom prst="rect">
            <a:avLst/>
          </a:prstGeom>
          <a:noFill/>
          <a:ln w="9525">
            <a:noFill/>
            <a:miter lim="800000"/>
            <a:headEnd/>
            <a:tailEnd/>
          </a:ln>
          <a:effectLst/>
        </p:spPr>
      </p:pic>
      <p:sp>
        <p:nvSpPr>
          <p:cNvPr id="7" name="Rectangle 6"/>
          <p:cNvSpPr/>
          <p:nvPr/>
        </p:nvSpPr>
        <p:spPr>
          <a:xfrm>
            <a:off x="0" y="926842"/>
            <a:ext cx="6705600" cy="4770537"/>
          </a:xfrm>
          <a:prstGeom prst="rect">
            <a:avLst/>
          </a:prstGeom>
        </p:spPr>
        <p:txBody>
          <a:bodyPr wrap="square">
            <a:spAutoFit/>
          </a:bodyPr>
          <a:lstStyle/>
          <a:p>
            <a:pPr marL="225425" indent="-225425" algn="just">
              <a:buFont typeface="Arial" pitchFamily="34" charset="0"/>
              <a:buChar char="•"/>
            </a:pPr>
            <a:r>
              <a:rPr lang="en-US" sz="1600" dirty="0" smtClean="0"/>
              <a:t>Point ’A’ is initial condition of water at 0 0 C &amp; pressure ‘P’ in bar. </a:t>
            </a:r>
          </a:p>
          <a:p>
            <a:pPr marL="225425" indent="-225425" algn="just">
              <a:buFont typeface="Arial" pitchFamily="34" charset="0"/>
              <a:buChar char="•"/>
            </a:pPr>
            <a:r>
              <a:rPr lang="en-US" sz="1600" dirty="0" smtClean="0"/>
              <a:t>Line ABCD – Gives relation between temperature and a heat at a specific pressure of ‘P’ in bar. </a:t>
            </a:r>
          </a:p>
          <a:p>
            <a:pPr marL="225425" indent="-225425" algn="just">
              <a:buFont typeface="Arial" pitchFamily="34" charset="0"/>
              <a:buChar char="•"/>
            </a:pPr>
            <a:r>
              <a:rPr lang="en-US" sz="1600" dirty="0" smtClean="0"/>
              <a:t>Line AF – Heat absorbed by water known as sensible/ liquid heat/ total heat of water. </a:t>
            </a:r>
          </a:p>
          <a:p>
            <a:pPr marL="225425" indent="-225425" algn="just">
              <a:buFont typeface="Arial" pitchFamily="34" charset="0"/>
              <a:buChar char="•"/>
            </a:pPr>
            <a:r>
              <a:rPr lang="en-US" sz="1600" dirty="0" smtClean="0"/>
              <a:t>Change of phase from liquid to steam is shown by BC. The heat is absorbed during this stage is ‘FG’ known as Latent heat of vaporization. </a:t>
            </a:r>
          </a:p>
          <a:p>
            <a:pPr marL="225425" indent="-225425" algn="just">
              <a:buFont typeface="Arial" pitchFamily="34" charset="0"/>
              <a:buChar char="•"/>
            </a:pPr>
            <a:r>
              <a:rPr lang="en-US" sz="1600" dirty="0" smtClean="0"/>
              <a:t>CD - Super heating process &amp; heat absorbed during this stage is GH known as Heat of superheated steam. </a:t>
            </a:r>
          </a:p>
          <a:p>
            <a:pPr marL="225425" indent="-225425" algn="just">
              <a:buFont typeface="Arial" pitchFamily="34" charset="0"/>
              <a:buChar char="•"/>
            </a:pPr>
            <a:r>
              <a:rPr lang="en-US" sz="1600" dirty="0" smtClean="0"/>
              <a:t>Line AH represent total heat of superheated steam.</a:t>
            </a:r>
          </a:p>
          <a:p>
            <a:pPr algn="just"/>
            <a:r>
              <a:rPr lang="en-US" sz="1600" b="1" dirty="0" smtClean="0"/>
              <a:t> If pressure is increased from P to P1 then Boiling temperature also increases here point ‘B1’ represents boiling temperature/saturation temperature. at pressure p1 &amp; point C1 is point of dry saturated steam. </a:t>
            </a:r>
          </a:p>
          <a:p>
            <a:pPr algn="just"/>
            <a:r>
              <a:rPr lang="en-US" sz="1600" b="1" dirty="0" smtClean="0"/>
              <a:t>Line C1D1 shows constant pressure process. In which steam is super heated.</a:t>
            </a:r>
          </a:p>
          <a:p>
            <a:pPr marL="225425" indent="-225425" algn="just">
              <a:buFont typeface="Arial" pitchFamily="34" charset="0"/>
              <a:buChar char="•"/>
            </a:pPr>
            <a:r>
              <a:rPr lang="en-US" sz="1600" dirty="0" smtClean="0"/>
              <a:t>Similarly, family of curves drawn for different pressure ( shown in fig) </a:t>
            </a:r>
            <a:r>
              <a:rPr lang="en-US" sz="1600" b="1" dirty="0" smtClean="0"/>
              <a:t>Here line passing through points A,B1,B2,E is known as saturated liquid line</a:t>
            </a:r>
            <a:r>
              <a:rPr lang="en-US" sz="1600" dirty="0" smtClean="0"/>
              <a:t> which forms boundary line between water &amp; steam similarly. </a:t>
            </a:r>
          </a:p>
          <a:p>
            <a:pPr marL="225425" indent="-225425" algn="just">
              <a:buFont typeface="Arial" pitchFamily="34" charset="0"/>
              <a:buChar char="•"/>
            </a:pPr>
            <a:r>
              <a:rPr lang="en-US" sz="1600" b="1" dirty="0" smtClean="0"/>
              <a:t>Line passing through dry steam points C2,C1,C is known as dry saturated steam line </a:t>
            </a:r>
            <a:r>
              <a:rPr lang="en-US" sz="1600" dirty="0" smtClean="0"/>
              <a:t>which forms boundary line between wet &amp; superheated steam.</a:t>
            </a:r>
            <a:endParaRPr lang="en-US" sz="16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228600" y="152400"/>
            <a:ext cx="7010400" cy="1754326"/>
          </a:xfrm>
          <a:prstGeom prst="rect">
            <a:avLst/>
          </a:prstGeom>
        </p:spPr>
        <p:txBody>
          <a:bodyPr wrap="square">
            <a:spAutoFit/>
          </a:bodyPr>
          <a:lstStyle/>
          <a:p>
            <a:pPr algn="just"/>
            <a:r>
              <a:rPr lang="en-US" dirty="0" smtClean="0"/>
              <a:t>Here from fig. we can say that when pressure &amp; saturation temperature increases latent heat of vaporization decreases. It becomes zero at point ‘E’ where liquid &amp; dry steam lines meet. This point E called as critical point, Temperature at critical point is called as critical temperature (</a:t>
            </a:r>
            <a:r>
              <a:rPr lang="en-US" dirty="0" err="1" smtClean="0"/>
              <a:t>tc</a:t>
            </a:r>
            <a:r>
              <a:rPr lang="en-US" dirty="0" smtClean="0"/>
              <a:t>) &amp; pressure is known as critical pressure for steam critical temperature 374.15 0 c &amp; critical pressure is 221.2 bar.</a:t>
            </a:r>
            <a:endParaRPr lang="en-US" dirty="0"/>
          </a:p>
        </p:txBody>
      </p:sp>
      <p:pic>
        <p:nvPicPr>
          <p:cNvPr id="7" name="Picture 1"/>
          <p:cNvPicPr>
            <a:picLocks noChangeAspect="1" noChangeArrowheads="1"/>
          </p:cNvPicPr>
          <p:nvPr/>
        </p:nvPicPr>
        <p:blipFill>
          <a:blip r:embed="rId3"/>
          <a:srcRect/>
          <a:stretch>
            <a:fillRect/>
          </a:stretch>
        </p:blipFill>
        <p:spPr bwMode="auto">
          <a:xfrm>
            <a:off x="7543800" y="990600"/>
            <a:ext cx="4419600" cy="4876800"/>
          </a:xfrm>
          <a:prstGeom prst="rect">
            <a:avLst/>
          </a:prstGeom>
          <a:noFill/>
          <a:ln w="9525">
            <a:noFill/>
            <a:miter lim="800000"/>
            <a:headEnd/>
            <a:tailEnd/>
          </a:ln>
          <a:effectLst/>
        </p:spPr>
      </p:pic>
      <p:sp>
        <p:nvSpPr>
          <p:cNvPr id="9" name="Rectangle 8"/>
          <p:cNvSpPr/>
          <p:nvPr/>
        </p:nvSpPr>
        <p:spPr>
          <a:xfrm>
            <a:off x="0" y="2057400"/>
            <a:ext cx="7086600" cy="3970318"/>
          </a:xfrm>
          <a:prstGeom prst="rect">
            <a:avLst/>
          </a:prstGeom>
        </p:spPr>
        <p:txBody>
          <a:bodyPr wrap="square">
            <a:spAutoFit/>
          </a:bodyPr>
          <a:lstStyle/>
          <a:p>
            <a:pPr algn="just"/>
            <a:r>
              <a:rPr lang="en-US" b="1" dirty="0" smtClean="0"/>
              <a:t>Types of Steam</a:t>
            </a:r>
            <a:r>
              <a:rPr lang="en-US" dirty="0" smtClean="0"/>
              <a:t>: </a:t>
            </a:r>
          </a:p>
          <a:p>
            <a:pPr marL="292100" indent="-292100" algn="just">
              <a:buFont typeface="Arial" pitchFamily="34" charset="0"/>
              <a:buChar char="•"/>
            </a:pPr>
            <a:r>
              <a:rPr lang="en-US" b="1" u="sng" dirty="0" smtClean="0"/>
              <a:t>Wet steam : </a:t>
            </a:r>
            <a:r>
              <a:rPr lang="en-US" dirty="0" smtClean="0"/>
              <a:t>When the steam contains moisture or particles of water in suspended form, it is said to be wet steam. That means evaporation of water is not complete and whole of latent heat is not absorbed.</a:t>
            </a:r>
          </a:p>
          <a:p>
            <a:pPr marL="292100" indent="-292100" algn="just">
              <a:buFont typeface="Arial" pitchFamily="34" charset="0"/>
              <a:buChar char="•"/>
            </a:pPr>
            <a:r>
              <a:rPr lang="en-US" b="1" u="sng" dirty="0" smtClean="0"/>
              <a:t>Dry saturated steam : </a:t>
            </a:r>
            <a:r>
              <a:rPr lang="en-US" dirty="0" smtClean="0"/>
              <a:t>The steam which is at saturation temperature and does not contain any water particle in a suspension is called as dry saturated steam. The dry saturated steam has absorbed its full latent heat and behaves like a perfect gas. </a:t>
            </a:r>
          </a:p>
          <a:p>
            <a:pPr marL="292100" indent="-292100" algn="just">
              <a:buFont typeface="Arial" pitchFamily="34" charset="0"/>
              <a:buChar char="•"/>
            </a:pPr>
            <a:r>
              <a:rPr lang="en-US" b="1" u="sng" dirty="0" smtClean="0"/>
              <a:t>Superheated steam : </a:t>
            </a:r>
            <a:r>
              <a:rPr lang="en-US" dirty="0" smtClean="0"/>
              <a:t>When a dry steam is further heated at constant pressure, its temperature increases above saturation temperature, then it is called as superheated steam. If the pressure is same, the volume of 1 Kg. of superheated steam is considerably greater than the volume of 1 Kg. of dry saturated steam. In actual practice superheated steam is produced in apparatus known as ‘super heater’.</a:t>
            </a:r>
            <a:endParaRPr lang="en-US"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
        <p:nvSpPr>
          <p:cNvPr id="5" name="Rectangle 4"/>
          <p:cNvSpPr/>
          <p:nvPr/>
        </p:nvSpPr>
        <p:spPr>
          <a:xfrm>
            <a:off x="457200" y="533400"/>
            <a:ext cx="9220200" cy="1323439"/>
          </a:xfrm>
          <a:prstGeom prst="rect">
            <a:avLst/>
          </a:prstGeom>
        </p:spPr>
        <p:txBody>
          <a:bodyPr wrap="square">
            <a:spAutoFit/>
          </a:bodyPr>
          <a:lstStyle/>
          <a:p>
            <a:pPr algn="just"/>
            <a:r>
              <a:rPr lang="en-US" sz="2000" b="1" dirty="0" smtClean="0"/>
              <a:t>Dryness fraction </a:t>
            </a:r>
            <a:r>
              <a:rPr lang="en-US" sz="2000" dirty="0" smtClean="0"/>
              <a:t>: It is the ratio of the mass of actual dry steam to the mass of wet steam.(Wet steam contains dry steam and water particles in suspension) It is also defined as amount of dry steam in one Kg. of wet steam. It gives wetness ,quality of steam as regards its dryness. Dryness fraction is denoted by ‘x’. </a:t>
            </a:r>
            <a:endParaRPr lang="en-US" sz="2000" dirty="0"/>
          </a:p>
        </p:txBody>
      </p:sp>
      <p:pic>
        <p:nvPicPr>
          <p:cNvPr id="9217" name="Picture 1"/>
          <p:cNvPicPr>
            <a:picLocks noChangeAspect="1" noChangeArrowheads="1"/>
          </p:cNvPicPr>
          <p:nvPr/>
        </p:nvPicPr>
        <p:blipFill>
          <a:blip r:embed="rId3"/>
          <a:srcRect/>
          <a:stretch>
            <a:fillRect/>
          </a:stretch>
        </p:blipFill>
        <p:spPr bwMode="auto">
          <a:xfrm>
            <a:off x="2831063" y="1905000"/>
            <a:ext cx="3303037" cy="685800"/>
          </a:xfrm>
          <a:prstGeom prst="rect">
            <a:avLst/>
          </a:prstGeom>
          <a:noFill/>
          <a:ln w="9525">
            <a:noFill/>
            <a:miter lim="800000"/>
            <a:headEnd/>
            <a:tailEnd/>
          </a:ln>
          <a:effectLst/>
        </p:spPr>
      </p:pic>
      <p:sp>
        <p:nvSpPr>
          <p:cNvPr id="7" name="Rectangle 6"/>
          <p:cNvSpPr/>
          <p:nvPr/>
        </p:nvSpPr>
        <p:spPr>
          <a:xfrm>
            <a:off x="533400" y="2819400"/>
            <a:ext cx="9829800" cy="1200329"/>
          </a:xfrm>
          <a:prstGeom prst="rect">
            <a:avLst/>
          </a:prstGeom>
        </p:spPr>
        <p:txBody>
          <a:bodyPr wrap="square">
            <a:spAutoFit/>
          </a:bodyPr>
          <a:lstStyle/>
          <a:p>
            <a:pPr algn="just"/>
            <a:r>
              <a:rPr lang="en-US" dirty="0" smtClean="0"/>
              <a:t>Where, mg = Mass of actual dry steam mf = Mass of moisture content. In case of dry steam x=1, at this stage the mass of moisture content is zero. For wet steam, dryness fraction lies between 0 to 1 for super heated steam dryness fraction does not exists. e.g. If dryness fraction of wet steam x = 0.8 then 1 kg of wet steam contains 0.2 kg of moisture or water in suspension &amp; 0.8 kg of dry steam.</a:t>
            </a:r>
            <a:endParaRPr lang="en-US" dirty="0"/>
          </a:p>
        </p:txBody>
      </p:sp>
      <p:sp>
        <p:nvSpPr>
          <p:cNvPr id="9" name="Rectangle 8"/>
          <p:cNvSpPr/>
          <p:nvPr/>
        </p:nvSpPr>
        <p:spPr>
          <a:xfrm>
            <a:off x="457200" y="4179094"/>
            <a:ext cx="9753600" cy="1231106"/>
          </a:xfrm>
          <a:prstGeom prst="rect">
            <a:avLst/>
          </a:prstGeom>
        </p:spPr>
        <p:txBody>
          <a:bodyPr wrap="square">
            <a:spAutoFit/>
          </a:bodyPr>
          <a:lstStyle/>
          <a:p>
            <a:pPr algn="just"/>
            <a:r>
              <a:rPr lang="en-US" sz="2000" b="1" dirty="0" smtClean="0"/>
              <a:t>Degree of superheat : </a:t>
            </a:r>
            <a:r>
              <a:rPr lang="en-US" dirty="0" smtClean="0"/>
              <a:t>Superheat is difference between a liquid’s boiling point and the superheated </a:t>
            </a:r>
            <a:r>
              <a:rPr lang="en-US" dirty="0" err="1" smtClean="0"/>
              <a:t>vapour’s</a:t>
            </a:r>
            <a:r>
              <a:rPr lang="en-US" dirty="0" smtClean="0"/>
              <a:t> actual temperature. Degree of superheat is the difference between the temperature of super heated steam and saturation temperature of the steam at the same condition of pressure. Degree of superheat = T sup – T sat Heat supplied = m Cp (T sup – T sat)</a:t>
            </a:r>
            <a:endParaRPr lang="en-US"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8193" name="Picture 1"/>
          <p:cNvPicPr>
            <a:picLocks noChangeAspect="1" noChangeArrowheads="1"/>
          </p:cNvPicPr>
          <p:nvPr/>
        </p:nvPicPr>
        <p:blipFill>
          <a:blip r:embed="rId3"/>
          <a:srcRect/>
          <a:stretch>
            <a:fillRect/>
          </a:stretch>
        </p:blipFill>
        <p:spPr bwMode="auto">
          <a:xfrm>
            <a:off x="1143000" y="425780"/>
            <a:ext cx="8458200" cy="5815261"/>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TotalTime>
  <Words>1949</Words>
  <Application>Microsoft Office PowerPoint</Application>
  <PresentationFormat>Custom</PresentationFormat>
  <Paragraphs>107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Applied Thermodynamics(BMEC-2304)   </vt:lpstr>
      <vt:lpstr>Topic Discussed</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DEF</cp:lastModifiedBy>
  <cp:revision>119</cp:revision>
  <dcterms:created xsi:type="dcterms:W3CDTF">2020-11-12T04:35:12Z</dcterms:created>
  <dcterms:modified xsi:type="dcterms:W3CDTF">2023-07-28T07:22:07Z</dcterms:modified>
</cp:coreProperties>
</file>