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C25DC-C48D-4F07-B1FB-723B6E19B23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3B254-08D3-452B-906A-BF7FD4C0CF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Discrete Structures (BTCS-2402)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971550" y="6330244"/>
            <a:ext cx="64389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/>
              <a:t>Prepared by</a:t>
            </a:r>
            <a:r>
              <a:rPr lang="en-IN" sz="7200" dirty="0" smtClean="0"/>
              <a:t>:</a:t>
            </a:r>
          </a:p>
          <a:p>
            <a:pPr algn="l"/>
            <a:endParaRPr lang="en-IN" sz="7200" dirty="0" smtClean="0"/>
          </a:p>
          <a:p>
            <a:pPr algn="l"/>
            <a:r>
              <a:rPr lang="en-IN" sz="7200" dirty="0" smtClean="0"/>
              <a:t>Dr. </a:t>
            </a:r>
            <a:r>
              <a:rPr lang="en-IN" sz="7200" dirty="0" err="1" smtClean="0"/>
              <a:t>Ankit</a:t>
            </a:r>
            <a:endParaRPr lang="en-IN" sz="7200" dirty="0" smtClean="0"/>
          </a:p>
          <a:p>
            <a:pPr algn="l"/>
            <a:r>
              <a:rPr lang="en-IN" sz="7200" dirty="0" smtClean="0"/>
              <a:t>Assistant Professor</a:t>
            </a:r>
          </a:p>
          <a:p>
            <a:pPr algn="l"/>
            <a:r>
              <a:rPr lang="en-IN" sz="7200" dirty="0" err="1" smtClean="0"/>
              <a:t>Departement</a:t>
            </a:r>
            <a:r>
              <a:rPr lang="en-IN" sz="7200" dirty="0" smtClean="0"/>
              <a:t> of Mathematics</a:t>
            </a:r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400" dirty="0" smtClean="0">
                <a:solidFill>
                  <a:srgbClr val="C00000"/>
                </a:solidFill>
              </a:rPr>
              <a:t>Representation of set:</a:t>
            </a:r>
          </a:p>
          <a:p>
            <a:pPr>
              <a:buNone/>
            </a:pPr>
            <a:r>
              <a:rPr lang="en-IN" sz="2400" dirty="0" smtClean="0">
                <a:solidFill>
                  <a:srgbClr val="C00000"/>
                </a:solidFill>
              </a:rPr>
              <a:t>     </a:t>
            </a:r>
            <a:r>
              <a:rPr lang="en-IN" sz="2000" dirty="0" smtClean="0"/>
              <a:t>It is very important to give a shape or idea to represent a set. Mathematically, a set can be represented in the following form:</a:t>
            </a:r>
          </a:p>
          <a:p>
            <a:pPr>
              <a:buNone/>
            </a:pPr>
            <a:endParaRPr lang="en-I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IN" sz="1800" b="1" dirty="0" smtClean="0"/>
              <a:t>Description Method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1800" b="1" dirty="0" smtClean="0"/>
              <a:t>Roster or Tabular Form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1800" b="1" dirty="0" smtClean="0"/>
              <a:t>Rule or Set Builder Form  </a:t>
            </a:r>
          </a:p>
          <a:p>
            <a:pPr marL="457200" indent="-457200">
              <a:buNone/>
            </a:pPr>
            <a:endParaRPr lang="en-IN" sz="1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IN" sz="1800" b="1" dirty="0" smtClean="0">
                <a:solidFill>
                  <a:srgbClr val="C00000"/>
                </a:solidFill>
              </a:rPr>
              <a:t>Description Method:</a:t>
            </a:r>
          </a:p>
          <a:p>
            <a:pPr marL="457200" indent="-457200">
              <a:buNone/>
            </a:pPr>
            <a:r>
              <a:rPr lang="en-US" sz="1800" dirty="0" smtClean="0"/>
              <a:t>         In this method, a well-defined description of the elements of a set is made. At times, the definition of elements is enclosed within the curly brackets.</a:t>
            </a:r>
            <a:endParaRPr lang="en-IN" sz="1800" b="1" dirty="0" smtClean="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en-US" sz="1800" b="1" dirty="0" smtClean="0"/>
              <a:t>         For example</a:t>
            </a:r>
            <a:r>
              <a:rPr lang="en-US" sz="1800" dirty="0" smtClean="0"/>
              <a:t>, a set of </a:t>
            </a:r>
            <a:r>
              <a:rPr lang="en-US" sz="1800" dirty="0" err="1" smtClean="0"/>
              <a:t>Kabaddi</a:t>
            </a:r>
            <a:r>
              <a:rPr lang="en-US" sz="1800" dirty="0" smtClean="0"/>
              <a:t>  players with ages between 20 years and 30 years can be written in the description method as</a:t>
            </a:r>
            <a:br>
              <a:rPr lang="en-US" sz="1800" dirty="0" smtClean="0"/>
            </a:br>
            <a:r>
              <a:rPr lang="en-US" sz="1800" b="1" dirty="0" smtClean="0"/>
              <a:t>A</a:t>
            </a:r>
            <a:r>
              <a:rPr lang="en-US" sz="1800" dirty="0" smtClean="0"/>
              <a:t>= {</a:t>
            </a:r>
            <a:r>
              <a:rPr lang="en-US" sz="1800" dirty="0" err="1" smtClean="0"/>
              <a:t>Kabaddi</a:t>
            </a:r>
            <a:r>
              <a:rPr lang="en-US" sz="1800" dirty="0" smtClean="0"/>
              <a:t> players with ages between 2020 years and 3030 years}.</a:t>
            </a:r>
            <a:endParaRPr lang="en-IN" sz="1800" b="1" dirty="0" smtClean="0">
              <a:solidFill>
                <a:srgbClr val="C00000"/>
              </a:solidFill>
            </a:endParaRPr>
          </a:p>
          <a:p>
            <a:pPr marL="457200" indent="-457200">
              <a:buNone/>
            </a:pPr>
            <a:endParaRPr lang="en-IN" sz="1800" b="1" dirty="0" smtClean="0">
              <a:solidFill>
                <a:srgbClr val="C0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endParaRPr lang="en-IN" sz="1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IN" sz="1800" b="1" dirty="0" smtClean="0">
                <a:solidFill>
                  <a:srgbClr val="C00000"/>
                </a:solidFill>
              </a:rPr>
              <a:t>Roster or Tabular Form</a:t>
            </a:r>
          </a:p>
          <a:p>
            <a:pPr marL="457200" indent="-457200">
              <a:buNone/>
            </a:pPr>
            <a:r>
              <a:rPr lang="en-US" sz="1800" dirty="0" smtClean="0"/>
              <a:t>         In the roster method, the set elements under consideration are written inside a pair of curly braces and are separated by commas. </a:t>
            </a:r>
          </a:p>
          <a:p>
            <a:pPr marL="457200" indent="-457200">
              <a:buNone/>
            </a:pPr>
            <a:r>
              <a:rPr lang="en-US" sz="1800" b="1" dirty="0" smtClean="0"/>
              <a:t>         For example</a:t>
            </a:r>
            <a:r>
              <a:rPr lang="en-US" sz="1800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 if</a:t>
            </a:r>
            <a:r>
              <a:rPr lang="en-US" sz="1800" b="1" dirty="0" smtClean="0"/>
              <a:t> A</a:t>
            </a:r>
            <a:r>
              <a:rPr lang="en-US" sz="1800" dirty="0" smtClean="0"/>
              <a:t> is the set of the </a:t>
            </a:r>
            <a:r>
              <a:rPr lang="en-US" sz="1800" dirty="0" smtClean="0">
                <a:solidFill>
                  <a:srgbClr val="C00000"/>
                </a:solidFill>
              </a:rPr>
              <a:t>first</a:t>
            </a:r>
            <a:r>
              <a:rPr lang="en-US" sz="1800" dirty="0" smtClean="0"/>
              <a:t> </a:t>
            </a:r>
            <a:r>
              <a:rPr lang="en-US" sz="1800" dirty="0" smtClean="0">
                <a:solidFill>
                  <a:srgbClr val="C00000"/>
                </a:solidFill>
              </a:rPr>
              <a:t>5 days of the week</a:t>
            </a:r>
            <a:r>
              <a:rPr lang="en-US" sz="1800" dirty="0" smtClean="0"/>
              <a:t>, then</a:t>
            </a:r>
          </a:p>
          <a:p>
            <a:pPr marL="457200" indent="-45720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           </a:t>
            </a:r>
            <a:r>
              <a:rPr lang="en-US" sz="1800" b="1" dirty="0" smtClean="0"/>
              <a:t> A</a:t>
            </a:r>
            <a:r>
              <a:rPr lang="en-US" sz="1800" dirty="0" smtClean="0"/>
              <a:t>= {Monday, Tuesday, Wednesday, Thursday, Friday}.</a:t>
            </a:r>
          </a:p>
          <a:p>
            <a:pPr marL="457200" indent="-457200">
              <a:buNone/>
            </a:pPr>
            <a:endParaRPr lang="en-US" sz="1800" dirty="0" smtClean="0"/>
          </a:p>
          <a:p>
            <a:pPr marL="457200" indent="-457200">
              <a:buNone/>
            </a:pPr>
            <a:r>
              <a:rPr lang="en-US" sz="1800" dirty="0" smtClean="0"/>
              <a:t>2.       If </a:t>
            </a:r>
            <a:r>
              <a:rPr lang="en-US" sz="1800" b="1" dirty="0" smtClean="0"/>
              <a:t>X</a:t>
            </a:r>
            <a:r>
              <a:rPr lang="en-US" sz="1800" dirty="0" smtClean="0"/>
              <a:t> is the set of </a:t>
            </a:r>
            <a:r>
              <a:rPr lang="en-US" sz="1800" dirty="0" smtClean="0">
                <a:solidFill>
                  <a:srgbClr val="C00000"/>
                </a:solidFill>
              </a:rPr>
              <a:t>natural numbers less than 9</a:t>
            </a:r>
            <a:r>
              <a:rPr lang="en-US" sz="1800" dirty="0" smtClean="0"/>
              <a:t>, then</a:t>
            </a:r>
          </a:p>
          <a:p>
            <a:pPr marL="457200" indent="-45720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                                </a:t>
            </a:r>
            <a:r>
              <a:rPr lang="en-US" sz="1800" b="1" dirty="0" smtClean="0"/>
              <a:t>X</a:t>
            </a:r>
            <a:r>
              <a:rPr lang="en-US" sz="1800" dirty="0" smtClean="0"/>
              <a:t>={1,2,3,4,5,6,7,8}.</a:t>
            </a:r>
            <a:br>
              <a:rPr lang="en-US" sz="1800" dirty="0" smtClean="0"/>
            </a:br>
            <a:endParaRPr lang="en-IN" sz="1800" b="1" dirty="0" smtClean="0">
              <a:solidFill>
                <a:srgbClr val="C0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None/>
            </a:pPr>
            <a:endParaRPr lang="en-IN" sz="1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IN" sz="1800" b="1" dirty="0" smtClean="0">
                <a:solidFill>
                  <a:srgbClr val="C00000"/>
                </a:solidFill>
              </a:rPr>
              <a:t>Set Builder Form</a:t>
            </a:r>
          </a:p>
          <a:p>
            <a:pPr marL="457200" indent="-457200">
              <a:buNone/>
            </a:pPr>
            <a:r>
              <a:rPr lang="en-US" sz="1800" dirty="0" smtClean="0"/>
              <a:t>         In this method, the actual elements of the set are not listed; relatively, a brief or a statement or formula is written inside a pair of curly braces</a:t>
            </a:r>
          </a:p>
          <a:p>
            <a:pPr fontAlgn="base">
              <a:buNone/>
            </a:pPr>
            <a:r>
              <a:rPr lang="en-US" sz="1800" dirty="0" smtClean="0"/>
              <a:t>        </a:t>
            </a:r>
            <a:r>
              <a:rPr lang="en-US" sz="1800" b="1" dirty="0" smtClean="0"/>
              <a:t>For example, </a:t>
            </a:r>
          </a:p>
          <a:p>
            <a:pPr fontAlgn="base">
              <a:buNone/>
            </a:pPr>
            <a:r>
              <a:rPr lang="en-US" sz="1800" dirty="0" smtClean="0"/>
              <a:t>        if P is the set of counting numbers greater than 10, then set P in set-builder form can be written as</a:t>
            </a:r>
          </a:p>
          <a:p>
            <a:pPr fontAlgn="base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</a:t>
            </a:r>
            <a:r>
              <a:rPr lang="en-US" sz="1800" b="1" dirty="0" smtClean="0"/>
              <a:t>P</a:t>
            </a:r>
            <a:r>
              <a:rPr lang="en-US" sz="1800" dirty="0" smtClean="0"/>
              <a:t>= {x: x is a counting number greater than 10}</a:t>
            </a:r>
            <a:br>
              <a:rPr lang="en-US" sz="1800" dirty="0" smtClean="0"/>
            </a:br>
            <a:r>
              <a:rPr lang="en-US" sz="1800" dirty="0" smtClean="0"/>
              <a:t> or it can be written as</a:t>
            </a:r>
          </a:p>
          <a:p>
            <a:pPr fontAlgn="base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</a:t>
            </a:r>
            <a:r>
              <a:rPr lang="en-US" sz="1800" b="1" dirty="0" smtClean="0"/>
              <a:t>P</a:t>
            </a:r>
            <a:r>
              <a:rPr lang="en-US" sz="1800" dirty="0" smtClean="0"/>
              <a:t>= {</a:t>
            </a:r>
            <a:r>
              <a:rPr lang="en-US" sz="1800" dirty="0" err="1" smtClean="0"/>
              <a:t>x|x</a:t>
            </a:r>
            <a:r>
              <a:rPr lang="en-US" sz="1800" dirty="0" smtClean="0"/>
              <a:t> is a counting number greater than 10}</a:t>
            </a:r>
          </a:p>
          <a:p>
            <a:pPr fontAlgn="base">
              <a:buNone/>
            </a:pPr>
            <a:endParaRPr lang="en-US" sz="1800" dirty="0" smtClean="0"/>
          </a:p>
          <a:p>
            <a:pPr fontAlgn="base">
              <a:buNone/>
            </a:pPr>
            <a:r>
              <a:rPr lang="en-US" sz="1800" dirty="0" smtClean="0"/>
              <a:t>       This will be read as P is a set of elements x such that x is a counting number greater than 10.</a:t>
            </a:r>
            <a:br>
              <a:rPr lang="en-US" sz="1800" dirty="0" smtClean="0"/>
            </a:br>
            <a:r>
              <a:rPr lang="en-US" sz="1800" dirty="0" smtClean="0"/>
              <a:t>The symbols </a:t>
            </a:r>
            <a:r>
              <a:rPr lang="en-US" sz="1800" b="1" dirty="0" smtClean="0"/>
              <a:t>’:’ </a:t>
            </a:r>
            <a:r>
              <a:rPr lang="en-US" sz="1800" dirty="0" smtClean="0"/>
              <a:t>and </a:t>
            </a:r>
            <a:r>
              <a:rPr lang="en-US" sz="1800" b="1" dirty="0" smtClean="0"/>
              <a:t>‘|’</a:t>
            </a:r>
            <a:r>
              <a:rPr lang="en-US" sz="1800" dirty="0" smtClean="0"/>
              <a:t> stand for such that.</a:t>
            </a:r>
            <a:endParaRPr lang="en-US" sz="18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Cardinality of a Set:</a:t>
            </a:r>
          </a:p>
          <a:p>
            <a:pPr>
              <a:buNone/>
            </a:pPr>
            <a:r>
              <a:rPr lang="en-IN" sz="2000" dirty="0" smtClean="0"/>
              <a:t>     The total numbers of elements in any set A is called cardinality of A. It is denoted by card(A), n(A) and |A|.</a:t>
            </a:r>
          </a:p>
          <a:p>
            <a:pPr>
              <a:buNone/>
            </a:pPr>
            <a:r>
              <a:rPr lang="en-IN" sz="2000" dirty="0" smtClean="0"/>
              <a:t>      Example: </a:t>
            </a:r>
            <a:r>
              <a:rPr lang="en-US" sz="2000" dirty="0" smtClean="0"/>
              <a:t> If P={x: x is a counting number less than 10} then n(P)=9</a:t>
            </a:r>
          </a:p>
          <a:p>
            <a:pPr>
              <a:buNone/>
            </a:pPr>
            <a:r>
              <a:rPr lang="en-US" sz="2000" b="1" dirty="0" smtClean="0"/>
              <a:t>Remarks: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If the cardinality of a set is </a:t>
            </a:r>
            <a:r>
              <a:rPr lang="en-US" sz="2000" dirty="0" err="1" smtClean="0">
                <a:solidFill>
                  <a:srgbClr val="C00000"/>
                </a:solidFill>
              </a:rPr>
              <a:t>Countably</a:t>
            </a:r>
            <a:r>
              <a:rPr lang="en-US" sz="2000" dirty="0" smtClean="0">
                <a:solidFill>
                  <a:srgbClr val="C00000"/>
                </a:solidFill>
              </a:rPr>
              <a:t> finite </a:t>
            </a:r>
            <a:r>
              <a:rPr lang="en-US" sz="2000" dirty="0" smtClean="0"/>
              <a:t>then the set is known as </a:t>
            </a:r>
            <a:r>
              <a:rPr lang="en-US" sz="2000" dirty="0" smtClean="0">
                <a:solidFill>
                  <a:srgbClr val="C00000"/>
                </a:solidFill>
              </a:rPr>
              <a:t>finite set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dirty="0" smtClean="0"/>
              <a:t>          e.g., A={all natural numbers less than 5}</a:t>
            </a:r>
          </a:p>
          <a:p>
            <a:pPr marL="457200" indent="-457200">
              <a:buNone/>
            </a:pPr>
            <a:r>
              <a:rPr lang="en-US" sz="2000" dirty="0" smtClean="0"/>
              <a:t>2.     If the cardinality of a set </a:t>
            </a:r>
            <a:r>
              <a:rPr lang="en-US" sz="2000" dirty="0" err="1" smtClean="0">
                <a:solidFill>
                  <a:srgbClr val="C00000"/>
                </a:solidFill>
              </a:rPr>
              <a:t>countably</a:t>
            </a:r>
            <a:r>
              <a:rPr lang="en-US" sz="2000" dirty="0" smtClean="0">
                <a:solidFill>
                  <a:srgbClr val="C00000"/>
                </a:solidFill>
              </a:rPr>
              <a:t> infinite </a:t>
            </a:r>
            <a:r>
              <a:rPr lang="en-US" sz="2000" dirty="0" smtClean="0"/>
              <a:t>then the set is known as </a:t>
            </a:r>
            <a:r>
              <a:rPr lang="en-US" sz="2000" dirty="0" smtClean="0">
                <a:solidFill>
                  <a:srgbClr val="C00000"/>
                </a:solidFill>
              </a:rPr>
              <a:t>infinite set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dirty="0" smtClean="0"/>
              <a:t>          e.g., B={all natural numbers}</a:t>
            </a:r>
          </a:p>
          <a:p>
            <a:pPr marL="457200" indent="-457200">
              <a:buNone/>
            </a:pPr>
            <a:r>
              <a:rPr lang="en-US" sz="2000" dirty="0" smtClean="0"/>
              <a:t>3.      If the cardinality of a set is</a:t>
            </a:r>
            <a:r>
              <a:rPr lang="en-US" sz="2000" dirty="0" smtClean="0">
                <a:solidFill>
                  <a:srgbClr val="C00000"/>
                </a:solidFill>
              </a:rPr>
              <a:t> uncountable </a:t>
            </a:r>
            <a:r>
              <a:rPr lang="en-US" sz="2000" dirty="0" smtClean="0"/>
              <a:t>then the set is known as </a:t>
            </a:r>
            <a:r>
              <a:rPr lang="en-US" sz="2000" dirty="0" smtClean="0">
                <a:solidFill>
                  <a:srgbClr val="C00000"/>
                </a:solidFill>
              </a:rPr>
              <a:t>uncountable set</a:t>
            </a:r>
            <a:r>
              <a:rPr lang="en-US" sz="2000" dirty="0" smtClean="0"/>
              <a:t>. </a:t>
            </a:r>
          </a:p>
          <a:p>
            <a:pPr marL="457200" indent="-457200">
              <a:buNone/>
            </a:pPr>
            <a:r>
              <a:rPr lang="en-US" sz="2000" dirty="0" smtClean="0"/>
              <a:t>          e.g., C={all real numbers}</a:t>
            </a:r>
            <a:endParaRPr lang="en-IN" sz="2000" dirty="0" smtClean="0"/>
          </a:p>
          <a:p>
            <a:pPr>
              <a:buNone/>
            </a:pPr>
            <a:endParaRPr lang="en-IN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>
                <a:solidFill>
                  <a:srgbClr val="C00000"/>
                </a:solidFill>
              </a:rPr>
              <a:t>Power Set: </a:t>
            </a:r>
            <a:r>
              <a:rPr lang="en-IN" sz="2000" dirty="0" smtClean="0"/>
              <a:t>The set of all subsets of any set S is said to be power set, and it is denoted by P(S).</a:t>
            </a:r>
          </a:p>
          <a:p>
            <a:pPr>
              <a:buNone/>
            </a:pPr>
            <a:r>
              <a:rPr lang="en-IN" sz="2000" dirty="0" smtClean="0"/>
              <a:t>                              e.g., S={</a:t>
            </a:r>
            <a:r>
              <a:rPr lang="en-IN" sz="2000" dirty="0" err="1" smtClean="0"/>
              <a:t>p,q,r</a:t>
            </a:r>
            <a:r>
              <a:rPr lang="en-IN" sz="2000" dirty="0" smtClean="0"/>
              <a:t>}, then 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                                                  P(S)={</a:t>
            </a:r>
            <a:r>
              <a:rPr lang="en-IN" sz="2000" dirty="0" smtClean="0">
                <a:latin typeface="Modern No. 20"/>
              </a:rPr>
              <a:t>Ø, S, {p}, {q}, {r}, {</a:t>
            </a:r>
            <a:r>
              <a:rPr lang="en-IN" sz="2000" dirty="0" err="1" smtClean="0">
                <a:latin typeface="Modern No. 20"/>
              </a:rPr>
              <a:t>p,q</a:t>
            </a:r>
            <a:r>
              <a:rPr lang="en-IN" sz="2000" dirty="0" smtClean="0">
                <a:latin typeface="Modern No. 20"/>
              </a:rPr>
              <a:t>}, {</a:t>
            </a:r>
            <a:r>
              <a:rPr lang="en-IN" sz="2000" dirty="0" err="1" smtClean="0">
                <a:latin typeface="Modern No. 20"/>
              </a:rPr>
              <a:t>p,r</a:t>
            </a:r>
            <a:r>
              <a:rPr lang="en-IN" sz="2000" dirty="0" smtClean="0">
                <a:latin typeface="Modern No. 20"/>
              </a:rPr>
              <a:t>}, {</a:t>
            </a:r>
            <a:r>
              <a:rPr lang="en-IN" sz="2000" dirty="0" err="1" smtClean="0">
                <a:latin typeface="Modern No. 20"/>
              </a:rPr>
              <a:t>q,r</a:t>
            </a:r>
            <a:r>
              <a:rPr lang="en-IN" sz="2000" dirty="0" smtClean="0">
                <a:latin typeface="Modern No. 20"/>
              </a:rPr>
              <a:t>}</a:t>
            </a:r>
            <a:r>
              <a:rPr lang="en-IN" sz="2000" dirty="0" smtClean="0"/>
              <a:t>}.</a:t>
            </a:r>
          </a:p>
          <a:p>
            <a:pPr>
              <a:buNone/>
            </a:pPr>
            <a:r>
              <a:rPr lang="en-IN" sz="2000" dirty="0" smtClean="0"/>
              <a:t>                             The cardinality of P(S), i.e.,  n(P(S))=8.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Remark: If A is any set with cardinality n then, n(P(A))=2</a:t>
            </a:r>
            <a:r>
              <a:rPr lang="en-IN" sz="2000" baseline="30000" dirty="0" smtClean="0"/>
              <a:t>n</a:t>
            </a:r>
            <a:r>
              <a:rPr lang="en-IN" sz="2000" dirty="0" smtClean="0"/>
              <a:t>.</a:t>
            </a:r>
          </a:p>
          <a:p>
            <a:pPr>
              <a:buNone/>
            </a:pPr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>
                <a:solidFill>
                  <a:srgbClr val="C00000"/>
                </a:solidFill>
              </a:rPr>
              <a:t>Power Set: </a:t>
            </a:r>
            <a:r>
              <a:rPr lang="en-IN" sz="2000" dirty="0" smtClean="0"/>
              <a:t>The set of all subsets of any set S is said to be power set, and it is denoted by P(S).</a:t>
            </a:r>
          </a:p>
          <a:p>
            <a:pPr>
              <a:buNone/>
            </a:pPr>
            <a:r>
              <a:rPr lang="en-IN" sz="2000" dirty="0" smtClean="0"/>
              <a:t>                              e.g., S={</a:t>
            </a:r>
            <a:r>
              <a:rPr lang="en-IN" sz="2000" dirty="0" err="1" smtClean="0"/>
              <a:t>p,q,r</a:t>
            </a:r>
            <a:r>
              <a:rPr lang="en-IN" sz="2000" dirty="0" smtClean="0"/>
              <a:t>}, then 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                                                  P(S)={</a:t>
            </a:r>
            <a:r>
              <a:rPr lang="en-IN" sz="2000" dirty="0" smtClean="0">
                <a:latin typeface="Modern No. 20"/>
              </a:rPr>
              <a:t>Ø, S, {p}, {q}, {r}, {</a:t>
            </a:r>
            <a:r>
              <a:rPr lang="en-IN" sz="2000" dirty="0" err="1" smtClean="0">
                <a:latin typeface="Modern No. 20"/>
              </a:rPr>
              <a:t>p,q</a:t>
            </a:r>
            <a:r>
              <a:rPr lang="en-IN" sz="2000" dirty="0" smtClean="0">
                <a:latin typeface="Modern No. 20"/>
              </a:rPr>
              <a:t>}, {</a:t>
            </a:r>
            <a:r>
              <a:rPr lang="en-IN" sz="2000" dirty="0" err="1" smtClean="0">
                <a:latin typeface="Modern No. 20"/>
              </a:rPr>
              <a:t>p,r</a:t>
            </a:r>
            <a:r>
              <a:rPr lang="en-IN" sz="2000" dirty="0" smtClean="0">
                <a:latin typeface="Modern No. 20"/>
              </a:rPr>
              <a:t>}, {</a:t>
            </a:r>
            <a:r>
              <a:rPr lang="en-IN" sz="2000" dirty="0" err="1" smtClean="0">
                <a:latin typeface="Modern No. 20"/>
              </a:rPr>
              <a:t>q,r</a:t>
            </a:r>
            <a:r>
              <a:rPr lang="en-IN" sz="2000" dirty="0" smtClean="0">
                <a:latin typeface="Modern No. 20"/>
              </a:rPr>
              <a:t>}</a:t>
            </a:r>
            <a:r>
              <a:rPr lang="en-IN" sz="2000" dirty="0" smtClean="0"/>
              <a:t>}.</a:t>
            </a:r>
          </a:p>
          <a:p>
            <a:pPr>
              <a:buNone/>
            </a:pPr>
            <a:r>
              <a:rPr lang="en-IN" sz="2000" dirty="0" smtClean="0"/>
              <a:t>                             The cardinality of P(S), i.e.,  n(P(S))=8.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b="1" dirty="0" smtClean="0"/>
              <a:t>Remark: </a:t>
            </a:r>
            <a:r>
              <a:rPr lang="en-IN" sz="2000" dirty="0" smtClean="0"/>
              <a:t>If A is any set with cardinality n then, n(P(A))=2</a:t>
            </a:r>
            <a:r>
              <a:rPr lang="en-IN" sz="2000" baseline="30000" dirty="0" smtClean="0"/>
              <a:t>n</a:t>
            </a:r>
            <a:r>
              <a:rPr lang="en-IN" sz="2000" dirty="0" smtClean="0"/>
              <a:t>.</a:t>
            </a:r>
          </a:p>
          <a:p>
            <a:pPr>
              <a:buNone/>
            </a:pPr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Cardinality of a Set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Discrete Structures (BTCS-2402)    </vt:lpstr>
      <vt:lpstr>Slide 2</vt:lpstr>
      <vt:lpstr>Slide 3</vt:lpstr>
      <vt:lpstr>Slide 4</vt:lpstr>
      <vt:lpstr>Slide 5</vt:lpstr>
      <vt:lpstr>Slide 6</vt:lpstr>
      <vt:lpstr>Slide 7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Discrete Structures (BTCS-2402)    </dc:title>
  <dc:creator>$RIMT@123</dc:creator>
  <cp:lastModifiedBy>$RIMT@123</cp:lastModifiedBy>
  <cp:revision>1</cp:revision>
  <dcterms:created xsi:type="dcterms:W3CDTF">2023-07-18T06:00:14Z</dcterms:created>
  <dcterms:modified xsi:type="dcterms:W3CDTF">2023-07-18T06:01:30Z</dcterms:modified>
</cp:coreProperties>
</file>