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370" r:id="rId2"/>
    <p:sldId id="395" r:id="rId3"/>
    <p:sldId id="394" r:id="rId4"/>
    <p:sldId id="401" r:id="rId5"/>
    <p:sldId id="371" r:id="rId6"/>
    <p:sldId id="400" r:id="rId7"/>
    <p:sldId id="419" r:id="rId8"/>
    <p:sldId id="418" r:id="rId9"/>
    <p:sldId id="412" r:id="rId10"/>
    <p:sldId id="415" r:id="rId11"/>
    <p:sldId id="403" r:id="rId12"/>
    <p:sldId id="277" r:id="rId13"/>
    <p:sldId id="404" r:id="rId14"/>
    <p:sldId id="405" r:id="rId15"/>
    <p:sldId id="411" r:id="rId16"/>
    <p:sldId id="407" r:id="rId17"/>
    <p:sldId id="402" r:id="rId18"/>
    <p:sldId id="363" r:id="rId19"/>
  </p:sldIdLst>
  <p:sldSz cx="14401800" cy="82851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512" userDrawn="1">
          <p15:clr>
            <a:srgbClr val="A4A3A4"/>
          </p15:clr>
        </p15:guide>
        <p15:guide id="3" orient="horz" pos="26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1A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C6B04F-AE25-4915-AE32-B429CF3AF714}" v="20" dt="2023-07-16T07:15:23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43" autoAdjust="0"/>
    <p:restoredTop sz="94162" autoAdjust="0"/>
  </p:normalViewPr>
  <p:slideViewPr>
    <p:cSldViewPr snapToGrid="0" snapToObjects="1">
      <p:cViewPr varScale="1">
        <p:scale>
          <a:sx n="72" d="100"/>
          <a:sy n="72" d="100"/>
        </p:scale>
        <p:origin x="63" y="72"/>
      </p:cViewPr>
      <p:guideLst>
        <p:guide pos="4512"/>
        <p:guide orient="horz" pos="2634"/>
      </p:guideLst>
    </p:cSldViewPr>
  </p:slideViewPr>
  <p:outlineViewPr>
    <p:cViewPr>
      <p:scale>
        <a:sx n="33" d="100"/>
        <a:sy n="33" d="100"/>
      </p:scale>
      <p:origin x="0" y="-21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tosh Kumar" userId="5aef7c175d6b98d6" providerId="LiveId" clId="{C4C6B04F-AE25-4915-AE32-B429CF3AF714}"/>
    <pc:docChg chg="custSel delSld modSld">
      <pc:chgData name="Santosh Kumar" userId="5aef7c175d6b98d6" providerId="LiveId" clId="{C4C6B04F-AE25-4915-AE32-B429CF3AF714}" dt="2023-07-16T07:15:23.175" v="27"/>
      <pc:docMkLst>
        <pc:docMk/>
      </pc:docMkLst>
      <pc:sldChg chg="del">
        <pc:chgData name="Santosh Kumar" userId="5aef7c175d6b98d6" providerId="LiveId" clId="{C4C6B04F-AE25-4915-AE32-B429CF3AF714}" dt="2023-07-16T07:14:14.484" v="0" actId="2696"/>
        <pc:sldMkLst>
          <pc:docMk/>
          <pc:sldMk cId="0" sldId="258"/>
        </pc:sldMkLst>
      </pc:sldChg>
      <pc:sldChg chg="addSp modSp">
        <pc:chgData name="Santosh Kumar" userId="5aef7c175d6b98d6" providerId="LiveId" clId="{C4C6B04F-AE25-4915-AE32-B429CF3AF714}" dt="2023-07-16T07:15:16.609" v="21"/>
        <pc:sldMkLst>
          <pc:docMk/>
          <pc:sldMk cId="1608849488" sldId="277"/>
        </pc:sldMkLst>
        <pc:spChg chg="add mod">
          <ac:chgData name="Santosh Kumar" userId="5aef7c175d6b98d6" providerId="LiveId" clId="{C4C6B04F-AE25-4915-AE32-B429CF3AF714}" dt="2023-07-16T07:15:16.609" v="21"/>
          <ac:spMkLst>
            <pc:docMk/>
            <pc:sldMk cId="1608849488" sldId="277"/>
            <ac:spMk id="5" creationId="{6FC6726F-8175-8E00-6CD6-B0BBC25C3068}"/>
          </ac:spMkLst>
        </pc:spChg>
      </pc:sldChg>
      <pc:sldChg chg="addSp modSp">
        <pc:chgData name="Santosh Kumar" userId="5aef7c175d6b98d6" providerId="LiveId" clId="{C4C6B04F-AE25-4915-AE32-B429CF3AF714}" dt="2023-07-16T07:15:23.175" v="27"/>
        <pc:sldMkLst>
          <pc:docMk/>
          <pc:sldMk cId="2437055189" sldId="363"/>
        </pc:sldMkLst>
        <pc:spChg chg="add mod">
          <ac:chgData name="Santosh Kumar" userId="5aef7c175d6b98d6" providerId="LiveId" clId="{C4C6B04F-AE25-4915-AE32-B429CF3AF714}" dt="2023-07-16T07:15:23.175" v="27"/>
          <ac:spMkLst>
            <pc:docMk/>
            <pc:sldMk cId="2437055189" sldId="363"/>
            <ac:spMk id="3" creationId="{5ABF7FF4-10EF-A9FA-D0DE-C23124806EA6}"/>
          </ac:spMkLst>
        </pc:spChg>
      </pc:sldChg>
      <pc:sldChg chg="addSp delSp modSp mod">
        <pc:chgData name="Santosh Kumar" userId="5aef7c175d6b98d6" providerId="LiveId" clId="{C4C6B04F-AE25-4915-AE32-B429CF3AF714}" dt="2023-07-16T07:15:00.258" v="10" actId="207"/>
        <pc:sldMkLst>
          <pc:docMk/>
          <pc:sldMk cId="3359837288" sldId="370"/>
        </pc:sldMkLst>
        <pc:spChg chg="add del">
          <ac:chgData name="Santosh Kumar" userId="5aef7c175d6b98d6" providerId="LiveId" clId="{C4C6B04F-AE25-4915-AE32-B429CF3AF714}" dt="2023-07-16T07:14:31.773" v="2" actId="478"/>
          <ac:spMkLst>
            <pc:docMk/>
            <pc:sldMk cId="3359837288" sldId="370"/>
            <ac:spMk id="3" creationId="{B74B0162-895A-8C89-6A2C-5C19536A2B59}"/>
          </ac:spMkLst>
        </pc:spChg>
        <pc:spChg chg="add del mod">
          <ac:chgData name="Santosh Kumar" userId="5aef7c175d6b98d6" providerId="LiveId" clId="{C4C6B04F-AE25-4915-AE32-B429CF3AF714}" dt="2023-07-16T07:14:39.489" v="4" actId="478"/>
          <ac:spMkLst>
            <pc:docMk/>
            <pc:sldMk cId="3359837288" sldId="370"/>
            <ac:spMk id="5" creationId="{3F961E3B-63C5-C4E8-0CB6-250701698963}"/>
          </ac:spMkLst>
        </pc:spChg>
        <pc:spChg chg="add del mod">
          <ac:chgData name="Santosh Kumar" userId="5aef7c175d6b98d6" providerId="LiveId" clId="{C4C6B04F-AE25-4915-AE32-B429CF3AF714}" dt="2023-07-16T07:14:48.201" v="8"/>
          <ac:spMkLst>
            <pc:docMk/>
            <pc:sldMk cId="3359837288" sldId="370"/>
            <ac:spMk id="6" creationId="{7EE4739B-BB60-B6E3-D824-73CD6640EC95}"/>
          </ac:spMkLst>
        </pc:spChg>
        <pc:spChg chg="add mod">
          <ac:chgData name="Santosh Kumar" userId="5aef7c175d6b98d6" providerId="LiveId" clId="{C4C6B04F-AE25-4915-AE32-B429CF3AF714}" dt="2023-07-16T07:15:00.258" v="10" actId="207"/>
          <ac:spMkLst>
            <pc:docMk/>
            <pc:sldMk cId="3359837288" sldId="370"/>
            <ac:spMk id="7" creationId="{A0B01E18-DA01-2B1A-B74E-CF720300640C}"/>
          </ac:spMkLst>
        </pc:spChg>
      </pc:sldChg>
      <pc:sldChg chg="addSp modSp">
        <pc:chgData name="Santosh Kumar" userId="5aef7c175d6b98d6" providerId="LiveId" clId="{C4C6B04F-AE25-4915-AE32-B429CF3AF714}" dt="2023-07-16T07:15:08.125" v="14"/>
        <pc:sldMkLst>
          <pc:docMk/>
          <pc:sldMk cId="2653796408" sldId="371"/>
        </pc:sldMkLst>
        <pc:spChg chg="add mod">
          <ac:chgData name="Santosh Kumar" userId="5aef7c175d6b98d6" providerId="LiveId" clId="{C4C6B04F-AE25-4915-AE32-B429CF3AF714}" dt="2023-07-16T07:15:08.125" v="14"/>
          <ac:spMkLst>
            <pc:docMk/>
            <pc:sldMk cId="2653796408" sldId="371"/>
            <ac:spMk id="6" creationId="{37833249-7BFA-8C50-8093-85A41370DDEB}"/>
          </ac:spMkLst>
        </pc:spChg>
      </pc:sldChg>
      <pc:sldChg chg="addSp modSp">
        <pc:chgData name="Santosh Kumar" userId="5aef7c175d6b98d6" providerId="LiveId" clId="{C4C6B04F-AE25-4915-AE32-B429CF3AF714}" dt="2023-07-16T07:15:05.380" v="12"/>
        <pc:sldMkLst>
          <pc:docMk/>
          <pc:sldMk cId="3604524899" sldId="394"/>
        </pc:sldMkLst>
        <pc:spChg chg="add mod">
          <ac:chgData name="Santosh Kumar" userId="5aef7c175d6b98d6" providerId="LiveId" clId="{C4C6B04F-AE25-4915-AE32-B429CF3AF714}" dt="2023-07-16T07:15:05.380" v="12"/>
          <ac:spMkLst>
            <pc:docMk/>
            <pc:sldMk cId="3604524899" sldId="394"/>
            <ac:spMk id="6" creationId="{97D24C55-D835-702B-2329-95D3AB51BA0C}"/>
          </ac:spMkLst>
        </pc:spChg>
      </pc:sldChg>
      <pc:sldChg chg="addSp modSp">
        <pc:chgData name="Santosh Kumar" userId="5aef7c175d6b98d6" providerId="LiveId" clId="{C4C6B04F-AE25-4915-AE32-B429CF3AF714}" dt="2023-07-16T07:15:03.903" v="11"/>
        <pc:sldMkLst>
          <pc:docMk/>
          <pc:sldMk cId="3029347185" sldId="395"/>
        </pc:sldMkLst>
        <pc:spChg chg="add mod">
          <ac:chgData name="Santosh Kumar" userId="5aef7c175d6b98d6" providerId="LiveId" clId="{C4C6B04F-AE25-4915-AE32-B429CF3AF714}" dt="2023-07-16T07:15:03.903" v="11"/>
          <ac:spMkLst>
            <pc:docMk/>
            <pc:sldMk cId="3029347185" sldId="395"/>
            <ac:spMk id="4" creationId="{5A7EF223-E5E5-05BF-E30D-3CE52C111772}"/>
          </ac:spMkLst>
        </pc:spChg>
      </pc:sldChg>
      <pc:sldChg chg="addSp modSp">
        <pc:chgData name="Santosh Kumar" userId="5aef7c175d6b98d6" providerId="LiveId" clId="{C4C6B04F-AE25-4915-AE32-B429CF3AF714}" dt="2023-07-16T07:15:09.844" v="15"/>
        <pc:sldMkLst>
          <pc:docMk/>
          <pc:sldMk cId="1048087461" sldId="400"/>
        </pc:sldMkLst>
        <pc:spChg chg="add mod">
          <ac:chgData name="Santosh Kumar" userId="5aef7c175d6b98d6" providerId="LiveId" clId="{C4C6B04F-AE25-4915-AE32-B429CF3AF714}" dt="2023-07-16T07:15:09.844" v="15"/>
          <ac:spMkLst>
            <pc:docMk/>
            <pc:sldMk cId="1048087461" sldId="400"/>
            <ac:spMk id="4" creationId="{1F7CB90B-A69E-AF94-30CD-AF11A27E85F8}"/>
          </ac:spMkLst>
        </pc:spChg>
      </pc:sldChg>
      <pc:sldChg chg="addSp modSp">
        <pc:chgData name="Santosh Kumar" userId="5aef7c175d6b98d6" providerId="LiveId" clId="{C4C6B04F-AE25-4915-AE32-B429CF3AF714}" dt="2023-07-16T07:15:06.558" v="13"/>
        <pc:sldMkLst>
          <pc:docMk/>
          <pc:sldMk cId="3756048615" sldId="401"/>
        </pc:sldMkLst>
        <pc:spChg chg="add mod">
          <ac:chgData name="Santosh Kumar" userId="5aef7c175d6b98d6" providerId="LiveId" clId="{C4C6B04F-AE25-4915-AE32-B429CF3AF714}" dt="2023-07-16T07:15:06.558" v="13"/>
          <ac:spMkLst>
            <pc:docMk/>
            <pc:sldMk cId="3756048615" sldId="401"/>
            <ac:spMk id="3" creationId="{C19196E7-8469-4369-4B22-D029E8CB3352}"/>
          </ac:spMkLst>
        </pc:spChg>
      </pc:sldChg>
      <pc:sldChg chg="addSp modSp">
        <pc:chgData name="Santosh Kumar" userId="5aef7c175d6b98d6" providerId="LiveId" clId="{C4C6B04F-AE25-4915-AE32-B429CF3AF714}" dt="2023-07-16T07:15:21.641" v="25"/>
        <pc:sldMkLst>
          <pc:docMk/>
          <pc:sldMk cId="1207169687" sldId="402"/>
        </pc:sldMkLst>
        <pc:spChg chg="add mod">
          <ac:chgData name="Santosh Kumar" userId="5aef7c175d6b98d6" providerId="LiveId" clId="{C4C6B04F-AE25-4915-AE32-B429CF3AF714}" dt="2023-07-16T07:15:21.641" v="25"/>
          <ac:spMkLst>
            <pc:docMk/>
            <pc:sldMk cId="1207169687" sldId="402"/>
            <ac:spMk id="4" creationId="{ABEDD52A-DC45-1362-DEFE-4E23402CFA6C}"/>
          </ac:spMkLst>
        </pc:spChg>
      </pc:sldChg>
      <pc:sldChg chg="addSp modSp">
        <pc:chgData name="Santosh Kumar" userId="5aef7c175d6b98d6" providerId="LiveId" clId="{C4C6B04F-AE25-4915-AE32-B429CF3AF714}" dt="2023-07-16T07:15:15.788" v="20"/>
        <pc:sldMkLst>
          <pc:docMk/>
          <pc:sldMk cId="1884564694" sldId="403"/>
        </pc:sldMkLst>
        <pc:spChg chg="add mod">
          <ac:chgData name="Santosh Kumar" userId="5aef7c175d6b98d6" providerId="LiveId" clId="{C4C6B04F-AE25-4915-AE32-B429CF3AF714}" dt="2023-07-16T07:15:15.788" v="20"/>
          <ac:spMkLst>
            <pc:docMk/>
            <pc:sldMk cId="1884564694" sldId="403"/>
            <ac:spMk id="4" creationId="{4EA00060-FA07-F0FB-2D01-8B94DB5AEDD9}"/>
          </ac:spMkLst>
        </pc:spChg>
      </pc:sldChg>
      <pc:sldChg chg="addSp modSp">
        <pc:chgData name="Santosh Kumar" userId="5aef7c175d6b98d6" providerId="LiveId" clId="{C4C6B04F-AE25-4915-AE32-B429CF3AF714}" dt="2023-07-16T07:15:18.220" v="22"/>
        <pc:sldMkLst>
          <pc:docMk/>
          <pc:sldMk cId="184713047" sldId="404"/>
        </pc:sldMkLst>
        <pc:spChg chg="add mod">
          <ac:chgData name="Santosh Kumar" userId="5aef7c175d6b98d6" providerId="LiveId" clId="{C4C6B04F-AE25-4915-AE32-B429CF3AF714}" dt="2023-07-16T07:15:18.220" v="22"/>
          <ac:spMkLst>
            <pc:docMk/>
            <pc:sldMk cId="184713047" sldId="404"/>
            <ac:spMk id="5" creationId="{635ADCC6-1AA6-F38B-2B06-99F83A55DAE3}"/>
          </ac:spMkLst>
        </pc:spChg>
      </pc:sldChg>
      <pc:sldChg chg="addSp modSp">
        <pc:chgData name="Santosh Kumar" userId="5aef7c175d6b98d6" providerId="LiveId" clId="{C4C6B04F-AE25-4915-AE32-B429CF3AF714}" dt="2023-07-16T07:15:19.018" v="23"/>
        <pc:sldMkLst>
          <pc:docMk/>
          <pc:sldMk cId="4191917791" sldId="405"/>
        </pc:sldMkLst>
        <pc:spChg chg="add mod">
          <ac:chgData name="Santosh Kumar" userId="5aef7c175d6b98d6" providerId="LiveId" clId="{C4C6B04F-AE25-4915-AE32-B429CF3AF714}" dt="2023-07-16T07:15:19.018" v="23"/>
          <ac:spMkLst>
            <pc:docMk/>
            <pc:sldMk cId="4191917791" sldId="405"/>
            <ac:spMk id="5" creationId="{4E09EE4B-3A8E-F103-1CF3-BB3BB003227A}"/>
          </ac:spMkLst>
        </pc:spChg>
      </pc:sldChg>
      <pc:sldChg chg="addSp modSp">
        <pc:chgData name="Santosh Kumar" userId="5aef7c175d6b98d6" providerId="LiveId" clId="{C4C6B04F-AE25-4915-AE32-B429CF3AF714}" dt="2023-07-16T07:15:22.365" v="26"/>
        <pc:sldMkLst>
          <pc:docMk/>
          <pc:sldMk cId="4171593005" sldId="407"/>
        </pc:sldMkLst>
        <pc:spChg chg="add mod">
          <ac:chgData name="Santosh Kumar" userId="5aef7c175d6b98d6" providerId="LiveId" clId="{C4C6B04F-AE25-4915-AE32-B429CF3AF714}" dt="2023-07-16T07:15:22.365" v="26"/>
          <ac:spMkLst>
            <pc:docMk/>
            <pc:sldMk cId="4171593005" sldId="407"/>
            <ac:spMk id="4" creationId="{A1A08C89-38BD-9CEB-BA5B-518E9C07FF7A}"/>
          </ac:spMkLst>
        </pc:spChg>
      </pc:sldChg>
      <pc:sldChg chg="addSp modSp">
        <pc:chgData name="Santosh Kumar" userId="5aef7c175d6b98d6" providerId="LiveId" clId="{C4C6B04F-AE25-4915-AE32-B429CF3AF714}" dt="2023-07-16T07:15:19.840" v="24"/>
        <pc:sldMkLst>
          <pc:docMk/>
          <pc:sldMk cId="783823651" sldId="411"/>
        </pc:sldMkLst>
        <pc:spChg chg="add mod">
          <ac:chgData name="Santosh Kumar" userId="5aef7c175d6b98d6" providerId="LiveId" clId="{C4C6B04F-AE25-4915-AE32-B429CF3AF714}" dt="2023-07-16T07:15:19.840" v="24"/>
          <ac:spMkLst>
            <pc:docMk/>
            <pc:sldMk cId="783823651" sldId="411"/>
            <ac:spMk id="4" creationId="{E6028141-30AC-C28B-D169-DC3B3FAD0318}"/>
          </ac:spMkLst>
        </pc:spChg>
      </pc:sldChg>
      <pc:sldChg chg="addSp modSp">
        <pc:chgData name="Santosh Kumar" userId="5aef7c175d6b98d6" providerId="LiveId" clId="{C4C6B04F-AE25-4915-AE32-B429CF3AF714}" dt="2023-07-16T07:15:13.027" v="18"/>
        <pc:sldMkLst>
          <pc:docMk/>
          <pc:sldMk cId="52613294" sldId="412"/>
        </pc:sldMkLst>
        <pc:spChg chg="add mod">
          <ac:chgData name="Santosh Kumar" userId="5aef7c175d6b98d6" providerId="LiveId" clId="{C4C6B04F-AE25-4915-AE32-B429CF3AF714}" dt="2023-07-16T07:15:13.027" v="18"/>
          <ac:spMkLst>
            <pc:docMk/>
            <pc:sldMk cId="52613294" sldId="412"/>
            <ac:spMk id="3" creationId="{C6E58F93-2B7C-BD03-2EA5-1FA725620D84}"/>
          </ac:spMkLst>
        </pc:spChg>
      </pc:sldChg>
      <pc:sldChg chg="addSp modSp">
        <pc:chgData name="Santosh Kumar" userId="5aef7c175d6b98d6" providerId="LiveId" clId="{C4C6B04F-AE25-4915-AE32-B429CF3AF714}" dt="2023-07-16T07:15:13.809" v="19"/>
        <pc:sldMkLst>
          <pc:docMk/>
          <pc:sldMk cId="1033945021" sldId="415"/>
        </pc:sldMkLst>
        <pc:spChg chg="add mod">
          <ac:chgData name="Santosh Kumar" userId="5aef7c175d6b98d6" providerId="LiveId" clId="{C4C6B04F-AE25-4915-AE32-B429CF3AF714}" dt="2023-07-16T07:15:13.809" v="19"/>
          <ac:spMkLst>
            <pc:docMk/>
            <pc:sldMk cId="1033945021" sldId="415"/>
            <ac:spMk id="4" creationId="{30C039ED-54B3-199E-A7B4-CA2DD1434EE0}"/>
          </ac:spMkLst>
        </pc:spChg>
      </pc:sldChg>
      <pc:sldChg chg="addSp modSp">
        <pc:chgData name="Santosh Kumar" userId="5aef7c175d6b98d6" providerId="LiveId" clId="{C4C6B04F-AE25-4915-AE32-B429CF3AF714}" dt="2023-07-16T07:15:11.386" v="17"/>
        <pc:sldMkLst>
          <pc:docMk/>
          <pc:sldMk cId="2727901835" sldId="418"/>
        </pc:sldMkLst>
        <pc:spChg chg="add mod">
          <ac:chgData name="Santosh Kumar" userId="5aef7c175d6b98d6" providerId="LiveId" clId="{C4C6B04F-AE25-4915-AE32-B429CF3AF714}" dt="2023-07-16T07:15:11.386" v="17"/>
          <ac:spMkLst>
            <pc:docMk/>
            <pc:sldMk cId="2727901835" sldId="418"/>
            <ac:spMk id="3" creationId="{5AE287D8-1BE4-7328-CA1B-33B869E81CA1}"/>
          </ac:spMkLst>
        </pc:spChg>
      </pc:sldChg>
      <pc:sldChg chg="addSp modSp">
        <pc:chgData name="Santosh Kumar" userId="5aef7c175d6b98d6" providerId="LiveId" clId="{C4C6B04F-AE25-4915-AE32-B429CF3AF714}" dt="2023-07-16T07:15:10.633" v="16"/>
        <pc:sldMkLst>
          <pc:docMk/>
          <pc:sldMk cId="554082226" sldId="419"/>
        </pc:sldMkLst>
        <pc:spChg chg="add mod">
          <ac:chgData name="Santosh Kumar" userId="5aef7c175d6b98d6" providerId="LiveId" clId="{C4C6B04F-AE25-4915-AE32-B429CF3AF714}" dt="2023-07-16T07:15:10.633" v="16"/>
          <ac:spMkLst>
            <pc:docMk/>
            <pc:sldMk cId="554082226" sldId="419"/>
            <ac:spMk id="3" creationId="{4ECAAEF2-C0EF-1CA1-3AF1-0CA5ADC60EC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827EF-1068-4573-8493-4117D0A6CF4F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365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14401-49BE-4AB5-BF0F-FC2F7F6D8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4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E9F3-B9D6-EB4D-8C35-2763E7F1C1C4}" type="datetimeFigureOut">
              <a:rPr lang="en-US" smtClean="0"/>
              <a:pPr/>
              <a:t>7/16/2023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0CF4-349B-4D4F-9D5C-59B9A2C38D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05AD69-595B-4097-B111-9219A29DE78C}"/>
              </a:ext>
            </a:extLst>
          </p:cNvPr>
          <p:cNvSpPr/>
          <p:nvPr userDrawn="1"/>
        </p:nvSpPr>
        <p:spPr>
          <a:xfrm>
            <a:off x="13539059" y="50006"/>
            <a:ext cx="794237" cy="482611"/>
          </a:xfrm>
          <a:prstGeom prst="rect">
            <a:avLst/>
          </a:prstGeom>
          <a:solidFill>
            <a:srgbClr val="C00000">
              <a:alpha val="8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29790259_1872610862758572_5227630052780236864_n.png">
            <a:extLst>
              <a:ext uri="{FF2B5EF4-FFF2-40B4-BE49-F238E27FC236}">
                <a16:creationId xmlns:a16="http://schemas.microsoft.com/office/drawing/2014/main" id="{B90B375A-16A3-45D4-B0A4-0A6C45363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9111" r="19259" b="29046"/>
          <a:stretch>
            <a:fillRect/>
          </a:stretch>
        </p:blipFill>
        <p:spPr>
          <a:xfrm>
            <a:off x="13430573" y="7213597"/>
            <a:ext cx="794237" cy="91439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DFF1D4-0140-4D52-995E-60C7D27FA98F}"/>
              </a:ext>
            </a:extLst>
          </p:cNvPr>
          <p:cNvCxnSpPr>
            <a:cxnSpLocks/>
          </p:cNvCxnSpPr>
          <p:nvPr userDrawn="1"/>
        </p:nvCxnSpPr>
        <p:spPr>
          <a:xfrm>
            <a:off x="714893" y="637457"/>
            <a:ext cx="13649130" cy="0"/>
          </a:xfrm>
          <a:prstGeom prst="line">
            <a:avLst/>
          </a:prstGeom>
          <a:ln w="114300">
            <a:solidFill>
              <a:srgbClr val="C00000">
                <a:alpha val="95000"/>
              </a:srgb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C249B63F-0CC9-454B-BD7B-1B0C7A86A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05" y="-54835"/>
            <a:ext cx="11701460" cy="711338"/>
          </a:xfrm>
        </p:spPr>
        <p:txBody>
          <a:bodyPr>
            <a:normAutofit/>
          </a:bodyPr>
          <a:lstStyle>
            <a:lvl1pPr>
              <a:defRPr sz="4000" cap="none" baseline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j-lt"/>
                <a:cs typeface="Aharoni" panose="020B0604020202020204" pitchFamily="2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13627B2-BD9E-45DA-A125-A9D0AD2B80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105" y="868561"/>
            <a:ext cx="12015787" cy="461190"/>
          </a:xfrm>
        </p:spPr>
        <p:txBody>
          <a:bodyPr>
            <a:noAutofit/>
          </a:bodyPr>
          <a:lstStyle>
            <a:lvl1pPr marL="0" indent="0">
              <a:buNone/>
              <a:defRPr sz="3200" cap="none" baseline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defRPr>
            </a:lvl1pPr>
            <a:lvl2pPr marL="540091" indent="0">
              <a:buNone/>
              <a:defRPr/>
            </a:lvl2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D2CA5-0DFB-404D-AA08-ABE7194A1768}"/>
              </a:ext>
            </a:extLst>
          </p:cNvPr>
          <p:cNvSpPr txBox="1"/>
          <p:nvPr userDrawn="1"/>
        </p:nvSpPr>
        <p:spPr>
          <a:xfrm>
            <a:off x="13640635" y="58628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AF89853-4E4A-412E-BAAC-0CB5F0AE3B71}" type="slidenum">
              <a:rPr lang="en-US" sz="2400" b="0" smtClean="0">
                <a:solidFill>
                  <a:schemeClr val="bg1"/>
                </a:solidFill>
              </a:rPr>
              <a:t>‹#›</a:t>
            </a:fld>
            <a:endParaRPr lang="en-US" sz="2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2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8294" y="736459"/>
            <a:ext cx="11701460" cy="2301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94" y="3222007"/>
            <a:ext cx="11701460" cy="3774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39429" y="7107597"/>
            <a:ext cx="1890236" cy="441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A08E9F3-B9D6-EB4D-8C35-2763E7F1C1C4}" type="datetimeFigureOut">
              <a:rPr lang="en-US" smtClean="0"/>
              <a:pPr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8293" y="7107597"/>
            <a:ext cx="8911114" cy="441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19677" y="7107597"/>
            <a:ext cx="651066" cy="441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2820CF4-349B-4D4F-9D5C-59B9A2C38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13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540090" rtl="0" eaLnBrk="1" latinLnBrk="0" hangingPunct="1">
        <a:spcBef>
          <a:spcPct val="0"/>
        </a:spcBef>
        <a:buNone/>
        <a:defRPr sz="378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37556" indent="-337556" algn="l" defTabSz="540090" rtl="0" eaLnBrk="1" latinLnBrk="0" hangingPunct="1">
        <a:spcBef>
          <a:spcPct val="20000"/>
        </a:spcBef>
        <a:spcAft>
          <a:spcPts val="709"/>
        </a:spcAft>
        <a:buClr>
          <a:schemeClr val="tx1"/>
        </a:buClr>
        <a:buSzPct val="100000"/>
        <a:buFont typeface="Arial"/>
        <a:buChar char="•"/>
        <a:defRPr sz="2363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877647" indent="-337556" algn="l" defTabSz="540090" rtl="0" eaLnBrk="1" latinLnBrk="0" hangingPunct="1">
        <a:spcBef>
          <a:spcPct val="20000"/>
        </a:spcBef>
        <a:spcAft>
          <a:spcPts val="709"/>
        </a:spcAft>
        <a:buClr>
          <a:schemeClr val="tx1"/>
        </a:buClr>
        <a:buSzPct val="100000"/>
        <a:buFont typeface="Arial"/>
        <a:buChar char="•"/>
        <a:defRPr sz="2126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417737" indent="-337556" algn="l" defTabSz="540090" rtl="0" eaLnBrk="1" latinLnBrk="0" hangingPunct="1">
        <a:spcBef>
          <a:spcPct val="20000"/>
        </a:spcBef>
        <a:spcAft>
          <a:spcPts val="709"/>
        </a:spcAft>
        <a:buClr>
          <a:schemeClr val="tx1"/>
        </a:buClr>
        <a:buSzPct val="100000"/>
        <a:buFont typeface="Arial"/>
        <a:buChar char="•"/>
        <a:defRPr sz="189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822805" indent="-202534" algn="l" defTabSz="540090" rtl="0" eaLnBrk="1" latinLnBrk="0" hangingPunct="1">
        <a:spcBef>
          <a:spcPct val="20000"/>
        </a:spcBef>
        <a:spcAft>
          <a:spcPts val="709"/>
        </a:spcAft>
        <a:buClr>
          <a:schemeClr val="tx1"/>
        </a:buClr>
        <a:buSzPct val="100000"/>
        <a:buFont typeface="Arial"/>
        <a:buChar char="•"/>
        <a:defRPr sz="1654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362895" indent="-202534" algn="l" defTabSz="540090" rtl="0" eaLnBrk="1" latinLnBrk="0" hangingPunct="1">
        <a:spcBef>
          <a:spcPct val="20000"/>
        </a:spcBef>
        <a:spcAft>
          <a:spcPts val="709"/>
        </a:spcAft>
        <a:buClr>
          <a:schemeClr val="tx1"/>
        </a:buClr>
        <a:buSzPct val="100000"/>
        <a:buFont typeface="Arial"/>
        <a:buChar char="•"/>
        <a:defRPr sz="1654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970497" indent="-270045" algn="l" defTabSz="540090" rtl="0" eaLnBrk="1" latinLnBrk="0" hangingPunct="1">
        <a:spcBef>
          <a:spcPct val="20000"/>
        </a:spcBef>
        <a:spcAft>
          <a:spcPts val="709"/>
        </a:spcAft>
        <a:buClr>
          <a:schemeClr val="tx1"/>
        </a:buClr>
        <a:buSzPct val="100000"/>
        <a:buFont typeface="Arial"/>
        <a:buChar char="•"/>
        <a:defRPr sz="1418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3510587" indent="-270045" algn="l" defTabSz="540090" rtl="0" eaLnBrk="1" latinLnBrk="0" hangingPunct="1">
        <a:spcBef>
          <a:spcPct val="20000"/>
        </a:spcBef>
        <a:spcAft>
          <a:spcPts val="709"/>
        </a:spcAft>
        <a:buClr>
          <a:schemeClr val="tx1"/>
        </a:buClr>
        <a:buSzPct val="100000"/>
        <a:buFont typeface="Arial"/>
        <a:buChar char="•"/>
        <a:defRPr sz="1418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4050678" indent="-270045" algn="l" defTabSz="540090" rtl="0" eaLnBrk="1" latinLnBrk="0" hangingPunct="1">
        <a:spcBef>
          <a:spcPct val="20000"/>
        </a:spcBef>
        <a:spcAft>
          <a:spcPts val="709"/>
        </a:spcAft>
        <a:buClr>
          <a:schemeClr val="tx1"/>
        </a:buClr>
        <a:buSzPct val="100000"/>
        <a:buFont typeface="Arial"/>
        <a:buChar char="•"/>
        <a:defRPr sz="1418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4590768" indent="-270045" algn="l" defTabSz="540090" rtl="0" eaLnBrk="1" latinLnBrk="0" hangingPunct="1">
        <a:spcBef>
          <a:spcPct val="20000"/>
        </a:spcBef>
        <a:spcAft>
          <a:spcPts val="709"/>
        </a:spcAft>
        <a:buClr>
          <a:schemeClr val="tx1"/>
        </a:buClr>
        <a:buSzPct val="100000"/>
        <a:buFont typeface="Arial"/>
        <a:buChar char="•"/>
        <a:defRPr sz="1418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90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40090" algn="l" defTabSz="540090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80181" algn="l" defTabSz="540090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20271" algn="l" defTabSz="540090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60361" algn="l" defTabSz="540090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700452" algn="l" defTabSz="540090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40542" algn="l" defTabSz="540090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80633" algn="l" defTabSz="540090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20723" algn="l" defTabSz="540090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B2D0-84B1-40E2-84D3-6D97BB6CF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05" y="-54835"/>
            <a:ext cx="12952474" cy="711338"/>
          </a:xfrm>
        </p:spPr>
        <p:txBody>
          <a:bodyPr>
            <a:normAutofit/>
          </a:bodyPr>
          <a:lstStyle/>
          <a:p>
            <a:r>
              <a:rPr lang="en-US" dirty="0"/>
              <a:t>Materials </a:t>
            </a:r>
            <a:r>
              <a:rPr lang="en-US" dirty="0">
                <a:solidFill>
                  <a:srgbClr val="FF0000"/>
                </a:solidFill>
              </a:rPr>
              <a:t>Based on electrical resistivity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E7E2120-193A-4A2B-A93F-08E50FD14CD9}"/>
              </a:ext>
            </a:extLst>
          </p:cNvPr>
          <p:cNvSpPr txBox="1">
            <a:spLocks/>
          </p:cNvSpPr>
          <p:nvPr/>
        </p:nvSpPr>
        <p:spPr>
          <a:xfrm>
            <a:off x="590105" y="791691"/>
            <a:ext cx="12015787" cy="458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None/>
              <a:defRPr sz="3200" kern="1200" cap="none" baseline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540091" indent="0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None/>
              <a:defRPr sz="2126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417737" indent="-337556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89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822805" indent="-202534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654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362895" indent="-202534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654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970497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3510587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4050678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4590768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D65437-39D5-469C-B4D2-AB6C001E9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22"/>
          <a:stretch/>
        </p:blipFill>
        <p:spPr>
          <a:xfrm>
            <a:off x="1563969" y="791691"/>
            <a:ext cx="10727596" cy="75015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B01E18-DA01-2B1A-B74E-CF720300640C}"/>
              </a:ext>
            </a:extLst>
          </p:cNvPr>
          <p:cNvSpPr txBox="1"/>
          <p:nvPr/>
        </p:nvSpPr>
        <p:spPr>
          <a:xfrm>
            <a:off x="13318435" y="7242313"/>
            <a:ext cx="1013791" cy="927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37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4F34-5426-44E1-A829-DF8338A0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Polarization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C2A7A-C2E9-454E-BB26-76E39B93F6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105" y="1837506"/>
            <a:ext cx="12015787" cy="5234152"/>
          </a:xfrm>
          <a:noFill/>
          <a:ln>
            <a:noFill/>
          </a:ln>
        </p:spPr>
        <p:txBody>
          <a:bodyPr/>
          <a:lstStyle/>
          <a:p>
            <a:pPr marL="514350" indent="-514350">
              <a:buAutoNum type="arabicPeriod"/>
            </a:pPr>
            <a:r>
              <a:rPr lang="en-US" sz="2800" dirty="0"/>
              <a:t>Electronic polarization (P</a:t>
            </a:r>
            <a:r>
              <a:rPr lang="en-US" sz="2800" baseline="-25000" dirty="0"/>
              <a:t>e</a:t>
            </a:r>
            <a:r>
              <a:rPr lang="en-US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Ionic polarization (P</a:t>
            </a:r>
            <a:r>
              <a:rPr lang="en-US" sz="2800" baseline="-25000" dirty="0"/>
              <a:t>i</a:t>
            </a:r>
            <a:r>
              <a:rPr lang="en-US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Orientation/Dipolar polarization (P</a:t>
            </a:r>
            <a:r>
              <a:rPr lang="en-US" sz="2800" baseline="-25000" dirty="0"/>
              <a:t>o</a:t>
            </a:r>
            <a:r>
              <a:rPr lang="en-US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Space charge polarization (P</a:t>
            </a:r>
            <a:r>
              <a:rPr lang="en-US" sz="2800" baseline="-25000" dirty="0"/>
              <a:t>s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r>
              <a:rPr lang="en-US" dirty="0"/>
              <a:t>The total polarization P of a substance is equal to sum of all types of polarizations</a:t>
            </a:r>
          </a:p>
          <a:p>
            <a:pPr algn="ctr"/>
            <a:r>
              <a:rPr lang="en-US" sz="2800" dirty="0"/>
              <a:t>	</a:t>
            </a:r>
            <a:r>
              <a:rPr lang="en-US" sz="3600" dirty="0">
                <a:ln w="0"/>
                <a:solidFill>
                  <a:srgbClr val="FF0000"/>
                </a:solidFill>
                <a:effectLst/>
                <a:cs typeface="Times New Roman" pitchFamily="18" charset="0"/>
              </a:rPr>
              <a:t>P = P</a:t>
            </a:r>
            <a:r>
              <a:rPr lang="en-US" sz="3600" baseline="-25000" dirty="0">
                <a:ln w="0"/>
                <a:solidFill>
                  <a:srgbClr val="FF0000"/>
                </a:solidFill>
                <a:effectLst/>
                <a:cs typeface="Times New Roman" pitchFamily="18" charset="0"/>
              </a:rPr>
              <a:t>e</a:t>
            </a:r>
            <a:r>
              <a:rPr lang="en-US" sz="3600" dirty="0">
                <a:ln w="0"/>
                <a:solidFill>
                  <a:srgbClr val="FF0000"/>
                </a:solidFill>
                <a:effectLst/>
                <a:cs typeface="Times New Roman" pitchFamily="18" charset="0"/>
              </a:rPr>
              <a:t> + P</a:t>
            </a:r>
            <a:r>
              <a:rPr lang="en-US" sz="3600" baseline="-25000" dirty="0">
                <a:ln w="0"/>
                <a:solidFill>
                  <a:srgbClr val="FF0000"/>
                </a:solidFill>
                <a:effectLst/>
                <a:cs typeface="Times New Roman" pitchFamily="18" charset="0"/>
              </a:rPr>
              <a:t>i</a:t>
            </a:r>
            <a:r>
              <a:rPr lang="en-US" sz="3600" dirty="0">
                <a:ln w="0"/>
                <a:solidFill>
                  <a:srgbClr val="FF0000"/>
                </a:solidFill>
                <a:effectLst/>
                <a:cs typeface="Times New Roman" pitchFamily="18" charset="0"/>
              </a:rPr>
              <a:t> + P</a:t>
            </a:r>
            <a:r>
              <a:rPr lang="en-US" sz="3600" baseline="-25000" dirty="0">
                <a:ln w="0"/>
                <a:solidFill>
                  <a:srgbClr val="FF0000"/>
                </a:solidFill>
                <a:effectLst/>
                <a:cs typeface="Times New Roman" pitchFamily="18" charset="0"/>
              </a:rPr>
              <a:t>o</a:t>
            </a:r>
            <a:r>
              <a:rPr lang="en-US" sz="3600" dirty="0">
                <a:ln w="0"/>
                <a:solidFill>
                  <a:srgbClr val="FF0000"/>
                </a:solidFill>
                <a:effectLst/>
                <a:cs typeface="Times New Roman" pitchFamily="18" charset="0"/>
              </a:rPr>
              <a:t> + P</a:t>
            </a:r>
            <a:r>
              <a:rPr lang="en-US" sz="3600" baseline="-25000" dirty="0">
                <a:ln w="0"/>
                <a:solidFill>
                  <a:srgbClr val="FF0000"/>
                </a:solidFill>
                <a:effectLst/>
                <a:cs typeface="Times New Roman" pitchFamily="18" charset="0"/>
              </a:rPr>
              <a:t>s</a:t>
            </a:r>
            <a:endParaRPr lang="en-US" sz="2800" baseline="-25000" dirty="0">
              <a:solidFill>
                <a:srgbClr val="FF0000"/>
              </a:solidFill>
              <a:effectLst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702B77-053F-4ED1-89E5-3A229C9743AE}"/>
              </a:ext>
            </a:extLst>
          </p:cNvPr>
          <p:cNvSpPr txBox="1"/>
          <p:nvPr/>
        </p:nvSpPr>
        <p:spPr>
          <a:xfrm>
            <a:off x="590105" y="1040085"/>
            <a:ext cx="13447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dielectric material can have more than one polarizations present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C039ED-54B3-199E-A7B4-CA2DD1434EE0}"/>
              </a:ext>
            </a:extLst>
          </p:cNvPr>
          <p:cNvSpPr txBox="1"/>
          <p:nvPr/>
        </p:nvSpPr>
        <p:spPr>
          <a:xfrm>
            <a:off x="13318435" y="7242313"/>
            <a:ext cx="1013791" cy="927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45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9B5A-33E9-4F21-B8B1-0ECDC2C94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05" y="-54835"/>
            <a:ext cx="11701460" cy="711338"/>
          </a:xfrm>
        </p:spPr>
        <p:txBody>
          <a:bodyPr>
            <a:normAutofit/>
          </a:bodyPr>
          <a:lstStyle/>
          <a:p>
            <a:r>
              <a:rPr lang="en-US" dirty="0"/>
              <a:t>1. Electronic polarization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6B0006A-813C-4516-888E-57DFEBDD761D}"/>
              </a:ext>
            </a:extLst>
          </p:cNvPr>
          <p:cNvSpPr txBox="1">
            <a:spLocks noChangeArrowheads="1"/>
          </p:cNvSpPr>
          <p:nvPr/>
        </p:nvSpPr>
        <p:spPr>
          <a:xfrm>
            <a:off x="2797277" y="2372646"/>
            <a:ext cx="10980491" cy="4688262"/>
          </a:xfrm>
          <a:prstGeom prst="rect">
            <a:avLst/>
          </a:prstGeom>
        </p:spPr>
        <p:txBody>
          <a:bodyPr/>
          <a:lstStyle>
            <a:lvl1pPr marL="337556" indent="-337556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2363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877647" indent="-337556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2126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417737" indent="-337556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89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822805" indent="-202534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654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362895" indent="-202534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654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970497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3510587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4050678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4590768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800" cap="none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6FBA2F-290B-4CE4-82CF-8247678548B7}"/>
              </a:ext>
            </a:extLst>
          </p:cNvPr>
          <p:cNvSpPr txBox="1"/>
          <p:nvPr/>
        </p:nvSpPr>
        <p:spPr>
          <a:xfrm>
            <a:off x="590105" y="926366"/>
            <a:ext cx="123376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May be induced to one degree or another in all atoms.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Results from a displacement of the center of the negatively charged electron cloud relative to the positive nucleus of an atom by applied field.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Present in all dielectric materials and only when an electric field is applied.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Independent of temperature.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Relaxation frequency: ~ 10</a:t>
            </a:r>
            <a:r>
              <a:rPr lang="en-US" sz="2800" baseline="30000" dirty="0"/>
              <a:t>15</a:t>
            </a:r>
            <a:r>
              <a:rPr lang="en-US" sz="2800" dirty="0"/>
              <a:t> Hz.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73DB9E-CE3B-4784-96C0-12A5532BA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438" y="4795023"/>
            <a:ext cx="5301695" cy="28633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A00060-FA07-F0FB-2D01-8B94DB5AEDD9}"/>
              </a:ext>
            </a:extLst>
          </p:cNvPr>
          <p:cNvSpPr txBox="1"/>
          <p:nvPr/>
        </p:nvSpPr>
        <p:spPr>
          <a:xfrm>
            <a:off x="13318435" y="7242313"/>
            <a:ext cx="1013791" cy="927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64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9B5A-33E9-4F21-B8B1-0ECDC2C94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05" y="-54835"/>
            <a:ext cx="11701460" cy="711338"/>
          </a:xfrm>
        </p:spPr>
        <p:txBody>
          <a:bodyPr>
            <a:normAutofit/>
          </a:bodyPr>
          <a:lstStyle/>
          <a:p>
            <a:r>
              <a:rPr lang="en-US" dirty="0"/>
              <a:t>2. Ionic polarization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6B0006A-813C-4516-888E-57DFEBDD761D}"/>
              </a:ext>
            </a:extLst>
          </p:cNvPr>
          <p:cNvSpPr txBox="1">
            <a:spLocks noChangeArrowheads="1"/>
          </p:cNvSpPr>
          <p:nvPr/>
        </p:nvSpPr>
        <p:spPr>
          <a:xfrm>
            <a:off x="2797277" y="2372646"/>
            <a:ext cx="10980491" cy="4688262"/>
          </a:xfrm>
          <a:prstGeom prst="rect">
            <a:avLst/>
          </a:prstGeom>
        </p:spPr>
        <p:txBody>
          <a:bodyPr/>
          <a:lstStyle>
            <a:lvl1pPr marL="337556" indent="-337556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2363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877647" indent="-337556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2126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417737" indent="-337556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89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822805" indent="-202534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654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362895" indent="-202534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654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970497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3510587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4050678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4590768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800" cap="none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6FBA2F-290B-4CE4-82CF-8247678548B7}"/>
              </a:ext>
            </a:extLst>
          </p:cNvPr>
          <p:cNvSpPr txBox="1"/>
          <p:nvPr/>
        </p:nvSpPr>
        <p:spPr>
          <a:xfrm>
            <a:off x="590105" y="656503"/>
            <a:ext cx="12542570" cy="4273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Occurs only in ionic materials. </a:t>
            </a: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Cations &amp; anions are displaced in opposite direction due to field.</a:t>
            </a: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Magnitude of dipole moment for each ion pair.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i="1" dirty="0"/>
              <a:t>	p</a:t>
            </a:r>
            <a:r>
              <a:rPr lang="en-US" sz="2800" i="1" baseline="-25000" dirty="0"/>
              <a:t>i</a:t>
            </a:r>
            <a:r>
              <a:rPr lang="en-US" sz="2800" i="1" dirty="0"/>
              <a:t> = </a:t>
            </a:r>
            <a:r>
              <a:rPr lang="en-US" sz="2800" i="1" dirty="0" err="1"/>
              <a:t>qd</a:t>
            </a:r>
            <a:r>
              <a:rPr lang="en-US" sz="2800" i="1" baseline="-25000" dirty="0" err="1"/>
              <a:t>i</a:t>
            </a:r>
            <a:r>
              <a:rPr lang="en-US" sz="2800" i="1" dirty="0"/>
              <a:t> </a:t>
            </a:r>
            <a:r>
              <a:rPr lang="en-US" sz="2800" dirty="0"/>
              <a:t>; </a:t>
            </a:r>
            <a:r>
              <a:rPr lang="en-US" sz="2800" i="1" dirty="0"/>
              <a:t>d</a:t>
            </a:r>
            <a:r>
              <a:rPr lang="en-US" sz="2800" i="1" baseline="-25000" dirty="0"/>
              <a:t>i</a:t>
            </a:r>
            <a:r>
              <a:rPr lang="en-US" sz="2800" i="1" dirty="0"/>
              <a:t> </a:t>
            </a:r>
            <a:r>
              <a:rPr lang="en-US" sz="2800" dirty="0"/>
              <a:t>is relative displacement</a:t>
            </a: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4"/>
            </a:pPr>
            <a:r>
              <a:rPr lang="en-US" sz="2800" dirty="0"/>
              <a:t>Independent of temperature.</a:t>
            </a: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4"/>
            </a:pPr>
            <a:r>
              <a:rPr lang="en-US" sz="2800" dirty="0"/>
              <a:t>Relaxation frequency: ~ 10</a:t>
            </a:r>
            <a:r>
              <a:rPr lang="en-US" sz="2800" baseline="30000" dirty="0"/>
              <a:t>13</a:t>
            </a:r>
            <a:r>
              <a:rPr lang="en-US" sz="2800" dirty="0"/>
              <a:t> Hz.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D6F905-29A9-47B8-AFFB-00F954086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974" y="4514946"/>
            <a:ext cx="5012860" cy="3113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C6726F-8175-8E00-6CD6-B0BBC25C3068}"/>
              </a:ext>
            </a:extLst>
          </p:cNvPr>
          <p:cNvSpPr txBox="1"/>
          <p:nvPr/>
        </p:nvSpPr>
        <p:spPr>
          <a:xfrm>
            <a:off x="13318435" y="7242313"/>
            <a:ext cx="1013791" cy="927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49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9B5A-33E9-4F21-B8B1-0ECDC2C94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05" y="-54835"/>
            <a:ext cx="11701460" cy="711338"/>
          </a:xfrm>
        </p:spPr>
        <p:txBody>
          <a:bodyPr>
            <a:normAutofit/>
          </a:bodyPr>
          <a:lstStyle/>
          <a:p>
            <a:r>
              <a:rPr lang="en-US" dirty="0"/>
              <a:t>3. Orientation/Dipolar polarization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6B0006A-813C-4516-888E-57DFEBDD761D}"/>
              </a:ext>
            </a:extLst>
          </p:cNvPr>
          <p:cNvSpPr txBox="1">
            <a:spLocks noChangeArrowheads="1"/>
          </p:cNvSpPr>
          <p:nvPr/>
        </p:nvSpPr>
        <p:spPr>
          <a:xfrm>
            <a:off x="2797277" y="2372646"/>
            <a:ext cx="10980491" cy="4688262"/>
          </a:xfrm>
          <a:prstGeom prst="rect">
            <a:avLst/>
          </a:prstGeom>
        </p:spPr>
        <p:txBody>
          <a:bodyPr/>
          <a:lstStyle>
            <a:lvl1pPr marL="337556" indent="-337556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2363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877647" indent="-337556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2126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417737" indent="-337556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89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822805" indent="-202534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654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362895" indent="-202534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654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970497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3510587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4050678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4590768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800" cap="none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6FBA2F-290B-4CE4-82CF-8247678548B7}"/>
              </a:ext>
            </a:extLst>
          </p:cNvPr>
          <p:cNvSpPr txBox="1"/>
          <p:nvPr/>
        </p:nvSpPr>
        <p:spPr>
          <a:xfrm>
            <a:off x="590105" y="1040524"/>
            <a:ext cx="8995329" cy="6781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Found only in materials with permanent dipole moments. </a:t>
            </a: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Results from a rotation of the permanent moments into the direction of the applied field.</a:t>
            </a: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This alignment tendency is counteracted by the thermal vibrations of the atoms, such that polarization decreases with increasing temperature.</a:t>
            </a: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Relaxation frequency: ~ 10</a:t>
            </a:r>
            <a:r>
              <a:rPr lang="en-US" sz="2800" baseline="30000" dirty="0"/>
              <a:t>10</a:t>
            </a:r>
            <a:r>
              <a:rPr lang="en-US" sz="2800" dirty="0"/>
              <a:t> Hz.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D5A924-7B11-4E40-80C0-8DE3EE367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434" y="1596031"/>
            <a:ext cx="4226261" cy="4313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5ADCC6-1AA6-F38B-2B06-99F83A55DAE3}"/>
              </a:ext>
            </a:extLst>
          </p:cNvPr>
          <p:cNvSpPr txBox="1"/>
          <p:nvPr/>
        </p:nvSpPr>
        <p:spPr>
          <a:xfrm>
            <a:off x="13318435" y="7242313"/>
            <a:ext cx="1013791" cy="927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3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9B5A-33E9-4F21-B8B1-0ECDC2C94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05" y="-54835"/>
            <a:ext cx="11701460" cy="711338"/>
          </a:xfrm>
        </p:spPr>
        <p:txBody>
          <a:bodyPr>
            <a:normAutofit/>
          </a:bodyPr>
          <a:lstStyle/>
          <a:p>
            <a:r>
              <a:rPr lang="en-US" dirty="0"/>
              <a:t>4. Space charge polarization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6B0006A-813C-4516-888E-57DFEBDD761D}"/>
              </a:ext>
            </a:extLst>
          </p:cNvPr>
          <p:cNvSpPr txBox="1">
            <a:spLocks noChangeArrowheads="1"/>
          </p:cNvSpPr>
          <p:nvPr/>
        </p:nvSpPr>
        <p:spPr>
          <a:xfrm>
            <a:off x="2797277" y="2372646"/>
            <a:ext cx="10980491" cy="4688262"/>
          </a:xfrm>
          <a:prstGeom prst="rect">
            <a:avLst/>
          </a:prstGeom>
        </p:spPr>
        <p:txBody>
          <a:bodyPr/>
          <a:lstStyle>
            <a:lvl1pPr marL="337556" indent="-337556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2363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877647" indent="-337556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2126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417737" indent="-337556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89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822805" indent="-202534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654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362895" indent="-202534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654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970497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3510587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4050678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4590768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800" cap="none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6FBA2F-290B-4CE4-82CF-8247678548B7}"/>
              </a:ext>
            </a:extLst>
          </p:cNvPr>
          <p:cNvSpPr txBox="1"/>
          <p:nvPr/>
        </p:nvSpPr>
        <p:spPr>
          <a:xfrm>
            <a:off x="590106" y="1079100"/>
            <a:ext cx="9078602" cy="605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Occurs due to accumulation of charges at electrodes, grain boundaries or at interfaces in a multiphase materials.</a:t>
            </a: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Ions diffuse over appreciable distance in response to the applied electric field </a:t>
            </a:r>
            <a:r>
              <a:rPr lang="en-US" sz="2800" dirty="0">
                <a:sym typeface="Symbol"/>
              </a:rPr>
              <a:t> redistribution of charges in the dielectric medium.</a:t>
            </a:r>
            <a:r>
              <a:rPr lang="en-US" sz="2800" dirty="0"/>
              <a:t> </a:t>
            </a: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Increases with temperature.</a:t>
            </a:r>
          </a:p>
          <a:p>
            <a:pPr marL="514350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Relaxation frequency: ~ 10</a:t>
            </a:r>
            <a:r>
              <a:rPr lang="en-US" sz="2800" baseline="30000" dirty="0"/>
              <a:t>2</a:t>
            </a:r>
            <a:r>
              <a:rPr lang="en-US" sz="2800" dirty="0"/>
              <a:t> Hz.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C921D-1599-4D45-955D-B76833716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708" y="1206504"/>
            <a:ext cx="4551788" cy="59995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09EE4B-3A8E-F103-1CF3-BB3BB003227A}"/>
              </a:ext>
            </a:extLst>
          </p:cNvPr>
          <p:cNvSpPr txBox="1"/>
          <p:nvPr/>
        </p:nvSpPr>
        <p:spPr>
          <a:xfrm>
            <a:off x="13318435" y="7242313"/>
            <a:ext cx="1013791" cy="927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17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9B5A-33E9-4F21-B8B1-0ECDC2C94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05" y="-54835"/>
            <a:ext cx="11701460" cy="711338"/>
          </a:xfrm>
        </p:spPr>
        <p:txBody>
          <a:bodyPr>
            <a:normAutofit/>
          </a:bodyPr>
          <a:lstStyle/>
          <a:p>
            <a:r>
              <a:rPr lang="en-US" dirty="0"/>
              <a:t>Dielectric polarization vs frequency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6B0006A-813C-4516-888E-57DFEBDD761D}"/>
              </a:ext>
            </a:extLst>
          </p:cNvPr>
          <p:cNvSpPr txBox="1">
            <a:spLocks noChangeArrowheads="1"/>
          </p:cNvSpPr>
          <p:nvPr/>
        </p:nvSpPr>
        <p:spPr>
          <a:xfrm>
            <a:off x="2797277" y="2372646"/>
            <a:ext cx="10980491" cy="4688262"/>
          </a:xfrm>
          <a:prstGeom prst="rect">
            <a:avLst/>
          </a:prstGeom>
        </p:spPr>
        <p:txBody>
          <a:bodyPr/>
          <a:lstStyle>
            <a:lvl1pPr marL="337556" indent="-337556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2363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877647" indent="-337556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2126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417737" indent="-337556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89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822805" indent="-202534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654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362895" indent="-202534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654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970497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3510587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4050678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4590768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800" cap="none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6FBA2F-290B-4CE4-82CF-8247678548B7}"/>
              </a:ext>
            </a:extLst>
          </p:cNvPr>
          <p:cNvSpPr txBox="1"/>
          <p:nvPr/>
        </p:nvSpPr>
        <p:spPr>
          <a:xfrm>
            <a:off x="590105" y="754250"/>
            <a:ext cx="12618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The polarization decreases with frequency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2342C-C874-4C40-9FA7-1E62361AB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135" y="1356300"/>
            <a:ext cx="8254134" cy="68984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028141-30AC-C28B-D169-DC3B3FAD0318}"/>
              </a:ext>
            </a:extLst>
          </p:cNvPr>
          <p:cNvSpPr txBox="1"/>
          <p:nvPr/>
        </p:nvSpPr>
        <p:spPr>
          <a:xfrm>
            <a:off x="13318435" y="7242313"/>
            <a:ext cx="1013791" cy="927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823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9B5A-33E9-4F21-B8B1-0ECDC2C94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05" y="-54835"/>
            <a:ext cx="11701460" cy="711338"/>
          </a:xfrm>
        </p:spPr>
        <p:txBody>
          <a:bodyPr>
            <a:normAutofit/>
          </a:bodyPr>
          <a:lstStyle/>
          <a:p>
            <a:r>
              <a:rPr lang="en-US" dirty="0"/>
              <a:t>Dielectric field strength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6FBA2F-290B-4CE4-82CF-8247678548B7}"/>
              </a:ext>
            </a:extLst>
          </p:cNvPr>
          <p:cNvSpPr txBox="1"/>
          <p:nvPr/>
        </p:nvSpPr>
        <p:spPr>
          <a:xfrm>
            <a:off x="590105" y="725209"/>
            <a:ext cx="1355156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/>
            <a:r>
              <a:rPr lang="en-US" sz="3200" dirty="0">
                <a:cs typeface="Arial" pitchFamily="34" charset="0"/>
              </a:rPr>
              <a:t>Upper limit of the applied electric field</a:t>
            </a:r>
          </a:p>
          <a:p>
            <a:pPr marL="338138" indent="-338138"/>
            <a:endParaRPr lang="en-US" sz="2800" dirty="0">
              <a:cs typeface="Arial" pitchFamily="34" charset="0"/>
            </a:endParaRPr>
          </a:p>
          <a:p>
            <a:r>
              <a:rPr lang="en-US" sz="2800" dirty="0">
                <a:cs typeface="Arial" pitchFamily="34" charset="0"/>
              </a:rPr>
              <a:t>When very high electric fields are applied across dielectric materials, large numbers of electrons gets excited to energies within the conduction band. </a:t>
            </a:r>
          </a:p>
          <a:p>
            <a:pPr marL="338138" indent="-338138"/>
            <a:endParaRPr lang="en-US" sz="2800" dirty="0">
              <a:cs typeface="Arial" pitchFamily="34" charset="0"/>
            </a:endParaRPr>
          </a:p>
          <a:p>
            <a:pPr marL="338138" indent="-338138"/>
            <a:r>
              <a:rPr lang="en-US" sz="2800" dirty="0">
                <a:cs typeface="Arial" pitchFamily="34" charset="0"/>
              </a:rPr>
              <a:t>As a result </a:t>
            </a:r>
          </a:p>
          <a:p>
            <a:pPr marL="514350" indent="-514350" defTabSz="46355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The current increases through the dielectric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dramatically</a:t>
            </a:r>
          </a:p>
          <a:p>
            <a:pPr marL="514350" indent="-514350" defTabSz="46355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Localized melting, </a:t>
            </a:r>
          </a:p>
          <a:p>
            <a:pPr marL="514350" indent="-514350" defTabSz="46355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burning, </a:t>
            </a:r>
          </a:p>
          <a:p>
            <a:pPr marL="514350" indent="-514350" defTabSz="46355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or vaporization</a:t>
            </a:r>
            <a:r>
              <a:rPr lang="en-US" sz="2800" dirty="0">
                <a:cs typeface="Arial" pitchFamily="34" charset="0"/>
              </a:rPr>
              <a:t> </a:t>
            </a:r>
          </a:p>
          <a:p>
            <a:pPr defTabSz="463550"/>
            <a:r>
              <a:rPr lang="en-US" sz="2800" dirty="0">
                <a:cs typeface="Arial" pitchFamily="34" charset="0"/>
              </a:rPr>
              <a:t>This causes irreversible degradation and even failure of the material. </a:t>
            </a:r>
          </a:p>
          <a:p>
            <a:pPr marL="338138" indent="-338138"/>
            <a:r>
              <a:rPr lang="en-US" sz="2800" dirty="0">
                <a:cs typeface="Arial" pitchFamily="34" charset="0"/>
              </a:rPr>
              <a:t> </a:t>
            </a:r>
          </a:p>
          <a:p>
            <a:pPr marL="338138" indent="-338138"/>
            <a:r>
              <a:rPr lang="en-US" sz="2800" dirty="0">
                <a:cs typeface="Arial" pitchFamily="34" charset="0"/>
              </a:rPr>
              <a:t>This phenomenon is known as dielectric breakdown.</a:t>
            </a:r>
          </a:p>
          <a:p>
            <a:pPr marL="338138" indent="-338138"/>
            <a:r>
              <a:rPr lang="en-US" sz="2800" dirty="0">
                <a:cs typeface="Arial" pitchFamily="34" charset="0"/>
              </a:rPr>
              <a:t> </a:t>
            </a:r>
          </a:p>
          <a:p>
            <a:r>
              <a:rPr lang="en-US" sz="2800" dirty="0">
                <a:cs typeface="Arial" pitchFamily="34" charset="0"/>
              </a:rPr>
              <a:t>The dielectric strength, sometimes called the breakdown strength, represents the magnitude of an electric field necessary to produce breakdown. </a:t>
            </a:r>
          </a:p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A08C89-38BD-9CEB-BA5B-518E9C07FF7A}"/>
              </a:ext>
            </a:extLst>
          </p:cNvPr>
          <p:cNvSpPr txBox="1"/>
          <p:nvPr/>
        </p:nvSpPr>
        <p:spPr>
          <a:xfrm>
            <a:off x="13318435" y="7242313"/>
            <a:ext cx="1013791" cy="927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93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EBBF7-85E0-4CF3-AFA9-8A75F6D2D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dielectric materials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20F35-A993-4C68-91B3-57AC6FC2CE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6AEB26-0019-4E44-B405-CF04AB627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465" y="868561"/>
            <a:ext cx="11820870" cy="73357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EDD52A-DC45-1362-DEFE-4E23402CFA6C}"/>
              </a:ext>
            </a:extLst>
          </p:cNvPr>
          <p:cNvSpPr txBox="1"/>
          <p:nvPr/>
        </p:nvSpPr>
        <p:spPr>
          <a:xfrm>
            <a:off x="13318435" y="7242313"/>
            <a:ext cx="1013791" cy="927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69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B2D0-84B1-40E2-84D3-6D97BB6CF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309C9E7-3F6E-4CDE-9FC9-6696F0261A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105" y="868559"/>
            <a:ext cx="13141661" cy="50592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Dielectric materials are a class of insulator which gets polarizes on application of electric field.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Dielectric constant represents charge storage ability of the material.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Dipoles cannot reorient with applied AC field and lose some energy called as polarization loss.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Electronic polarization is fast while space charge polarization is slow.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Dielectric field strength is the ability to sustain electric field.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BF7FF4-10EF-A9FA-D0DE-C23124806EA6}"/>
              </a:ext>
            </a:extLst>
          </p:cNvPr>
          <p:cNvSpPr txBox="1"/>
          <p:nvPr/>
        </p:nvSpPr>
        <p:spPr>
          <a:xfrm>
            <a:off x="13318435" y="7242313"/>
            <a:ext cx="1013791" cy="927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5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47FBE-B877-4059-9F31-FF42D861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05" y="-54835"/>
            <a:ext cx="11701460" cy="711338"/>
          </a:xfrm>
        </p:spPr>
        <p:txBody>
          <a:bodyPr/>
          <a:lstStyle/>
          <a:p>
            <a:r>
              <a:rPr lang="en-US" dirty="0"/>
              <a:t>Dielectric materials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BE3E7-8A01-4D11-8242-F1FEBC1E9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105" y="2522482"/>
            <a:ext cx="12015787" cy="3748349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Tx/>
              <a:buSzPct val="80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  <a:cs typeface="Arial" pitchFamily="34" charset="0"/>
              </a:rPr>
              <a:t>Difficult to excite electrons from valence to conduction band by thermal means or by applied electric field.</a:t>
            </a:r>
          </a:p>
          <a:p>
            <a:pPr marL="457200" indent="-457200">
              <a:spcAft>
                <a:spcPts val="1200"/>
              </a:spcAft>
              <a:buClrTx/>
              <a:buSzPct val="80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  <a:cs typeface="Arial" pitchFamily="34" charset="0"/>
              </a:rPr>
              <a:t>Very poor conductor of electricity.</a:t>
            </a:r>
          </a:p>
          <a:p>
            <a:pPr marL="457200" indent="-457200">
              <a:spcAft>
                <a:spcPts val="1200"/>
              </a:spcAft>
              <a:buClrTx/>
              <a:buSzPct val="80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  <a:cs typeface="Arial" pitchFamily="34" charset="0"/>
              </a:rPr>
              <a:t>Exhibits or may be made to exhibit an electric dipole structure;</a:t>
            </a:r>
          </a:p>
          <a:p>
            <a:pPr marL="457200" indent="-457200">
              <a:spcAft>
                <a:spcPts val="1200"/>
              </a:spcAft>
              <a:buClrTx/>
              <a:buSzPct val="80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  <a:cs typeface="Arial" pitchFamily="34" charset="0"/>
              </a:rPr>
              <a:t>Separation of positive and negative charged entities on a molecular/ atomic level.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646F018-43FF-4BD2-9C82-C272BD607D28}"/>
              </a:ext>
            </a:extLst>
          </p:cNvPr>
          <p:cNvSpPr txBox="1">
            <a:spLocks noChangeArrowheads="1"/>
          </p:cNvSpPr>
          <p:nvPr/>
        </p:nvSpPr>
        <p:spPr>
          <a:xfrm>
            <a:off x="590105" y="1036869"/>
            <a:ext cx="12530356" cy="5679241"/>
          </a:xfrm>
          <a:prstGeom prst="rect">
            <a:avLst/>
          </a:prstGeom>
        </p:spPr>
        <p:txBody>
          <a:bodyPr/>
          <a:lstStyle>
            <a:lvl1pPr marL="337556" indent="-337556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2363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877647" indent="-337556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2126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417737" indent="-337556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89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822805" indent="-202534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654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362895" indent="-202534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654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970497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3510587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4050678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4590768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600" cap="none" dirty="0"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ea typeface="ＭＳ Ｐゴシック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Class of insulators which polarizes on application of electric field </a:t>
            </a:r>
            <a:endParaRPr lang="en-US" altLang="en-US" sz="3200" cap="none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lvl="1"/>
            <a:endParaRPr lang="en-US" altLang="en-US" sz="3600" cap="none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ea typeface="ＭＳ Ｐゴシック" panose="020B0600070205080204" pitchFamily="34" charset="-128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7EF223-E5E5-05BF-E30D-3CE52C111772}"/>
              </a:ext>
            </a:extLst>
          </p:cNvPr>
          <p:cNvSpPr txBox="1"/>
          <p:nvPr/>
        </p:nvSpPr>
        <p:spPr>
          <a:xfrm>
            <a:off x="13318435" y="7242313"/>
            <a:ext cx="1013791" cy="927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47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3D3B4-D375-408C-8698-24681FD4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Capacitance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14DC97-360C-4596-9E09-72D1EED1A6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105" y="695135"/>
            <a:ext cx="13598861" cy="1543563"/>
          </a:xfrm>
        </p:spPr>
        <p:txBody>
          <a:bodyPr/>
          <a:lstStyle/>
          <a:p>
            <a:r>
              <a:rPr lang="en-US" sz="2800" dirty="0">
                <a:cs typeface="Arial" pitchFamily="34" charset="0"/>
              </a:rPr>
              <a:t>When a voltage is applied across a capacitor, one plate becomes positively charged, the other negatively charged, with the corresponding electric field directed from the positive to the negative.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D8FDBC-7FAB-49F6-A9D6-96FC8E09AE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504"/>
          <a:stretch/>
        </p:blipFill>
        <p:spPr>
          <a:xfrm>
            <a:off x="5196976" y="2252062"/>
            <a:ext cx="3416642" cy="2495501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B9CFA20-4033-40B9-8D72-BB8786A17A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106077"/>
              </p:ext>
            </p:extLst>
          </p:nvPr>
        </p:nvGraphicFramePr>
        <p:xfrm>
          <a:off x="11694640" y="2705465"/>
          <a:ext cx="1280381" cy="1078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2400" imgH="406080" progId="Equation.DSMT4">
                  <p:embed/>
                </p:oleObj>
              </mc:Choice>
              <mc:Fallback>
                <p:oleObj name="Equation" r:id="rId3" imgW="482400" imgH="4060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B9CFA20-4033-40B9-8D72-BB8786A17A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94640" y="2705465"/>
                        <a:ext cx="1280381" cy="1078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2D8E8BE-1AD9-4A40-B1B6-065C05F410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898510"/>
              </p:ext>
            </p:extLst>
          </p:nvPr>
        </p:nvGraphicFramePr>
        <p:xfrm>
          <a:off x="944563" y="5954713"/>
          <a:ext cx="2038350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60240" imgH="406080" progId="Equation.DSMT4">
                  <p:embed/>
                </p:oleObj>
              </mc:Choice>
              <mc:Fallback>
                <p:oleObj name="Equation" r:id="rId5" imgW="660240" imgH="4060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2D8E8BE-1AD9-4A40-B1B6-065C05F410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4563" y="5954713"/>
                        <a:ext cx="2038350" cy="1255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9617269-B6AB-49FB-8BA1-593391E8643A}"/>
              </a:ext>
            </a:extLst>
          </p:cNvPr>
          <p:cNvSpPr txBox="1">
            <a:spLocks/>
          </p:cNvSpPr>
          <p:nvPr/>
        </p:nvSpPr>
        <p:spPr>
          <a:xfrm>
            <a:off x="619075" y="5010439"/>
            <a:ext cx="13598861" cy="461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None/>
              <a:defRPr sz="3200" kern="1200" cap="none" baseline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540091" indent="0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None/>
              <a:defRPr sz="2126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417737" indent="-337556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89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822805" indent="-202534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654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362895" indent="-202534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654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970497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3510587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4050678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4590768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cs typeface="Arial" pitchFamily="34" charset="0"/>
              </a:rPr>
              <a:t>For a parallel plate with area A and distance t, 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in vacuum</a:t>
            </a:r>
            <a:r>
              <a:rPr lang="en-US" sz="2800" dirty="0">
                <a:cs typeface="Arial" pitchFamily="34" charset="0"/>
              </a:rPr>
              <a:t>, C is given by 	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F4A6C8A-B3F4-4453-9E64-5BE755C5660A}"/>
              </a:ext>
            </a:extLst>
          </p:cNvPr>
          <p:cNvSpPr txBox="1">
            <a:spLocks/>
          </p:cNvSpPr>
          <p:nvPr/>
        </p:nvSpPr>
        <p:spPr>
          <a:xfrm>
            <a:off x="4190784" y="6982255"/>
            <a:ext cx="6455445" cy="461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None/>
              <a:defRPr sz="3200" kern="1200" cap="none" baseline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540091" indent="0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None/>
              <a:defRPr sz="2126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417737" indent="-337556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89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822805" indent="-202534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654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362895" indent="-202534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654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970497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3510587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4050678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4590768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Relative permittivity of a free space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4D2646F-F219-46FB-9E00-3FB52B3743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725021"/>
              </p:ext>
            </p:extLst>
          </p:nvPr>
        </p:nvGraphicFramePr>
        <p:xfrm>
          <a:off x="4190784" y="6107890"/>
          <a:ext cx="3940845" cy="674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09400" imgH="241200" progId="Equation.DSMT4">
                  <p:embed/>
                </p:oleObj>
              </mc:Choice>
              <mc:Fallback>
                <p:oleObj name="Equation" r:id="rId7" imgW="1409400" imgH="2412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4D2646F-F219-46FB-9E00-3FB52B374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90784" y="6107890"/>
                        <a:ext cx="3940845" cy="674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7D24C55-D835-702B-2329-95D3AB51BA0C}"/>
              </a:ext>
            </a:extLst>
          </p:cNvPr>
          <p:cNvSpPr txBox="1"/>
          <p:nvPr/>
        </p:nvSpPr>
        <p:spPr>
          <a:xfrm>
            <a:off x="13318435" y="7242313"/>
            <a:ext cx="1013791" cy="927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52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3D3B4-D375-408C-8698-24681FD4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Dielectric permittivity/constant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7331809-DBEF-44C3-909A-0781CF9545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435232"/>
              </p:ext>
            </p:extLst>
          </p:nvPr>
        </p:nvGraphicFramePr>
        <p:xfrm>
          <a:off x="1969850" y="3992400"/>
          <a:ext cx="1908468" cy="1130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1940" imgH="1162156" progId="Equation.DSMT4">
                  <p:embed/>
                </p:oleObj>
              </mc:Choice>
              <mc:Fallback>
                <p:oleObj name="Equation" r:id="rId2" imgW="1561940" imgH="1162156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7331809-DBEF-44C3-909A-0781CF9545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69850" y="3992400"/>
                        <a:ext cx="1908468" cy="1130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BE658A-70ED-4F93-850D-5C24E3AB1D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105" y="3212417"/>
            <a:ext cx="13010270" cy="711338"/>
          </a:xfrm>
        </p:spPr>
        <p:txBody>
          <a:bodyPr/>
          <a:lstStyle/>
          <a:p>
            <a:r>
              <a:rPr lang="en-US" sz="2800" dirty="0">
                <a:cs typeface="Arial" pitchFamily="34" charset="0"/>
              </a:rPr>
              <a:t>For a given dielectric material with plates having area A and thickness t, C is given by 	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57D08F-1491-46CA-90D8-23BC733602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775"/>
          <a:stretch/>
        </p:blipFill>
        <p:spPr>
          <a:xfrm>
            <a:off x="5376040" y="875814"/>
            <a:ext cx="2943943" cy="21628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A56BE6B-EF78-4AF4-B1E4-BE495D53FA60}"/>
              </a:ext>
            </a:extLst>
          </p:cNvPr>
          <p:cNvSpPr/>
          <p:nvPr/>
        </p:nvSpPr>
        <p:spPr>
          <a:xfrm>
            <a:off x="5665737" y="4234609"/>
            <a:ext cx="6452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dirty="0"/>
              <a:t>ε</a:t>
            </a:r>
            <a:r>
              <a:rPr lang="en-US" sz="3600" dirty="0"/>
              <a:t> </a:t>
            </a:r>
            <a:r>
              <a:rPr lang="en-US" sz="2800" dirty="0"/>
              <a:t>- Relative permittivity of a medium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B8DB7B-171B-4DE5-A8DE-07DBCFB670E3}"/>
              </a:ext>
            </a:extLst>
          </p:cNvPr>
          <p:cNvSpPr/>
          <p:nvPr/>
        </p:nvSpPr>
        <p:spPr>
          <a:xfrm>
            <a:off x="590105" y="5224487"/>
            <a:ext cx="131574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relative permittivity </a:t>
            </a:r>
            <a:r>
              <a:rPr lang="el-GR" sz="2800" dirty="0"/>
              <a:t>ε</a:t>
            </a:r>
            <a:r>
              <a:rPr lang="en-US" sz="2800" baseline="-25000" dirty="0"/>
              <a:t>r</a:t>
            </a:r>
            <a:r>
              <a:rPr lang="en-US" sz="2800" dirty="0"/>
              <a:t> , often called the dielectric constant, is equal to the ratio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CC55CB6-D3E4-43A5-ABD3-3F379C3912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812118"/>
              </p:ext>
            </p:extLst>
          </p:nvPr>
        </p:nvGraphicFramePr>
        <p:xfrm>
          <a:off x="5772029" y="5760599"/>
          <a:ext cx="2857742" cy="1469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63280" imgH="444240" progId="Equation.DSMT4">
                  <p:embed/>
                </p:oleObj>
              </mc:Choice>
              <mc:Fallback>
                <p:oleObj name="Equation" r:id="rId5" imgW="863280" imgH="4442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CC55CB6-D3E4-43A5-ABD3-3F379C3912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72029" y="5760599"/>
                        <a:ext cx="2857742" cy="1469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0BC491A6-28FE-49F0-90F0-D8B03D303A89}"/>
              </a:ext>
            </a:extLst>
          </p:cNvPr>
          <p:cNvSpPr/>
          <p:nvPr/>
        </p:nvSpPr>
        <p:spPr>
          <a:xfrm>
            <a:off x="584087" y="7245363"/>
            <a:ext cx="13157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Dielectric constant – Charge storage capacity of the material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9196E7-8469-4369-4B22-D029E8CB3352}"/>
              </a:ext>
            </a:extLst>
          </p:cNvPr>
          <p:cNvSpPr txBox="1"/>
          <p:nvPr/>
        </p:nvSpPr>
        <p:spPr>
          <a:xfrm>
            <a:off x="13318435" y="7242313"/>
            <a:ext cx="1013791" cy="927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048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B2D0-84B1-40E2-84D3-6D97BB6CF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E7E2120-193A-4A2B-A93F-08E50FD14CD9}"/>
              </a:ext>
            </a:extLst>
          </p:cNvPr>
          <p:cNvSpPr txBox="1">
            <a:spLocks/>
          </p:cNvSpPr>
          <p:nvPr/>
        </p:nvSpPr>
        <p:spPr>
          <a:xfrm>
            <a:off x="570511" y="429556"/>
            <a:ext cx="13260778" cy="2362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None/>
              <a:defRPr sz="3200" kern="1200" cap="none" baseline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540091" indent="0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None/>
              <a:defRPr sz="2126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417737" indent="-337556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89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822805" indent="-202534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654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362895" indent="-202534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654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970497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3510587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4050678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4590768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Electric </a:t>
            </a:r>
            <a:r>
              <a:rPr lang="en-US" sz="2800" dirty="0">
                <a:solidFill>
                  <a:srgbClr val="FF0000"/>
                </a:solidFill>
              </a:rPr>
              <a:t>dipole</a:t>
            </a:r>
            <a:r>
              <a:rPr lang="en-US" sz="2800" dirty="0"/>
              <a:t>,  there is a separation between a + </a:t>
            </a:r>
            <a:r>
              <a:rPr lang="en-US" sz="2800" dirty="0" err="1"/>
              <a:t>ve</a:t>
            </a:r>
            <a:r>
              <a:rPr lang="en-US" sz="2800" dirty="0"/>
              <a:t> and a - </a:t>
            </a:r>
            <a:r>
              <a:rPr lang="en-US" sz="2800" dirty="0" err="1"/>
              <a:t>ve</a:t>
            </a:r>
            <a:r>
              <a:rPr lang="en-US" sz="2800" dirty="0"/>
              <a:t> electric charge. </a:t>
            </a:r>
          </a:p>
          <a:p>
            <a:r>
              <a:rPr lang="en-US" sz="2800" dirty="0"/>
              <a:t>Electric dipole moment </a:t>
            </a:r>
            <a:r>
              <a:rPr lang="en-US" sz="2800" i="1" dirty="0">
                <a:solidFill>
                  <a:srgbClr val="FF0000"/>
                </a:solidFill>
              </a:rPr>
              <a:t>p = </a:t>
            </a:r>
            <a:r>
              <a:rPr lang="en-US" sz="2800" i="1" dirty="0" err="1">
                <a:solidFill>
                  <a:srgbClr val="FF0000"/>
                </a:solidFill>
              </a:rPr>
              <a:t>q.d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99" name="Rectangle 398">
            <a:extLst>
              <a:ext uri="{FF2B5EF4-FFF2-40B4-BE49-F238E27FC236}">
                <a16:creationId xmlns:a16="http://schemas.microsoft.com/office/drawing/2014/main" id="{3B2C6250-F0C1-41EA-8679-6F5B467E749B}"/>
              </a:ext>
            </a:extLst>
          </p:cNvPr>
          <p:cNvSpPr/>
          <p:nvPr/>
        </p:nvSpPr>
        <p:spPr>
          <a:xfrm>
            <a:off x="590105" y="5762221"/>
            <a:ext cx="12842116" cy="2029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In presence of an electric field E, there will be a force (or torque) on the electric dipole to orient it with the applied field;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The process of dipole alignment is termed Polarization.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F32108-B28E-498E-AA24-7940BA63047E}"/>
              </a:ext>
            </a:extLst>
          </p:cNvPr>
          <p:cNvGrpSpPr/>
          <p:nvPr/>
        </p:nvGrpSpPr>
        <p:grpSpPr>
          <a:xfrm>
            <a:off x="1981064" y="2379806"/>
            <a:ext cx="10756172" cy="3156317"/>
            <a:chOff x="1177023" y="2903026"/>
            <a:chExt cx="10756172" cy="3156317"/>
          </a:xfrm>
        </p:grpSpPr>
        <p:sp>
          <p:nvSpPr>
            <p:cNvPr id="398" name="TextBox 397">
              <a:extLst>
                <a:ext uri="{FF2B5EF4-FFF2-40B4-BE49-F238E27FC236}">
                  <a16:creationId xmlns:a16="http://schemas.microsoft.com/office/drawing/2014/main" id="{E0E824E1-0A43-4DCE-8E6C-57D0EDD42D30}"/>
                </a:ext>
              </a:extLst>
            </p:cNvPr>
            <p:cNvSpPr txBox="1"/>
            <p:nvPr/>
          </p:nvSpPr>
          <p:spPr>
            <a:xfrm>
              <a:off x="1177023" y="5536123"/>
              <a:ext cx="29274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No electric field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422078E-2372-4572-9311-4BECC457F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0628" y="2903026"/>
              <a:ext cx="10130447" cy="2633097"/>
            </a:xfrm>
            <a:prstGeom prst="rect">
              <a:avLst/>
            </a:prstGeom>
          </p:spPr>
        </p:pic>
        <p:sp>
          <p:nvSpPr>
            <p:cNvPr id="400" name="TextBox 399">
              <a:extLst>
                <a:ext uri="{FF2B5EF4-FFF2-40B4-BE49-F238E27FC236}">
                  <a16:creationId xmlns:a16="http://schemas.microsoft.com/office/drawing/2014/main" id="{7210CDC1-0C86-445C-AACC-F36FADCBE036}"/>
                </a:ext>
              </a:extLst>
            </p:cNvPr>
            <p:cNvSpPr txBox="1"/>
            <p:nvPr/>
          </p:nvSpPr>
          <p:spPr>
            <a:xfrm>
              <a:off x="6449001" y="5536123"/>
              <a:ext cx="54841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In presence of an electric field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57717C3-2E21-422A-888B-48F60672CFD8}"/>
              </a:ext>
            </a:extLst>
          </p:cNvPr>
          <p:cNvSpPr txBox="1"/>
          <p:nvPr/>
        </p:nvSpPr>
        <p:spPr>
          <a:xfrm>
            <a:off x="6903172" y="2422185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+ </a:t>
            </a:r>
            <a:r>
              <a:rPr lang="en-US" sz="2400" dirty="0" err="1"/>
              <a:t>ve</a:t>
            </a:r>
            <a:endParaRPr lang="en-US" sz="2400" dirty="0"/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065B5E48-C3A8-447A-9DFA-8E81FD2892D3}"/>
              </a:ext>
            </a:extLst>
          </p:cNvPr>
          <p:cNvSpPr txBox="1"/>
          <p:nvPr/>
        </p:nvSpPr>
        <p:spPr>
          <a:xfrm>
            <a:off x="9266868" y="2417531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/>
              <a:t>ve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833249-7BFA-8C50-8093-85A41370DDEB}"/>
              </a:ext>
            </a:extLst>
          </p:cNvPr>
          <p:cNvSpPr txBox="1"/>
          <p:nvPr/>
        </p:nvSpPr>
        <p:spPr>
          <a:xfrm>
            <a:off x="13318435" y="7242313"/>
            <a:ext cx="1013791" cy="927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96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B2D0-84B1-40E2-84D3-6D97BB6CF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E7E2120-193A-4A2B-A93F-08E50FD14CD9}"/>
              </a:ext>
            </a:extLst>
          </p:cNvPr>
          <p:cNvSpPr txBox="1">
            <a:spLocks/>
          </p:cNvSpPr>
          <p:nvPr/>
        </p:nvSpPr>
        <p:spPr>
          <a:xfrm>
            <a:off x="570511" y="901839"/>
            <a:ext cx="13260778" cy="489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None/>
              <a:defRPr sz="3200" kern="1200" cap="none" baseline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540091" indent="0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None/>
              <a:defRPr sz="2126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417737" indent="-337556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89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822805" indent="-202534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654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362895" indent="-202534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654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970497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3510587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4050678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4590768" indent="-270045" algn="l" defTabSz="540090" rtl="0" eaLnBrk="1" latinLnBrk="0" hangingPunct="1">
              <a:spcBef>
                <a:spcPct val="20000"/>
              </a:spcBef>
              <a:spcAft>
                <a:spcPts val="709"/>
              </a:spcAft>
              <a:buClr>
                <a:schemeClr val="tx1"/>
              </a:buClr>
              <a:buSzPct val="100000"/>
              <a:buFont typeface="Arial"/>
              <a:buChar char="•"/>
              <a:defRPr sz="1418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Polarization is total dipole moment per unit volume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FB44BF-70B4-4A4E-A237-D70768235BB3}"/>
              </a:ext>
            </a:extLst>
          </p:cNvPr>
          <p:cNvSpPr/>
          <p:nvPr/>
        </p:nvSpPr>
        <p:spPr>
          <a:xfrm>
            <a:off x="570511" y="1636961"/>
            <a:ext cx="12668695" cy="5076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63550">
              <a:lnSpc>
                <a:spcPct val="150000"/>
              </a:lnSpc>
              <a:spcAft>
                <a:spcPts val="1200"/>
              </a:spcAft>
            </a:pPr>
            <a:r>
              <a:rPr lang="en-US" sz="2800" dirty="0">
                <a:cs typeface="Times New Roman" pitchFamily="18" charset="0"/>
              </a:rPr>
              <a:t>Polarization electric field within the dielectric that results from the mutual alignment of the many atomic or molecular dipoles with the externally applied field </a:t>
            </a:r>
            <a:r>
              <a:rPr lang="en-US" sz="2800" i="1" dirty="0">
                <a:cs typeface="Times New Roman" pitchFamily="18" charset="0"/>
              </a:rPr>
              <a:t>E</a:t>
            </a:r>
            <a:r>
              <a:rPr lang="en-US" sz="2800" dirty="0">
                <a:cs typeface="Times New Roman" pitchFamily="18" charset="0"/>
              </a:rPr>
              <a:t>. </a:t>
            </a:r>
          </a:p>
          <a:p>
            <a:pPr defTabSz="463550">
              <a:lnSpc>
                <a:spcPct val="150000"/>
              </a:lnSpc>
              <a:spcAft>
                <a:spcPts val="1200"/>
              </a:spcAft>
            </a:pPr>
            <a:endParaRPr lang="en-US" sz="2800" dirty="0">
              <a:cs typeface="Times New Roman" pitchFamily="18" charset="0"/>
            </a:endParaRPr>
          </a:p>
          <a:p>
            <a:pPr defTabSz="463550">
              <a:lnSpc>
                <a:spcPct val="150000"/>
              </a:lnSpc>
              <a:spcAft>
                <a:spcPts val="1200"/>
              </a:spcAft>
            </a:pPr>
            <a:r>
              <a:rPr lang="en-US" sz="2800" dirty="0">
                <a:cs typeface="Times New Roman" pitchFamily="18" charset="0"/>
              </a:rPr>
              <a:t>For many dielectric materials, </a:t>
            </a:r>
            <a:r>
              <a:rPr lang="en-US" sz="2800" i="1" dirty="0">
                <a:cs typeface="Times New Roman" pitchFamily="18" charset="0"/>
              </a:rPr>
              <a:t>P </a:t>
            </a:r>
            <a:r>
              <a:rPr lang="en-US" sz="2800" dirty="0">
                <a:cs typeface="Times New Roman" pitchFamily="18" charset="0"/>
              </a:rPr>
              <a:t>is proportional to </a:t>
            </a:r>
            <a:r>
              <a:rPr lang="en-US" sz="2800" i="1" dirty="0">
                <a:cs typeface="Times New Roman" pitchFamily="18" charset="0"/>
              </a:rPr>
              <a:t>E</a:t>
            </a:r>
            <a:r>
              <a:rPr lang="en-US" sz="2800" dirty="0">
                <a:cs typeface="Times New Roman" pitchFamily="18" charset="0"/>
              </a:rPr>
              <a:t> through the relationship</a:t>
            </a:r>
          </a:p>
          <a:p>
            <a:pPr algn="ctr" defTabSz="463550">
              <a:lnSpc>
                <a:spcPct val="150000"/>
              </a:lnSpc>
              <a:spcAft>
                <a:spcPts val="1200"/>
              </a:spcAft>
            </a:pPr>
            <a:r>
              <a:rPr lang="en-US" sz="3200" i="1" dirty="0">
                <a:cs typeface="Times New Roman" pitchFamily="18" charset="0"/>
              </a:rPr>
              <a:t>P</a:t>
            </a:r>
            <a:r>
              <a:rPr lang="en-US" sz="3200" dirty="0">
                <a:cs typeface="Times New Roman" pitchFamily="18" charset="0"/>
              </a:rPr>
              <a:t> = </a:t>
            </a:r>
            <a:r>
              <a:rPr lang="en-US" sz="3200" dirty="0">
                <a:cs typeface="Times New Roman" pitchFamily="18" charset="0"/>
                <a:sym typeface="Symbol"/>
              </a:rPr>
              <a:t></a:t>
            </a:r>
            <a:r>
              <a:rPr lang="en-US" sz="3200" baseline="-25000" dirty="0">
                <a:cs typeface="Times New Roman" pitchFamily="18" charset="0"/>
                <a:sym typeface="Symbol"/>
              </a:rPr>
              <a:t>0 </a:t>
            </a:r>
            <a:r>
              <a:rPr lang="en-US" sz="3200" dirty="0">
                <a:cs typeface="Times New Roman" pitchFamily="18" charset="0"/>
                <a:sym typeface="Symbol"/>
              </a:rPr>
              <a:t>(</a:t>
            </a:r>
            <a:r>
              <a:rPr lang="en-US" sz="3200" baseline="-25000" dirty="0">
                <a:cs typeface="Times New Roman" pitchFamily="18" charset="0"/>
                <a:sym typeface="Symbol"/>
              </a:rPr>
              <a:t>r</a:t>
            </a:r>
            <a:r>
              <a:rPr lang="en-US" sz="3200" dirty="0">
                <a:cs typeface="Times New Roman" pitchFamily="18" charset="0"/>
                <a:sym typeface="Symbol"/>
              </a:rPr>
              <a:t>-1)</a:t>
            </a:r>
            <a:r>
              <a:rPr lang="en-US" sz="3200" i="1" dirty="0">
                <a:cs typeface="Times New Roman" pitchFamily="18" charset="0"/>
                <a:sym typeface="Symbol"/>
              </a:rPr>
              <a:t>E</a:t>
            </a:r>
            <a:r>
              <a:rPr lang="en-US" sz="3200" dirty="0">
                <a:cs typeface="Times New Roman" pitchFamily="18" charset="0"/>
                <a:sym typeface="Symbol"/>
              </a:rPr>
              <a:t>  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CB90B-A69E-AF94-30CD-AF11A27E85F8}"/>
              </a:ext>
            </a:extLst>
          </p:cNvPr>
          <p:cNvSpPr txBox="1"/>
          <p:nvPr/>
        </p:nvSpPr>
        <p:spPr>
          <a:xfrm>
            <a:off x="13318435" y="7242313"/>
            <a:ext cx="1013791" cy="927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87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4F34-5426-44E1-A829-DF8338A0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 vs AC field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C1C260-9F06-4176-9026-80CAADAD6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105" y="868561"/>
            <a:ext cx="13615728" cy="461190"/>
          </a:xfrm>
        </p:spPr>
        <p:txBody>
          <a:bodyPr/>
          <a:lstStyle/>
          <a:p>
            <a:r>
              <a:rPr lang="en-US" dirty="0"/>
              <a:t>For many practical applications AC field is necessary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79FBBB-9C6B-48B3-924B-35C19E1FC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633" y="1748454"/>
            <a:ext cx="6378333" cy="33421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F5A55F-826E-4E84-867C-5C67E369DCFD}"/>
              </a:ext>
            </a:extLst>
          </p:cNvPr>
          <p:cNvSpPr txBox="1"/>
          <p:nvPr/>
        </p:nvSpPr>
        <p:spPr>
          <a:xfrm>
            <a:off x="3193605" y="5509339"/>
            <a:ext cx="793839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So, Dipoles has to reorient with the field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How much time does it take?</a:t>
            </a:r>
          </a:p>
          <a:p>
            <a:pPr algn="ctr"/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CAAEF2-C0EF-1CA1-3AF1-0CA5ADC60EC4}"/>
              </a:ext>
            </a:extLst>
          </p:cNvPr>
          <p:cNvSpPr txBox="1"/>
          <p:nvPr/>
        </p:nvSpPr>
        <p:spPr>
          <a:xfrm>
            <a:off x="13318435" y="7242313"/>
            <a:ext cx="1013791" cy="927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08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4F34-5426-44E1-A829-DF8338A0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 vs AC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2F74643-5A05-40F4-B17A-1C79B1FB3A09}"/>
                  </a:ext>
                </a:extLst>
              </p:cNvPr>
              <p:cNvSpPr/>
              <p:nvPr/>
            </p:nvSpPr>
            <p:spPr>
              <a:xfrm>
                <a:off x="590104" y="1005781"/>
                <a:ext cx="12652930" cy="5872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0000"/>
                    </a:solidFill>
                  </a:rPr>
                  <a:t>For each polarization type, some minimum reorientation time exists.</a:t>
                </a:r>
              </a:p>
              <a:p>
                <a:pPr marL="457200" lvl="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0000"/>
                    </a:solidFill>
                  </a:rPr>
                  <a:t>This time depends on the ease with which the particular dipoles are capable of realignment.</a:t>
                </a:r>
              </a:p>
              <a:p>
                <a:pPr marL="457200" lvl="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0000"/>
                    </a:solidFill>
                  </a:rPr>
                  <a:t>This time is called as relaxation time.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endParaRPr lang="en-US" sz="2800" i="1" dirty="0">
                  <a:solidFill>
                    <a:srgbClr val="FF0000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800" dirty="0"/>
                  <a:t>	P</a:t>
                </a:r>
                <a:r>
                  <a:rPr lang="en-US" sz="2800" baseline="-25000" dirty="0"/>
                  <a:t>0</a:t>
                </a:r>
                <a:r>
                  <a:rPr lang="en-US" sz="2800" dirty="0"/>
                  <a:t> = Maximum polarization attained on prolonged application 	of a static field.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800" dirty="0"/>
                  <a:t>	P(t) = Polarization attained in time t.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800" dirty="0"/>
                  <a:t>	t</a:t>
                </a:r>
                <a:r>
                  <a:rPr lang="en-US" sz="2800" baseline="-25000" dirty="0"/>
                  <a:t>r</a:t>
                </a:r>
                <a:r>
                  <a:rPr lang="en-US" sz="2800" dirty="0"/>
                  <a:t> = relaxation time.</a:t>
                </a:r>
              </a:p>
              <a:p>
                <a:pPr>
                  <a:spcAft>
                    <a:spcPts val="600"/>
                  </a:spcAft>
                </a:pPr>
                <a:endParaRPr lang="en-US" sz="2800" dirty="0">
                  <a:solidFill>
                    <a:srgbClr val="000000"/>
                  </a:solidFill>
                </a:endParaRPr>
              </a:p>
              <a:p>
                <a:pPr marL="457200" lvl="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FF0000"/>
                    </a:solidFill>
                  </a:rPr>
                  <a:t>Relaxation frequency = </a:t>
                </a:r>
                <a:r>
                  <a:rPr lang="en-US" sz="2800" dirty="0">
                    <a:solidFill>
                      <a:srgbClr val="000000"/>
                    </a:solidFill>
                  </a:rPr>
                  <a:t>Reciprocal of the relaxation time.</a:t>
                </a:r>
                <a:endParaRPr lang="en-US" sz="2800" dirty="0">
                  <a:solidFill>
                    <a:srgbClr val="0000CC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2F74643-5A05-40F4-B17A-1C79B1FB3A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04" y="1005781"/>
                <a:ext cx="12652930" cy="5872954"/>
              </a:xfrm>
              <a:prstGeom prst="rect">
                <a:avLst/>
              </a:prstGeom>
              <a:blipFill>
                <a:blip r:embed="rId2"/>
                <a:stretch>
                  <a:fillRect l="-1012" t="-1142" b="-1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AE287D8-1BE4-7328-CA1B-33B869E81CA1}"/>
              </a:ext>
            </a:extLst>
          </p:cNvPr>
          <p:cNvSpPr txBox="1"/>
          <p:nvPr/>
        </p:nvSpPr>
        <p:spPr>
          <a:xfrm>
            <a:off x="13318435" y="7242313"/>
            <a:ext cx="1013791" cy="927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901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3D3B4-D375-408C-8698-24681FD4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Dielectric loss/Power loss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14DC97-360C-4596-9E09-72D1EED1A6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105" y="1093267"/>
            <a:ext cx="12873647" cy="5023753"/>
          </a:xfrm>
        </p:spPr>
        <p:txBody>
          <a:bodyPr/>
          <a:lstStyle/>
          <a:p>
            <a:r>
              <a:rPr lang="en-US" dirty="0"/>
              <a:t>Absorption of electrical energy by a dielectric material that is subjected to an alternating electric field.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Dielectric loss is the dissipation of energy through the movement of charges in an alternating electromagnetic field as polarization switches direction.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The dipoles could not follow the AC field and get relaxed or lose energy to become stable.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58F93-2B7C-BD03-2EA5-1FA725620D84}"/>
              </a:ext>
            </a:extLst>
          </p:cNvPr>
          <p:cNvSpPr txBox="1"/>
          <p:nvPr/>
        </p:nvSpPr>
        <p:spPr>
          <a:xfrm>
            <a:off x="13318435" y="7242313"/>
            <a:ext cx="1013791" cy="927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3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10283</TotalTime>
  <Words>959</Words>
  <Application>Microsoft Office PowerPoint</Application>
  <PresentationFormat>Custom</PresentationFormat>
  <Paragraphs>108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Century Gothic</vt:lpstr>
      <vt:lpstr>Courier New</vt:lpstr>
      <vt:lpstr>Mesh</vt:lpstr>
      <vt:lpstr>Equation</vt:lpstr>
      <vt:lpstr>Materials Based on electrical resistivity</vt:lpstr>
      <vt:lpstr>Dielectric materials</vt:lpstr>
      <vt:lpstr>Capacitance</vt:lpstr>
      <vt:lpstr>Dielectric permittivity/constant</vt:lpstr>
      <vt:lpstr>Polarization</vt:lpstr>
      <vt:lpstr>Polarization</vt:lpstr>
      <vt:lpstr>Polarization vs AC field</vt:lpstr>
      <vt:lpstr>Polarization vs AC field</vt:lpstr>
      <vt:lpstr>Dielectric loss/Power loss</vt:lpstr>
      <vt:lpstr>Types of Polarization</vt:lpstr>
      <vt:lpstr>1. Electronic polarization</vt:lpstr>
      <vt:lpstr>2. Ionic polarization</vt:lpstr>
      <vt:lpstr>3. Orientation/Dipolar polarization</vt:lpstr>
      <vt:lpstr>4. Space charge polarization</vt:lpstr>
      <vt:lpstr>Dielectric polarization vs frequency</vt:lpstr>
      <vt:lpstr>Dielectric field strength</vt:lpstr>
      <vt:lpstr>Selected dielectric materials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Santosh Kumar</cp:lastModifiedBy>
  <cp:revision>367</cp:revision>
  <dcterms:created xsi:type="dcterms:W3CDTF">2018-02-19T06:32:56Z</dcterms:created>
  <dcterms:modified xsi:type="dcterms:W3CDTF">2023-07-16T07:15:23Z</dcterms:modified>
</cp:coreProperties>
</file>