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8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5441" autoAdjust="0"/>
    <p:restoredTop sz="94660"/>
  </p:normalViewPr>
  <p:slideViewPr>
    <p:cSldViewPr>
      <p:cViewPr varScale="1">
        <p:scale>
          <a:sx n="68" d="100"/>
          <a:sy n="68" d="100"/>
        </p:scale>
        <p:origin x="-18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1F46F-366A-4AA7-A1D8-1DEAEDEA0785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3056D-BBFF-4570-95BE-698D97112F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1F46F-366A-4AA7-A1D8-1DEAEDEA0785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3056D-BBFF-4570-95BE-698D97112F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1F46F-366A-4AA7-A1D8-1DEAEDEA0785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3056D-BBFF-4570-95BE-698D97112F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1F46F-366A-4AA7-A1D8-1DEAEDEA0785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3056D-BBFF-4570-95BE-698D97112F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1F46F-366A-4AA7-A1D8-1DEAEDEA0785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3056D-BBFF-4570-95BE-698D97112F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1F46F-366A-4AA7-A1D8-1DEAEDEA0785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3056D-BBFF-4570-95BE-698D97112F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1F46F-366A-4AA7-A1D8-1DEAEDEA0785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3056D-BBFF-4570-95BE-698D97112F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1F46F-366A-4AA7-A1D8-1DEAEDEA0785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3056D-BBFF-4570-95BE-698D97112F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1F46F-366A-4AA7-A1D8-1DEAEDEA0785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3056D-BBFF-4570-95BE-698D97112F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1F46F-366A-4AA7-A1D8-1DEAEDEA0785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3056D-BBFF-4570-95BE-698D97112F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1F46F-366A-4AA7-A1D8-1DEAEDEA0785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3056D-BBFF-4570-95BE-698D97112F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1F46F-366A-4AA7-A1D8-1DEAEDEA0785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3056D-BBFF-4570-95BE-698D97112F3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229600" cy="1470025"/>
          </a:xfrm>
        </p:spPr>
        <p:txBody>
          <a:bodyPr/>
          <a:lstStyle/>
          <a:p>
            <a:pPr eaLnBrk="1" hangingPunct="1"/>
            <a:r>
              <a:rPr lang="en-US" sz="3200" dirty="0" smtClean="0">
                <a:solidFill>
                  <a:srgbClr val="7030A0"/>
                </a:solidFill>
                <a:latin typeface="American Typewriter"/>
              </a:rPr>
              <a:t>	Data Structure/BTCS-2304</a:t>
            </a:r>
          </a:p>
        </p:txBody>
      </p:sp>
      <p:pic>
        <p:nvPicPr>
          <p:cNvPr id="2051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Footer Placeholder 4"/>
          <p:cNvSpPr txBox="1">
            <a:spLocks/>
          </p:cNvSpPr>
          <p:nvPr/>
        </p:nvSpPr>
        <p:spPr bwMode="auto">
          <a:xfrm>
            <a:off x="5257800" y="6492875"/>
            <a:ext cx="3886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1400" b="1">
                <a:latin typeface="Calibri" pitchFamily="34" charset="0"/>
              </a:rPr>
              <a:t>Department of Computer Science &amp; Engineering</a:t>
            </a:r>
          </a:p>
        </p:txBody>
      </p:sp>
      <p:sp>
        <p:nvSpPr>
          <p:cNvPr id="10" name="Rectangle 9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1000" y="2590800"/>
            <a:ext cx="5410200" cy="1447800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  <a:defRPr/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 smtClean="0">
                <a:latin typeface="+mn-lt"/>
              </a:rPr>
              <a:t>Semester:</a:t>
            </a:r>
            <a:r>
              <a:rPr lang="en-US" sz="9600" dirty="0" smtClean="0"/>
              <a:t>3rd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3" name="Title 3"/>
          <p:cNvSpPr txBox="1">
            <a:spLocks/>
          </p:cNvSpPr>
          <p:nvPr/>
        </p:nvSpPr>
        <p:spPr>
          <a:xfrm>
            <a:off x="4114800" y="4114800"/>
            <a:ext cx="4625975" cy="1447800"/>
          </a:xfrm>
          <a:prstGeom prst="rect">
            <a:avLst/>
          </a:prstGeom>
        </p:spPr>
        <p:txBody>
          <a:bodyPr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</a:t>
            </a:r>
            <a:r>
              <a:rPr lang="en-US" dirty="0" smtClean="0"/>
              <a:t> Ms. </a:t>
            </a:r>
            <a:r>
              <a:rPr lang="en-US" dirty="0" err="1" smtClean="0"/>
              <a:t>Yogesh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6</a:t>
            </a:r>
          </a:p>
        </p:txBody>
      </p:sp>
      <p:sp>
        <p:nvSpPr>
          <p:cNvPr id="3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2D04-57EB-4C77-AB56-F11FD6B7276A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52226" name="Oval 1026"/>
          <p:cNvSpPr>
            <a:spLocks noChangeArrowheads="1"/>
          </p:cNvSpPr>
          <p:nvPr/>
        </p:nvSpPr>
        <p:spPr bwMode="auto">
          <a:xfrm>
            <a:off x="2732088" y="1858963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52227" name="Oval 1027"/>
          <p:cNvSpPr>
            <a:spLocks noChangeArrowheads="1"/>
          </p:cNvSpPr>
          <p:nvPr/>
        </p:nvSpPr>
        <p:spPr bwMode="auto">
          <a:xfrm>
            <a:off x="2046288" y="2620963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52228" name="Oval 1028"/>
          <p:cNvSpPr>
            <a:spLocks noChangeArrowheads="1"/>
          </p:cNvSpPr>
          <p:nvPr/>
        </p:nvSpPr>
        <p:spPr bwMode="auto">
          <a:xfrm>
            <a:off x="3417888" y="2620963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2</a:t>
            </a:r>
          </a:p>
        </p:txBody>
      </p:sp>
      <p:sp>
        <p:nvSpPr>
          <p:cNvPr id="52229" name="Oval 1029"/>
          <p:cNvSpPr>
            <a:spLocks noChangeArrowheads="1"/>
          </p:cNvSpPr>
          <p:nvPr/>
        </p:nvSpPr>
        <p:spPr bwMode="auto">
          <a:xfrm>
            <a:off x="2732088" y="3230563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3</a:t>
            </a:r>
          </a:p>
        </p:txBody>
      </p:sp>
      <p:sp>
        <p:nvSpPr>
          <p:cNvPr id="52230" name="Line 1030"/>
          <p:cNvSpPr>
            <a:spLocks noChangeShapeType="1"/>
          </p:cNvSpPr>
          <p:nvPr/>
        </p:nvSpPr>
        <p:spPr bwMode="auto">
          <a:xfrm>
            <a:off x="2954338" y="2309813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31" name="Line 1031"/>
          <p:cNvSpPr>
            <a:spLocks noChangeShapeType="1"/>
          </p:cNvSpPr>
          <p:nvPr/>
        </p:nvSpPr>
        <p:spPr bwMode="auto">
          <a:xfrm>
            <a:off x="2497138" y="2843213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32" name="Line 1032"/>
          <p:cNvSpPr>
            <a:spLocks noChangeShapeType="1"/>
          </p:cNvSpPr>
          <p:nvPr/>
        </p:nvSpPr>
        <p:spPr bwMode="auto">
          <a:xfrm flipH="1">
            <a:off x="2386013" y="2233613"/>
            <a:ext cx="407987" cy="434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33" name="Line 1033"/>
          <p:cNvSpPr>
            <a:spLocks noChangeShapeType="1"/>
          </p:cNvSpPr>
          <p:nvPr/>
        </p:nvSpPr>
        <p:spPr bwMode="auto">
          <a:xfrm>
            <a:off x="3106738" y="2233613"/>
            <a:ext cx="422275" cy="434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34" name="Line 1034"/>
          <p:cNvSpPr>
            <a:spLocks noChangeShapeType="1"/>
          </p:cNvSpPr>
          <p:nvPr/>
        </p:nvSpPr>
        <p:spPr bwMode="auto">
          <a:xfrm>
            <a:off x="2371725" y="3049588"/>
            <a:ext cx="354013" cy="3127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35" name="Line 1035"/>
          <p:cNvSpPr>
            <a:spLocks noChangeShapeType="1"/>
          </p:cNvSpPr>
          <p:nvPr/>
        </p:nvSpPr>
        <p:spPr bwMode="auto">
          <a:xfrm flipH="1">
            <a:off x="3160713" y="3022600"/>
            <a:ext cx="327025" cy="339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36" name="Oval 1036"/>
          <p:cNvSpPr>
            <a:spLocks noChangeArrowheads="1"/>
          </p:cNvSpPr>
          <p:nvPr/>
        </p:nvSpPr>
        <p:spPr bwMode="auto">
          <a:xfrm>
            <a:off x="6178550" y="1903413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52237" name="Oval 1037"/>
          <p:cNvSpPr>
            <a:spLocks noChangeArrowheads="1"/>
          </p:cNvSpPr>
          <p:nvPr/>
        </p:nvSpPr>
        <p:spPr bwMode="auto">
          <a:xfrm>
            <a:off x="5492750" y="2665413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52238" name="Oval 1038"/>
          <p:cNvSpPr>
            <a:spLocks noChangeArrowheads="1"/>
          </p:cNvSpPr>
          <p:nvPr/>
        </p:nvSpPr>
        <p:spPr bwMode="auto">
          <a:xfrm>
            <a:off x="6864350" y="2665413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2</a:t>
            </a:r>
          </a:p>
        </p:txBody>
      </p:sp>
      <p:sp>
        <p:nvSpPr>
          <p:cNvPr id="52239" name="Line 1039"/>
          <p:cNvSpPr>
            <a:spLocks noChangeShapeType="1"/>
          </p:cNvSpPr>
          <p:nvPr/>
        </p:nvSpPr>
        <p:spPr bwMode="auto">
          <a:xfrm flipH="1">
            <a:off x="5832475" y="2278063"/>
            <a:ext cx="407988" cy="434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40" name="Line 1040"/>
          <p:cNvSpPr>
            <a:spLocks noChangeShapeType="1"/>
          </p:cNvSpPr>
          <p:nvPr/>
        </p:nvSpPr>
        <p:spPr bwMode="auto">
          <a:xfrm>
            <a:off x="6553200" y="2278063"/>
            <a:ext cx="422275" cy="434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41" name="Oval 1041"/>
          <p:cNvSpPr>
            <a:spLocks noChangeArrowheads="1"/>
          </p:cNvSpPr>
          <p:nvPr/>
        </p:nvSpPr>
        <p:spPr bwMode="auto">
          <a:xfrm>
            <a:off x="5110163" y="3562350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3</a:t>
            </a:r>
          </a:p>
        </p:txBody>
      </p:sp>
      <p:sp>
        <p:nvSpPr>
          <p:cNvPr id="52242" name="Oval 1042"/>
          <p:cNvSpPr>
            <a:spLocks noChangeArrowheads="1"/>
          </p:cNvSpPr>
          <p:nvPr/>
        </p:nvSpPr>
        <p:spPr bwMode="auto">
          <a:xfrm>
            <a:off x="5870575" y="3575050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4</a:t>
            </a:r>
          </a:p>
        </p:txBody>
      </p:sp>
      <p:sp>
        <p:nvSpPr>
          <p:cNvPr id="52243" name="Line 1043"/>
          <p:cNvSpPr>
            <a:spLocks noChangeShapeType="1"/>
          </p:cNvSpPr>
          <p:nvPr/>
        </p:nvSpPr>
        <p:spPr bwMode="auto">
          <a:xfrm flipH="1">
            <a:off x="5337175" y="3106738"/>
            <a:ext cx="263525" cy="4603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44" name="Line 1044"/>
          <p:cNvSpPr>
            <a:spLocks noChangeShapeType="1"/>
          </p:cNvSpPr>
          <p:nvPr/>
        </p:nvSpPr>
        <p:spPr bwMode="auto">
          <a:xfrm>
            <a:off x="5788025" y="3121025"/>
            <a:ext cx="298450" cy="4587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45" name="Oval 1045"/>
          <p:cNvSpPr>
            <a:spLocks noChangeArrowheads="1"/>
          </p:cNvSpPr>
          <p:nvPr/>
        </p:nvSpPr>
        <p:spPr bwMode="auto">
          <a:xfrm>
            <a:off x="6515100" y="3563938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5</a:t>
            </a:r>
          </a:p>
        </p:txBody>
      </p:sp>
      <p:sp>
        <p:nvSpPr>
          <p:cNvPr id="52246" name="Oval 1046"/>
          <p:cNvSpPr>
            <a:spLocks noChangeArrowheads="1"/>
          </p:cNvSpPr>
          <p:nvPr/>
        </p:nvSpPr>
        <p:spPr bwMode="auto">
          <a:xfrm>
            <a:off x="7259638" y="3562350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6</a:t>
            </a:r>
          </a:p>
        </p:txBody>
      </p:sp>
      <p:sp>
        <p:nvSpPr>
          <p:cNvPr id="52247" name="Line 1047"/>
          <p:cNvSpPr>
            <a:spLocks noChangeShapeType="1"/>
          </p:cNvSpPr>
          <p:nvPr/>
        </p:nvSpPr>
        <p:spPr bwMode="auto">
          <a:xfrm flipH="1">
            <a:off x="6711950" y="3090863"/>
            <a:ext cx="273050" cy="461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48" name="Line 1048"/>
          <p:cNvSpPr>
            <a:spLocks noChangeShapeType="1"/>
          </p:cNvSpPr>
          <p:nvPr/>
        </p:nvSpPr>
        <p:spPr bwMode="auto">
          <a:xfrm>
            <a:off x="7188200" y="3103563"/>
            <a:ext cx="273050" cy="449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49" name="Rectangle 1049"/>
          <p:cNvSpPr>
            <a:spLocks noChangeArrowheads="1"/>
          </p:cNvSpPr>
          <p:nvPr/>
        </p:nvSpPr>
        <p:spPr bwMode="auto">
          <a:xfrm>
            <a:off x="2659063" y="3875088"/>
            <a:ext cx="5556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G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52250" name="Rectangle 1050"/>
          <p:cNvSpPr>
            <a:spLocks noChangeArrowheads="1"/>
          </p:cNvSpPr>
          <p:nvPr/>
        </p:nvSpPr>
        <p:spPr bwMode="auto">
          <a:xfrm>
            <a:off x="6130925" y="4137025"/>
            <a:ext cx="5556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G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2</a:t>
            </a:r>
          </a:p>
        </p:txBody>
      </p:sp>
      <p:sp>
        <p:nvSpPr>
          <p:cNvPr id="52251" name="Text Box 1051"/>
          <p:cNvSpPr txBox="1">
            <a:spLocks noChangeArrowheads="1"/>
          </p:cNvSpPr>
          <p:nvPr/>
        </p:nvSpPr>
        <p:spPr bwMode="auto">
          <a:xfrm>
            <a:off x="4094163" y="1093788"/>
            <a:ext cx="14176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sz="2400">
                <a:solidFill>
                  <a:schemeClr val="tx2"/>
                </a:solidFill>
                <a:ea typeface="新細明體" pitchFamily="18" charset="-120"/>
              </a:rPr>
              <a:t>connected</a:t>
            </a:r>
          </a:p>
        </p:txBody>
      </p:sp>
      <p:sp>
        <p:nvSpPr>
          <p:cNvPr id="52252" name="Text Box 1052"/>
          <p:cNvSpPr txBox="1">
            <a:spLocks noChangeArrowheads="1"/>
          </p:cNvSpPr>
          <p:nvPr/>
        </p:nvSpPr>
        <p:spPr bwMode="auto">
          <a:xfrm>
            <a:off x="5172075" y="4762500"/>
            <a:ext cx="2549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sz="2400">
                <a:solidFill>
                  <a:schemeClr val="tx2"/>
                </a:solidFill>
                <a:ea typeface="新細明體" pitchFamily="18" charset="-120"/>
              </a:rPr>
              <a:t>tree (acyclic graph)</a:t>
            </a:r>
          </a:p>
        </p:txBody>
      </p:sp>
      <p:pic>
        <p:nvPicPr>
          <p:cNvPr id="32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Rectangle 32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6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63F0-4745-46F0-9BCA-2F2094A9B0F6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457200" y="1981200"/>
            <a:ext cx="8991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A </a:t>
            </a:r>
            <a:r>
              <a:rPr lang="en-US" altLang="zh-TW" sz="3200" dirty="0">
                <a:ea typeface="新細明體" pitchFamily="18" charset="-120"/>
              </a:rPr>
              <a:t>connected component</a:t>
            </a: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 of an undirected graph </a:t>
            </a:r>
            <a:b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</a:b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is a maximal connected </a:t>
            </a:r>
            <a:r>
              <a:rPr lang="en-US" altLang="zh-TW" sz="3200" dirty="0" err="1">
                <a:solidFill>
                  <a:schemeClr val="tx1"/>
                </a:solidFill>
                <a:ea typeface="新細明體" pitchFamily="18" charset="-120"/>
              </a:rPr>
              <a:t>subgraph</a:t>
            </a: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.</a:t>
            </a:r>
          </a:p>
          <a:p>
            <a:pPr marL="342900" indent="-342900" algn="l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A </a:t>
            </a:r>
            <a:r>
              <a:rPr lang="en-US" altLang="zh-TW" sz="3200" dirty="0">
                <a:ea typeface="新細明體" pitchFamily="18" charset="-120"/>
              </a:rPr>
              <a:t>tree</a:t>
            </a: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 is a graph that is connected and acyclic.</a:t>
            </a:r>
          </a:p>
          <a:p>
            <a:pPr marL="342900" indent="-342900" algn="l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A directed graph is </a:t>
            </a:r>
            <a:r>
              <a:rPr lang="en-US" altLang="zh-TW" sz="3200" dirty="0">
                <a:ea typeface="新細明體" pitchFamily="18" charset="-120"/>
              </a:rPr>
              <a:t>strongly connected</a:t>
            </a: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 if there </a:t>
            </a:r>
            <a:b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</a:b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is a directed path from v</a:t>
            </a:r>
            <a:r>
              <a:rPr lang="en-US" altLang="zh-TW" sz="1800" dirty="0">
                <a:solidFill>
                  <a:schemeClr val="tx1"/>
                </a:solidFill>
                <a:ea typeface="新細明體" pitchFamily="18" charset="-120"/>
              </a:rPr>
              <a:t>i</a:t>
            </a: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 to </a:t>
            </a:r>
            <a:r>
              <a:rPr lang="en-US" altLang="zh-TW" sz="3200" dirty="0" err="1">
                <a:solidFill>
                  <a:schemeClr val="tx1"/>
                </a:solidFill>
                <a:ea typeface="新細明體" pitchFamily="18" charset="-120"/>
              </a:rPr>
              <a:t>v</a:t>
            </a:r>
            <a:r>
              <a:rPr lang="en-US" altLang="zh-TW" sz="1800" dirty="0" err="1">
                <a:solidFill>
                  <a:schemeClr val="tx1"/>
                </a:solidFill>
                <a:ea typeface="新細明體" pitchFamily="18" charset="-120"/>
              </a:rPr>
              <a:t>j</a:t>
            </a: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 and also </a:t>
            </a:r>
            <a:b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</a:b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from </a:t>
            </a:r>
            <a:r>
              <a:rPr lang="en-US" altLang="zh-TW" sz="3200" dirty="0" err="1">
                <a:solidFill>
                  <a:schemeClr val="tx1"/>
                </a:solidFill>
                <a:ea typeface="新細明體" pitchFamily="18" charset="-120"/>
              </a:rPr>
              <a:t>v</a:t>
            </a:r>
            <a:r>
              <a:rPr lang="en-US" altLang="zh-TW" sz="1800" dirty="0" err="1">
                <a:solidFill>
                  <a:schemeClr val="tx1"/>
                </a:solidFill>
                <a:ea typeface="新細明體" pitchFamily="18" charset="-120"/>
              </a:rPr>
              <a:t>j</a:t>
            </a: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 to v</a:t>
            </a:r>
            <a:r>
              <a:rPr lang="en-US" altLang="zh-TW" sz="1800" dirty="0">
                <a:solidFill>
                  <a:schemeClr val="tx1"/>
                </a:solidFill>
                <a:ea typeface="新細明體" pitchFamily="18" charset="-120"/>
              </a:rPr>
              <a:t>i.</a:t>
            </a:r>
            <a:endParaRPr lang="en-US" altLang="zh-TW" sz="3200" dirty="0">
              <a:solidFill>
                <a:schemeClr val="tx1"/>
              </a:solidFill>
              <a:ea typeface="新細明體" pitchFamily="18" charset="-120"/>
            </a:endParaRPr>
          </a:p>
          <a:p>
            <a:pPr marL="342900" indent="-342900" algn="l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A </a:t>
            </a:r>
            <a:r>
              <a:rPr lang="en-US" altLang="zh-TW" sz="3200" dirty="0">
                <a:ea typeface="新細明體" pitchFamily="18" charset="-120"/>
              </a:rPr>
              <a:t>strongly connected component</a:t>
            </a: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 is a maximal </a:t>
            </a:r>
            <a:r>
              <a:rPr lang="en-US" altLang="zh-TW" sz="3200" dirty="0" err="1">
                <a:solidFill>
                  <a:schemeClr val="tx1"/>
                </a:solidFill>
                <a:ea typeface="新細明體" pitchFamily="18" charset="-120"/>
              </a:rPr>
              <a:t>subgraph</a:t>
            </a: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 that is strongly connected.</a:t>
            </a:r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654050" y="663575"/>
            <a:ext cx="7772400" cy="1143000"/>
          </a:xfrm>
        </p:spPr>
        <p:txBody>
          <a:bodyPr/>
          <a:lstStyle/>
          <a:p>
            <a:pPr algn="ctr"/>
            <a:r>
              <a:rPr lang="en-US" altLang="zh-TW"/>
              <a:t>Connected Component</a:t>
            </a:r>
          </a:p>
        </p:txBody>
      </p:sp>
      <p:pic>
        <p:nvPicPr>
          <p:cNvPr id="7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6</a:t>
            </a:r>
          </a:p>
        </p:txBody>
      </p:sp>
      <p:sp>
        <p:nvSpPr>
          <p:cNvPr id="2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3771-A5DF-48F4-A47F-FF6F03E90F27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76200" y="228600"/>
            <a:ext cx="65816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 altLang="zh-TW" sz="2000" b="1" u="sng" dirty="0">
                <a:solidFill>
                  <a:schemeClr val="tx1"/>
                </a:solidFill>
                <a:ea typeface="新細明體" pitchFamily="18" charset="-120"/>
              </a:rPr>
              <a:t>*Figure 6.5: </a:t>
            </a:r>
            <a:r>
              <a:rPr lang="en-US" altLang="zh-TW" sz="2000" u="sng" dirty="0">
                <a:solidFill>
                  <a:schemeClr val="tx1"/>
                </a:solidFill>
                <a:ea typeface="新細明體" pitchFamily="18" charset="-120"/>
              </a:rPr>
              <a:t>A graph with two connected components (p.262)</a:t>
            </a:r>
            <a:endParaRPr lang="en-US" altLang="zh-TW" sz="2000" b="1" u="sng" dirty="0">
              <a:solidFill>
                <a:schemeClr val="tx1"/>
              </a:solidFill>
              <a:ea typeface="新細明體" pitchFamily="18" charset="-120"/>
            </a:endParaRP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1685925" y="1216025"/>
            <a:ext cx="5235575" cy="5029200"/>
            <a:chOff x="578" y="576"/>
            <a:chExt cx="3298" cy="3168"/>
          </a:xfrm>
        </p:grpSpPr>
        <p:sp>
          <p:nvSpPr>
            <p:cNvPr id="6148" name="Oval 4"/>
            <p:cNvSpPr>
              <a:spLocks noChangeArrowheads="1"/>
            </p:cNvSpPr>
            <p:nvPr/>
          </p:nvSpPr>
          <p:spPr bwMode="auto">
            <a:xfrm>
              <a:off x="1920" y="1332"/>
              <a:ext cx="420" cy="40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altLang="zh-TW" sz="2400" b="1">
                  <a:solidFill>
                    <a:schemeClr val="tx1"/>
                  </a:solidFill>
                  <a:ea typeface="新細明體" pitchFamily="18" charset="-120"/>
                </a:rPr>
                <a:t>1</a:t>
              </a:r>
            </a:p>
          </p:txBody>
        </p:sp>
        <p:sp>
          <p:nvSpPr>
            <p:cNvPr id="6152" name="Line 8"/>
            <p:cNvSpPr>
              <a:spLocks noChangeShapeType="1"/>
            </p:cNvSpPr>
            <p:nvPr/>
          </p:nvSpPr>
          <p:spPr bwMode="auto">
            <a:xfrm>
              <a:off x="1728" y="948"/>
              <a:ext cx="300" cy="4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3" name="Line 9"/>
            <p:cNvSpPr>
              <a:spLocks noChangeShapeType="1"/>
            </p:cNvSpPr>
            <p:nvPr/>
          </p:nvSpPr>
          <p:spPr bwMode="auto">
            <a:xfrm flipH="1">
              <a:off x="1812" y="1704"/>
              <a:ext cx="204" cy="4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17"/>
            <p:cNvGrpSpPr>
              <a:grpSpLocks/>
            </p:cNvGrpSpPr>
            <p:nvPr/>
          </p:nvGrpSpPr>
          <p:grpSpPr bwMode="auto">
            <a:xfrm>
              <a:off x="864" y="612"/>
              <a:ext cx="960" cy="1824"/>
              <a:chOff x="852" y="1116"/>
              <a:chExt cx="960" cy="1824"/>
            </a:xfrm>
          </p:grpSpPr>
          <p:sp>
            <p:nvSpPr>
              <p:cNvPr id="6147" name="Oval 3"/>
              <p:cNvSpPr>
                <a:spLocks noChangeArrowheads="1"/>
              </p:cNvSpPr>
              <p:nvPr/>
            </p:nvSpPr>
            <p:spPr bwMode="auto">
              <a:xfrm>
                <a:off x="1356" y="1116"/>
                <a:ext cx="420" cy="40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</a:rPr>
                  <a:t>0</a:t>
                </a:r>
              </a:p>
            </p:txBody>
          </p:sp>
          <p:sp>
            <p:nvSpPr>
              <p:cNvPr id="6149" name="Oval 5"/>
              <p:cNvSpPr>
                <a:spLocks noChangeArrowheads="1"/>
              </p:cNvSpPr>
              <p:nvPr/>
            </p:nvSpPr>
            <p:spPr bwMode="auto">
              <a:xfrm>
                <a:off x="852" y="1848"/>
                <a:ext cx="420" cy="40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</a:rPr>
                  <a:t>2</a:t>
                </a:r>
              </a:p>
            </p:txBody>
          </p:sp>
          <p:sp>
            <p:nvSpPr>
              <p:cNvPr id="6150" name="Oval 6"/>
              <p:cNvSpPr>
                <a:spLocks noChangeArrowheads="1"/>
              </p:cNvSpPr>
              <p:nvPr/>
            </p:nvSpPr>
            <p:spPr bwMode="auto">
              <a:xfrm>
                <a:off x="1392" y="2532"/>
                <a:ext cx="420" cy="40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</a:rPr>
                  <a:t>3</a:t>
                </a:r>
              </a:p>
            </p:txBody>
          </p:sp>
          <p:sp>
            <p:nvSpPr>
              <p:cNvPr id="6151" name="Line 7"/>
              <p:cNvSpPr>
                <a:spLocks noChangeShapeType="1"/>
              </p:cNvSpPr>
              <p:nvPr/>
            </p:nvSpPr>
            <p:spPr bwMode="auto">
              <a:xfrm flipH="1">
                <a:off x="1140" y="1476"/>
                <a:ext cx="276" cy="40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54" name="Line 10"/>
              <p:cNvSpPr>
                <a:spLocks noChangeShapeType="1"/>
              </p:cNvSpPr>
              <p:nvPr/>
            </p:nvSpPr>
            <p:spPr bwMode="auto">
              <a:xfrm>
                <a:off x="1176" y="2220"/>
                <a:ext cx="216" cy="4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18"/>
            <p:cNvGrpSpPr>
              <a:grpSpLocks/>
            </p:cNvGrpSpPr>
            <p:nvPr/>
          </p:nvGrpSpPr>
          <p:grpSpPr bwMode="auto">
            <a:xfrm>
              <a:off x="2916" y="576"/>
              <a:ext cx="960" cy="1824"/>
              <a:chOff x="852" y="1116"/>
              <a:chExt cx="960" cy="1824"/>
            </a:xfrm>
          </p:grpSpPr>
          <p:sp>
            <p:nvSpPr>
              <p:cNvPr id="6163" name="Oval 19"/>
              <p:cNvSpPr>
                <a:spLocks noChangeArrowheads="1"/>
              </p:cNvSpPr>
              <p:nvPr/>
            </p:nvSpPr>
            <p:spPr bwMode="auto">
              <a:xfrm>
                <a:off x="1356" y="1116"/>
                <a:ext cx="420" cy="40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</a:rPr>
                  <a:t>4</a:t>
                </a:r>
              </a:p>
            </p:txBody>
          </p:sp>
          <p:sp>
            <p:nvSpPr>
              <p:cNvPr id="6164" name="Oval 20"/>
              <p:cNvSpPr>
                <a:spLocks noChangeArrowheads="1"/>
              </p:cNvSpPr>
              <p:nvPr/>
            </p:nvSpPr>
            <p:spPr bwMode="auto">
              <a:xfrm>
                <a:off x="852" y="1848"/>
                <a:ext cx="420" cy="40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</a:rPr>
                  <a:t>5</a:t>
                </a:r>
              </a:p>
            </p:txBody>
          </p:sp>
          <p:sp>
            <p:nvSpPr>
              <p:cNvPr id="6165" name="Oval 21"/>
              <p:cNvSpPr>
                <a:spLocks noChangeArrowheads="1"/>
              </p:cNvSpPr>
              <p:nvPr/>
            </p:nvSpPr>
            <p:spPr bwMode="auto">
              <a:xfrm>
                <a:off x="1392" y="2532"/>
                <a:ext cx="420" cy="40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</a:rPr>
                  <a:t>6</a:t>
                </a:r>
              </a:p>
            </p:txBody>
          </p:sp>
          <p:sp>
            <p:nvSpPr>
              <p:cNvPr id="6166" name="Line 22"/>
              <p:cNvSpPr>
                <a:spLocks noChangeShapeType="1"/>
              </p:cNvSpPr>
              <p:nvPr/>
            </p:nvSpPr>
            <p:spPr bwMode="auto">
              <a:xfrm flipH="1">
                <a:off x="1140" y="1476"/>
                <a:ext cx="276" cy="40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7" name="Line 23"/>
              <p:cNvSpPr>
                <a:spLocks noChangeShapeType="1"/>
              </p:cNvSpPr>
              <p:nvPr/>
            </p:nvSpPr>
            <p:spPr bwMode="auto">
              <a:xfrm>
                <a:off x="1176" y="2220"/>
                <a:ext cx="216" cy="4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69" name="Oval 25"/>
            <p:cNvSpPr>
              <a:spLocks noChangeArrowheads="1"/>
            </p:cNvSpPr>
            <p:nvPr/>
          </p:nvSpPr>
          <p:spPr bwMode="auto">
            <a:xfrm>
              <a:off x="2988" y="2940"/>
              <a:ext cx="420" cy="40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altLang="zh-TW" sz="2400" b="1">
                  <a:solidFill>
                    <a:schemeClr val="tx1"/>
                  </a:solidFill>
                  <a:ea typeface="新細明體" pitchFamily="18" charset="-120"/>
                </a:rPr>
                <a:t>7</a:t>
              </a:r>
            </a:p>
          </p:txBody>
        </p:sp>
        <p:sp>
          <p:nvSpPr>
            <p:cNvPr id="6170" name="Line 26"/>
            <p:cNvSpPr>
              <a:spLocks noChangeShapeType="1"/>
            </p:cNvSpPr>
            <p:nvPr/>
          </p:nvSpPr>
          <p:spPr bwMode="auto">
            <a:xfrm flipH="1">
              <a:off x="3312" y="2388"/>
              <a:ext cx="252" cy="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1" name="Text Box 27"/>
            <p:cNvSpPr txBox="1">
              <a:spLocks noChangeArrowheads="1"/>
            </p:cNvSpPr>
            <p:nvPr/>
          </p:nvSpPr>
          <p:spPr bwMode="auto">
            <a:xfrm>
              <a:off x="578" y="636"/>
              <a:ext cx="32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altLang="zh-TW" sz="2400" b="1">
                  <a:solidFill>
                    <a:schemeClr val="tx1"/>
                  </a:solidFill>
                  <a:ea typeface="新細明體" pitchFamily="18" charset="-120"/>
                </a:rPr>
                <a:t>H</a:t>
              </a:r>
              <a:r>
                <a:rPr lang="en-US" altLang="zh-TW" sz="2400" b="1" baseline="-25000">
                  <a:solidFill>
                    <a:schemeClr val="tx1"/>
                  </a:solidFill>
                  <a:ea typeface="新細明體" pitchFamily="18" charset="-120"/>
                </a:rPr>
                <a:t>1</a:t>
              </a:r>
              <a:endParaRPr lang="en-US" altLang="zh-TW" sz="2400" b="1">
                <a:solidFill>
                  <a:schemeClr val="tx1"/>
                </a:solidFill>
                <a:ea typeface="新細明體" pitchFamily="18" charset="-120"/>
              </a:endParaRPr>
            </a:p>
          </p:txBody>
        </p:sp>
        <p:sp>
          <p:nvSpPr>
            <p:cNvPr id="6172" name="Rectangle 28"/>
            <p:cNvSpPr>
              <a:spLocks noChangeArrowheads="1"/>
            </p:cNvSpPr>
            <p:nvPr/>
          </p:nvSpPr>
          <p:spPr bwMode="auto">
            <a:xfrm>
              <a:off x="2668" y="624"/>
              <a:ext cx="32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altLang="zh-TW" sz="2400" b="1">
                  <a:solidFill>
                    <a:schemeClr val="tx1"/>
                  </a:solidFill>
                  <a:ea typeface="新細明體" pitchFamily="18" charset="-120"/>
                </a:rPr>
                <a:t>H</a:t>
              </a:r>
              <a:r>
                <a:rPr lang="en-US" altLang="zh-TW" sz="2400" b="1" baseline="-25000">
                  <a:solidFill>
                    <a:schemeClr val="tx1"/>
                  </a:solidFill>
                  <a:ea typeface="新細明體" pitchFamily="18" charset="-120"/>
                </a:rPr>
                <a:t>2</a:t>
              </a:r>
            </a:p>
          </p:txBody>
        </p:sp>
        <p:sp>
          <p:nvSpPr>
            <p:cNvPr id="6173" name="Rectangle 29"/>
            <p:cNvSpPr>
              <a:spLocks noChangeArrowheads="1"/>
            </p:cNvSpPr>
            <p:nvPr/>
          </p:nvSpPr>
          <p:spPr bwMode="auto">
            <a:xfrm>
              <a:off x="1844" y="3456"/>
              <a:ext cx="157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altLang="zh-TW" sz="2400" b="1">
                  <a:solidFill>
                    <a:schemeClr val="tx1"/>
                  </a:solidFill>
                  <a:ea typeface="新細明體" pitchFamily="18" charset="-120"/>
                </a:rPr>
                <a:t>G</a:t>
              </a:r>
              <a:r>
                <a:rPr lang="en-US" altLang="zh-TW" sz="2400" b="1" baseline="-25000">
                  <a:solidFill>
                    <a:schemeClr val="tx1"/>
                  </a:solidFill>
                  <a:ea typeface="新細明體" pitchFamily="18" charset="-120"/>
                </a:rPr>
                <a:t>4</a:t>
              </a:r>
              <a:r>
                <a:rPr lang="en-US" altLang="zh-TW" sz="2400">
                  <a:ea typeface="新細明體" pitchFamily="18" charset="-120"/>
                </a:rPr>
                <a:t> (not connected)</a:t>
              </a:r>
              <a:endParaRPr lang="en-US" altLang="zh-TW" sz="2400" b="1" baseline="-25000">
                <a:solidFill>
                  <a:schemeClr val="tx1"/>
                </a:solidFill>
                <a:ea typeface="新細明體" pitchFamily="18" charset="-120"/>
              </a:endParaRPr>
            </a:p>
          </p:txBody>
        </p:sp>
      </p:grpSp>
      <p:sp>
        <p:nvSpPr>
          <p:cNvPr id="6175" name="Line 31"/>
          <p:cNvSpPr>
            <a:spLocks noChangeShapeType="1"/>
          </p:cNvSpPr>
          <p:nvPr/>
        </p:nvSpPr>
        <p:spPr bwMode="auto">
          <a:xfrm flipH="1">
            <a:off x="3492500" y="846138"/>
            <a:ext cx="671513" cy="3175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6" name="Line 32"/>
          <p:cNvSpPr>
            <a:spLocks noChangeShapeType="1"/>
          </p:cNvSpPr>
          <p:nvPr/>
        </p:nvSpPr>
        <p:spPr bwMode="auto">
          <a:xfrm>
            <a:off x="5380038" y="828675"/>
            <a:ext cx="565150" cy="24765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304800" y="681335"/>
            <a:ext cx="692292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sz="2400" dirty="0">
                <a:solidFill>
                  <a:schemeClr val="tx2"/>
                </a:solidFill>
                <a:ea typeface="新細明體" pitchFamily="18" charset="-120"/>
              </a:rPr>
              <a:t>connected component </a:t>
            </a:r>
            <a:r>
              <a:rPr lang="en-US" altLang="zh-TW" sz="2400" dirty="0">
                <a:ea typeface="新細明體" pitchFamily="18" charset="-120"/>
              </a:rPr>
              <a:t>(maximal connected </a:t>
            </a:r>
            <a:r>
              <a:rPr lang="en-US" altLang="zh-TW" sz="2400" dirty="0" err="1">
                <a:ea typeface="新細明體" pitchFamily="18" charset="-120"/>
              </a:rPr>
              <a:t>subgraph</a:t>
            </a:r>
            <a:r>
              <a:rPr lang="en-US" altLang="zh-TW" sz="2400" dirty="0">
                <a:ea typeface="新細明體" pitchFamily="18" charset="-120"/>
              </a:rPr>
              <a:t>)</a:t>
            </a:r>
            <a:endParaRPr lang="en-US" altLang="zh-TW" sz="2400" dirty="0">
              <a:solidFill>
                <a:schemeClr val="tx2"/>
              </a:solidFill>
              <a:ea typeface="新細明體" pitchFamily="18" charset="-120"/>
            </a:endParaRPr>
          </a:p>
        </p:txBody>
      </p:sp>
      <p:pic>
        <p:nvPicPr>
          <p:cNvPr id="30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Rectangle 30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6</a:t>
            </a:r>
          </a:p>
        </p:txBody>
      </p:sp>
      <p:sp>
        <p:nvSpPr>
          <p:cNvPr id="2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5CD39-9773-459F-BE8A-A29A87B6D3DA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952500" y="285750"/>
            <a:ext cx="62100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 altLang="zh-TW" sz="2000" b="1" u="sng" dirty="0">
                <a:solidFill>
                  <a:schemeClr val="tx1"/>
                </a:solidFill>
                <a:ea typeface="新細明體" pitchFamily="18" charset="-120"/>
              </a:rPr>
              <a:t>*Figure 6.6: </a:t>
            </a:r>
            <a:r>
              <a:rPr lang="en-US" altLang="zh-TW" sz="2000" u="sng" dirty="0">
                <a:solidFill>
                  <a:schemeClr val="tx1"/>
                </a:solidFill>
                <a:ea typeface="新細明體" pitchFamily="18" charset="-120"/>
              </a:rPr>
              <a:t>Strongly connected components of G</a:t>
            </a:r>
            <a:r>
              <a:rPr lang="en-US" altLang="zh-TW" sz="2000" baseline="-25000" dirty="0">
                <a:solidFill>
                  <a:schemeClr val="tx1"/>
                </a:solidFill>
                <a:ea typeface="新細明體" pitchFamily="18" charset="-120"/>
              </a:rPr>
              <a:t>3 </a:t>
            </a:r>
            <a:r>
              <a:rPr lang="en-US" altLang="zh-TW" sz="2000" u="sng" dirty="0">
                <a:solidFill>
                  <a:schemeClr val="tx1"/>
                </a:solidFill>
                <a:ea typeface="新細明體" pitchFamily="18" charset="-120"/>
              </a:rPr>
              <a:t>(p.262)</a:t>
            </a:r>
            <a:endParaRPr lang="en-US" altLang="zh-TW" sz="2000" b="1" u="sng" dirty="0">
              <a:solidFill>
                <a:schemeClr val="tx1"/>
              </a:solidFill>
              <a:ea typeface="新細明體" pitchFamily="18" charset="-120"/>
            </a:endParaRPr>
          </a:p>
        </p:txBody>
      </p:sp>
      <p:sp>
        <p:nvSpPr>
          <p:cNvPr id="7171" name="Oval 3"/>
          <p:cNvSpPr>
            <a:spLocks noChangeArrowheads="1"/>
          </p:cNvSpPr>
          <p:nvPr/>
        </p:nvSpPr>
        <p:spPr bwMode="auto">
          <a:xfrm>
            <a:off x="5106988" y="2319338"/>
            <a:ext cx="685800" cy="66675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zh-TW" sz="2400" b="1">
                <a:solidFill>
                  <a:schemeClr val="tx1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7174" name="Oval 6"/>
          <p:cNvSpPr>
            <a:spLocks noChangeArrowheads="1"/>
          </p:cNvSpPr>
          <p:nvPr/>
        </p:nvSpPr>
        <p:spPr bwMode="auto">
          <a:xfrm>
            <a:off x="5106988" y="3843338"/>
            <a:ext cx="685800" cy="66675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zh-TW" sz="2400" b="1">
                <a:solidFill>
                  <a:schemeClr val="tx1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7175" name="Oval 7"/>
          <p:cNvSpPr>
            <a:spLocks noChangeArrowheads="1"/>
          </p:cNvSpPr>
          <p:nvPr/>
        </p:nvSpPr>
        <p:spPr bwMode="auto">
          <a:xfrm>
            <a:off x="7183438" y="2300288"/>
            <a:ext cx="685800" cy="66675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zh-TW" sz="2400" b="1">
                <a:solidFill>
                  <a:schemeClr val="tx1"/>
                </a:solidFill>
                <a:ea typeface="新細明體" pitchFamily="18" charset="-120"/>
              </a:rPr>
              <a:t>2</a:t>
            </a:r>
          </a:p>
        </p:txBody>
      </p:sp>
      <p:sp>
        <p:nvSpPr>
          <p:cNvPr id="7195" name="Arc 27"/>
          <p:cNvSpPr>
            <a:spLocks/>
          </p:cNvSpPr>
          <p:nvPr/>
        </p:nvSpPr>
        <p:spPr bwMode="auto">
          <a:xfrm>
            <a:off x="5746750" y="2725738"/>
            <a:ext cx="487363" cy="1257300"/>
          </a:xfrm>
          <a:custGeom>
            <a:avLst/>
            <a:gdLst>
              <a:gd name="G0" fmla="+- 2151 0 0"/>
              <a:gd name="G1" fmla="+- 21600 0 0"/>
              <a:gd name="G2" fmla="+- 21600 0 0"/>
              <a:gd name="T0" fmla="*/ 2151 w 23751"/>
              <a:gd name="T1" fmla="*/ 0 h 43200"/>
              <a:gd name="T2" fmla="*/ 0 w 23751"/>
              <a:gd name="T3" fmla="*/ 43093 h 43200"/>
              <a:gd name="T4" fmla="*/ 2151 w 23751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751" h="43200" fill="none" extrusionOk="0">
                <a:moveTo>
                  <a:pt x="2150" y="0"/>
                </a:moveTo>
                <a:cubicBezTo>
                  <a:pt x="14080" y="0"/>
                  <a:pt x="23751" y="9670"/>
                  <a:pt x="23751" y="21600"/>
                </a:cubicBezTo>
                <a:cubicBezTo>
                  <a:pt x="23751" y="33529"/>
                  <a:pt x="14080" y="43200"/>
                  <a:pt x="2151" y="43200"/>
                </a:cubicBezTo>
                <a:cubicBezTo>
                  <a:pt x="1432" y="43200"/>
                  <a:pt x="714" y="43164"/>
                  <a:pt x="0" y="43092"/>
                </a:cubicBezTo>
              </a:path>
              <a:path w="23751" h="43200" stroke="0" extrusionOk="0">
                <a:moveTo>
                  <a:pt x="2150" y="0"/>
                </a:moveTo>
                <a:cubicBezTo>
                  <a:pt x="14080" y="0"/>
                  <a:pt x="23751" y="9670"/>
                  <a:pt x="23751" y="21600"/>
                </a:cubicBezTo>
                <a:cubicBezTo>
                  <a:pt x="23751" y="33529"/>
                  <a:pt x="14080" y="43200"/>
                  <a:pt x="2151" y="43200"/>
                </a:cubicBezTo>
                <a:cubicBezTo>
                  <a:pt x="1432" y="43200"/>
                  <a:pt x="714" y="43164"/>
                  <a:pt x="0" y="43092"/>
                </a:cubicBezTo>
                <a:lnTo>
                  <a:pt x="2151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7" name="Arc 29"/>
          <p:cNvSpPr>
            <a:spLocks/>
          </p:cNvSpPr>
          <p:nvPr/>
        </p:nvSpPr>
        <p:spPr bwMode="auto">
          <a:xfrm flipH="1">
            <a:off x="4660900" y="2744788"/>
            <a:ext cx="487363" cy="1257300"/>
          </a:xfrm>
          <a:custGeom>
            <a:avLst/>
            <a:gdLst>
              <a:gd name="G0" fmla="+- 2151 0 0"/>
              <a:gd name="G1" fmla="+- 21600 0 0"/>
              <a:gd name="G2" fmla="+- 21600 0 0"/>
              <a:gd name="T0" fmla="*/ 2151 w 23751"/>
              <a:gd name="T1" fmla="*/ 0 h 43200"/>
              <a:gd name="T2" fmla="*/ 0 w 23751"/>
              <a:gd name="T3" fmla="*/ 43093 h 43200"/>
              <a:gd name="T4" fmla="*/ 2151 w 23751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751" h="43200" fill="none" extrusionOk="0">
                <a:moveTo>
                  <a:pt x="2150" y="0"/>
                </a:moveTo>
                <a:cubicBezTo>
                  <a:pt x="14080" y="0"/>
                  <a:pt x="23751" y="9670"/>
                  <a:pt x="23751" y="21600"/>
                </a:cubicBezTo>
                <a:cubicBezTo>
                  <a:pt x="23751" y="33529"/>
                  <a:pt x="14080" y="43200"/>
                  <a:pt x="2151" y="43200"/>
                </a:cubicBezTo>
                <a:cubicBezTo>
                  <a:pt x="1432" y="43200"/>
                  <a:pt x="714" y="43164"/>
                  <a:pt x="0" y="43092"/>
                </a:cubicBezTo>
              </a:path>
              <a:path w="23751" h="43200" stroke="0" extrusionOk="0">
                <a:moveTo>
                  <a:pt x="2150" y="0"/>
                </a:moveTo>
                <a:cubicBezTo>
                  <a:pt x="14080" y="0"/>
                  <a:pt x="23751" y="9670"/>
                  <a:pt x="23751" y="21600"/>
                </a:cubicBezTo>
                <a:cubicBezTo>
                  <a:pt x="23751" y="33529"/>
                  <a:pt x="14080" y="43200"/>
                  <a:pt x="2151" y="43200"/>
                </a:cubicBezTo>
                <a:cubicBezTo>
                  <a:pt x="1432" y="43200"/>
                  <a:pt x="714" y="43164"/>
                  <a:pt x="0" y="43092"/>
                </a:cubicBezTo>
                <a:lnTo>
                  <a:pt x="2151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8" name="Oval 30"/>
          <p:cNvSpPr>
            <a:spLocks noChangeArrowheads="1"/>
          </p:cNvSpPr>
          <p:nvPr/>
        </p:nvSpPr>
        <p:spPr bwMode="auto">
          <a:xfrm>
            <a:off x="2073275" y="2006600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7199" name="Oval 31"/>
          <p:cNvSpPr>
            <a:spLocks noChangeArrowheads="1"/>
          </p:cNvSpPr>
          <p:nvPr/>
        </p:nvSpPr>
        <p:spPr bwMode="auto">
          <a:xfrm>
            <a:off x="2071688" y="3109913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7200" name="Oval 32"/>
          <p:cNvSpPr>
            <a:spLocks noChangeArrowheads="1"/>
          </p:cNvSpPr>
          <p:nvPr/>
        </p:nvSpPr>
        <p:spPr bwMode="auto">
          <a:xfrm>
            <a:off x="2087563" y="4129088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2</a:t>
            </a:r>
          </a:p>
        </p:txBody>
      </p:sp>
      <p:sp>
        <p:nvSpPr>
          <p:cNvPr id="7201" name="Line 33"/>
          <p:cNvSpPr>
            <a:spLocks noChangeShapeType="1"/>
          </p:cNvSpPr>
          <p:nvPr/>
        </p:nvSpPr>
        <p:spPr bwMode="auto">
          <a:xfrm>
            <a:off x="2309813" y="3565525"/>
            <a:ext cx="0" cy="558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2" name="Line 34"/>
          <p:cNvSpPr>
            <a:spLocks noChangeShapeType="1"/>
          </p:cNvSpPr>
          <p:nvPr/>
        </p:nvSpPr>
        <p:spPr bwMode="auto">
          <a:xfrm flipV="1">
            <a:off x="2487613" y="2395538"/>
            <a:ext cx="0" cy="720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3" name="Line 35"/>
          <p:cNvSpPr>
            <a:spLocks noChangeShapeType="1"/>
          </p:cNvSpPr>
          <p:nvPr/>
        </p:nvSpPr>
        <p:spPr bwMode="auto">
          <a:xfrm>
            <a:off x="2119313" y="2422525"/>
            <a:ext cx="0" cy="7350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4" name="Rectangle 36"/>
          <p:cNvSpPr>
            <a:spLocks noChangeArrowheads="1"/>
          </p:cNvSpPr>
          <p:nvPr/>
        </p:nvSpPr>
        <p:spPr bwMode="auto">
          <a:xfrm>
            <a:off x="1965325" y="4646613"/>
            <a:ext cx="5556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G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3</a:t>
            </a:r>
          </a:p>
        </p:txBody>
      </p:sp>
      <p:sp>
        <p:nvSpPr>
          <p:cNvPr id="7205" name="Text Box 37"/>
          <p:cNvSpPr txBox="1">
            <a:spLocks noChangeArrowheads="1"/>
          </p:cNvSpPr>
          <p:nvPr/>
        </p:nvSpPr>
        <p:spPr bwMode="auto">
          <a:xfrm>
            <a:off x="1087438" y="1270000"/>
            <a:ext cx="29575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sz="2400">
                <a:solidFill>
                  <a:schemeClr val="tx2"/>
                </a:solidFill>
                <a:ea typeface="新細明體" pitchFamily="18" charset="-120"/>
              </a:rPr>
              <a:t>not strongly connected</a:t>
            </a:r>
          </a:p>
        </p:txBody>
      </p:sp>
      <p:sp>
        <p:nvSpPr>
          <p:cNvPr id="7206" name="Line 38"/>
          <p:cNvSpPr>
            <a:spLocks noChangeShapeType="1"/>
          </p:cNvSpPr>
          <p:nvPr/>
        </p:nvSpPr>
        <p:spPr bwMode="auto">
          <a:xfrm flipH="1">
            <a:off x="5521325" y="1693863"/>
            <a:ext cx="530225" cy="404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7" name="Line 39"/>
          <p:cNvSpPr>
            <a:spLocks noChangeShapeType="1"/>
          </p:cNvSpPr>
          <p:nvPr/>
        </p:nvSpPr>
        <p:spPr bwMode="auto">
          <a:xfrm>
            <a:off x="6897688" y="1657350"/>
            <a:ext cx="493712" cy="476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4114800" y="876300"/>
            <a:ext cx="5029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sz="2400">
                <a:solidFill>
                  <a:schemeClr val="tx2"/>
                </a:solidFill>
                <a:ea typeface="新細明體" pitchFamily="18" charset="-120"/>
              </a:rPr>
              <a:t>strongly connected component</a:t>
            </a:r>
          </a:p>
          <a:p>
            <a:r>
              <a:rPr lang="en-US" altLang="zh-TW" sz="2400">
                <a:ea typeface="新細明體" pitchFamily="18" charset="-120"/>
              </a:rPr>
              <a:t>(maximal strongly connected subgraph)</a:t>
            </a:r>
            <a:endParaRPr lang="en-US" altLang="zh-TW" sz="2400">
              <a:solidFill>
                <a:schemeClr val="tx2"/>
              </a:solidFill>
              <a:ea typeface="新細明體" pitchFamily="18" charset="-120"/>
            </a:endParaRPr>
          </a:p>
        </p:txBody>
      </p:sp>
      <p:pic>
        <p:nvPicPr>
          <p:cNvPr id="22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Rectangle 22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6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4CA9-51E0-4FF1-9094-96E2A0957501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974725" y="414338"/>
            <a:ext cx="81692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en-US" altLang="zh-TW" sz="4400">
                <a:solidFill>
                  <a:schemeClr val="tx2"/>
                </a:solidFill>
                <a:ea typeface="新細明體" pitchFamily="18" charset="-120"/>
              </a:rPr>
              <a:t>Degree</a:t>
            </a: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974725" y="1704975"/>
            <a:ext cx="8169275" cy="439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The </a:t>
            </a:r>
            <a:r>
              <a:rPr lang="en-US" altLang="zh-TW" sz="3200">
                <a:ea typeface="新細明體" pitchFamily="18" charset="-120"/>
              </a:rPr>
              <a:t>degree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 of a vertex is the number of edges incident to that vertex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For directed graph, </a:t>
            </a:r>
          </a:p>
          <a:p>
            <a:pPr marL="742950" lvl="1" indent="-285750" algn="l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the </a:t>
            </a:r>
            <a:r>
              <a:rPr lang="en-US" altLang="zh-TW" sz="2800">
                <a:ea typeface="新細明體" pitchFamily="18" charset="-120"/>
              </a:rPr>
              <a:t>in-degree</a:t>
            </a: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 of a vertex </a:t>
            </a:r>
            <a:r>
              <a:rPr lang="en-US" altLang="zh-TW" sz="2800" i="1">
                <a:solidFill>
                  <a:schemeClr val="tx1"/>
                </a:solidFill>
                <a:ea typeface="新細明體" pitchFamily="18" charset="-120"/>
              </a:rPr>
              <a:t>v</a:t>
            </a: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 is the number of edges</a:t>
            </a:r>
            <a:b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</a:b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that have </a:t>
            </a:r>
            <a:r>
              <a:rPr lang="en-US" altLang="zh-TW" sz="2800" i="1">
                <a:solidFill>
                  <a:schemeClr val="tx1"/>
                </a:solidFill>
                <a:ea typeface="新細明體" pitchFamily="18" charset="-120"/>
              </a:rPr>
              <a:t>v</a:t>
            </a: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 as the head</a:t>
            </a:r>
          </a:p>
          <a:p>
            <a:pPr marL="742950" lvl="1" indent="-285750" algn="l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the </a:t>
            </a:r>
            <a:r>
              <a:rPr lang="en-US" altLang="zh-TW" sz="2800">
                <a:ea typeface="新細明體" pitchFamily="18" charset="-120"/>
              </a:rPr>
              <a:t>out-degree</a:t>
            </a: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 of a vertex </a:t>
            </a:r>
            <a:r>
              <a:rPr lang="en-US" altLang="zh-TW" sz="2800" i="1">
                <a:solidFill>
                  <a:schemeClr val="tx1"/>
                </a:solidFill>
                <a:ea typeface="新細明體" pitchFamily="18" charset="-120"/>
              </a:rPr>
              <a:t>v</a:t>
            </a: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 is the number of edges</a:t>
            </a:r>
            <a:b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</a:b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that have </a:t>
            </a:r>
            <a:r>
              <a:rPr lang="en-US" altLang="zh-TW" sz="2800" i="1">
                <a:solidFill>
                  <a:schemeClr val="tx1"/>
                </a:solidFill>
                <a:ea typeface="新細明體" pitchFamily="18" charset="-120"/>
              </a:rPr>
              <a:t>v</a:t>
            </a: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 as the tail</a:t>
            </a:r>
          </a:p>
          <a:p>
            <a:pPr marL="742950" lvl="1" indent="-285750" algn="l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if </a:t>
            </a:r>
            <a:r>
              <a:rPr lang="en-US" altLang="zh-TW" sz="2800" i="1">
                <a:solidFill>
                  <a:schemeClr val="tx1"/>
                </a:solidFill>
                <a:ea typeface="新細明體" pitchFamily="18" charset="-120"/>
              </a:rPr>
              <a:t>d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</a:rPr>
              <a:t>i</a:t>
            </a: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 is the degree of a vertex </a:t>
            </a:r>
            <a:r>
              <a:rPr lang="en-US" altLang="zh-TW" sz="2800" i="1">
                <a:solidFill>
                  <a:schemeClr val="tx1"/>
                </a:solidFill>
                <a:ea typeface="新細明體" pitchFamily="18" charset="-120"/>
              </a:rPr>
              <a:t>i</a:t>
            </a: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 in a graph </a:t>
            </a:r>
            <a:r>
              <a:rPr lang="en-US" altLang="zh-TW" sz="2800" i="1">
                <a:solidFill>
                  <a:schemeClr val="tx1"/>
                </a:solidFill>
                <a:ea typeface="新細明體" pitchFamily="18" charset="-120"/>
              </a:rPr>
              <a:t>G</a:t>
            </a: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 with </a:t>
            </a:r>
            <a:r>
              <a:rPr lang="en-US" altLang="zh-TW" sz="2800" i="1">
                <a:solidFill>
                  <a:schemeClr val="tx1"/>
                </a:solidFill>
                <a:ea typeface="新細明體" pitchFamily="18" charset="-120"/>
              </a:rPr>
              <a:t>n</a:t>
            </a: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 vertices and </a:t>
            </a:r>
            <a:r>
              <a:rPr lang="en-US" altLang="zh-TW" sz="2800" i="1">
                <a:solidFill>
                  <a:schemeClr val="tx1"/>
                </a:solidFill>
                <a:ea typeface="新細明體" pitchFamily="18" charset="-120"/>
              </a:rPr>
              <a:t>e</a:t>
            </a: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 edges, the number of edges is</a:t>
            </a:r>
          </a:p>
        </p:txBody>
      </p:sp>
      <p:graphicFrame>
        <p:nvGraphicFramePr>
          <p:cNvPr id="54276" name="Object 4"/>
          <p:cNvGraphicFramePr>
            <a:graphicFrameLocks/>
          </p:cNvGraphicFramePr>
          <p:nvPr/>
        </p:nvGraphicFramePr>
        <p:xfrm>
          <a:off x="1760538" y="5262563"/>
          <a:ext cx="2446337" cy="1004887"/>
        </p:xfrm>
        <a:graphic>
          <a:graphicData uri="http://schemas.openxmlformats.org/presentationml/2006/ole">
            <p:oleObj spid="_x0000_s1026" name="方程式" r:id="rId3" imgW="736560" imgH="368280" progId="Equation.2">
              <p:embed/>
            </p:oleObj>
          </a:graphicData>
        </a:graphic>
      </p:graphicFrame>
      <p:pic>
        <p:nvPicPr>
          <p:cNvPr id="8" name="Picture 2" descr="RIMT Universit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6</a:t>
            </a:r>
          </a:p>
        </p:txBody>
      </p:sp>
      <p:sp>
        <p:nvSpPr>
          <p:cNvPr id="5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E0E2-C5CD-490D-92FA-4A8251C3BAD6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55298" name="Text Box 1026"/>
          <p:cNvSpPr txBox="1">
            <a:spLocks noChangeArrowheads="1"/>
          </p:cNvSpPr>
          <p:nvPr/>
        </p:nvSpPr>
        <p:spPr bwMode="auto">
          <a:xfrm>
            <a:off x="1423988" y="0"/>
            <a:ext cx="2238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 altLang="zh-TW" sz="2400">
                <a:solidFill>
                  <a:schemeClr val="tx2"/>
                </a:solidFill>
                <a:ea typeface="新細明體" pitchFamily="18" charset="-120"/>
              </a:rPr>
              <a:t>undirected graph</a:t>
            </a:r>
          </a:p>
        </p:txBody>
      </p:sp>
      <p:sp>
        <p:nvSpPr>
          <p:cNvPr id="55299" name="Text Box 1027"/>
          <p:cNvSpPr txBox="1">
            <a:spLocks noChangeArrowheads="1"/>
          </p:cNvSpPr>
          <p:nvPr/>
        </p:nvSpPr>
        <p:spPr bwMode="auto">
          <a:xfrm>
            <a:off x="1441450" y="563563"/>
            <a:ext cx="995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 altLang="zh-TW" sz="2400">
                <a:solidFill>
                  <a:schemeClr val="tx2"/>
                </a:solidFill>
                <a:ea typeface="新細明體" pitchFamily="18" charset="-120"/>
              </a:rPr>
              <a:t>degree</a:t>
            </a:r>
          </a:p>
        </p:txBody>
      </p:sp>
      <p:sp>
        <p:nvSpPr>
          <p:cNvPr id="55310" name="Oval 1038"/>
          <p:cNvSpPr>
            <a:spLocks noChangeArrowheads="1"/>
          </p:cNvSpPr>
          <p:nvPr/>
        </p:nvSpPr>
        <p:spPr bwMode="auto">
          <a:xfrm>
            <a:off x="6159500" y="827088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55311" name="Oval 1039"/>
          <p:cNvSpPr>
            <a:spLocks noChangeArrowheads="1"/>
          </p:cNvSpPr>
          <p:nvPr/>
        </p:nvSpPr>
        <p:spPr bwMode="auto">
          <a:xfrm>
            <a:off x="5473700" y="1589088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55312" name="Oval 1040"/>
          <p:cNvSpPr>
            <a:spLocks noChangeArrowheads="1"/>
          </p:cNvSpPr>
          <p:nvPr/>
        </p:nvSpPr>
        <p:spPr bwMode="auto">
          <a:xfrm>
            <a:off x="6845300" y="1589088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2</a:t>
            </a:r>
          </a:p>
        </p:txBody>
      </p:sp>
      <p:sp>
        <p:nvSpPr>
          <p:cNvPr id="55313" name="Line 1041"/>
          <p:cNvSpPr>
            <a:spLocks noChangeShapeType="1"/>
          </p:cNvSpPr>
          <p:nvPr/>
        </p:nvSpPr>
        <p:spPr bwMode="auto">
          <a:xfrm flipH="1">
            <a:off x="5813425" y="1201738"/>
            <a:ext cx="407988" cy="434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14" name="Line 1042"/>
          <p:cNvSpPr>
            <a:spLocks noChangeShapeType="1"/>
          </p:cNvSpPr>
          <p:nvPr/>
        </p:nvSpPr>
        <p:spPr bwMode="auto">
          <a:xfrm>
            <a:off x="6534150" y="1201738"/>
            <a:ext cx="422275" cy="434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15" name="Oval 1043"/>
          <p:cNvSpPr>
            <a:spLocks noChangeArrowheads="1"/>
          </p:cNvSpPr>
          <p:nvPr/>
        </p:nvSpPr>
        <p:spPr bwMode="auto">
          <a:xfrm>
            <a:off x="5091113" y="2486025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3</a:t>
            </a:r>
          </a:p>
        </p:txBody>
      </p:sp>
      <p:sp>
        <p:nvSpPr>
          <p:cNvPr id="55316" name="Oval 1044"/>
          <p:cNvSpPr>
            <a:spLocks noChangeArrowheads="1"/>
          </p:cNvSpPr>
          <p:nvPr/>
        </p:nvSpPr>
        <p:spPr bwMode="auto">
          <a:xfrm>
            <a:off x="5851525" y="2498725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4</a:t>
            </a:r>
          </a:p>
        </p:txBody>
      </p:sp>
      <p:sp>
        <p:nvSpPr>
          <p:cNvPr id="55317" name="Line 1045"/>
          <p:cNvSpPr>
            <a:spLocks noChangeShapeType="1"/>
          </p:cNvSpPr>
          <p:nvPr/>
        </p:nvSpPr>
        <p:spPr bwMode="auto">
          <a:xfrm flipH="1">
            <a:off x="5318125" y="2030413"/>
            <a:ext cx="263525" cy="4603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18" name="Line 1046"/>
          <p:cNvSpPr>
            <a:spLocks noChangeShapeType="1"/>
          </p:cNvSpPr>
          <p:nvPr/>
        </p:nvSpPr>
        <p:spPr bwMode="auto">
          <a:xfrm>
            <a:off x="5768975" y="2044700"/>
            <a:ext cx="298450" cy="4587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19" name="Oval 1047"/>
          <p:cNvSpPr>
            <a:spLocks noChangeArrowheads="1"/>
          </p:cNvSpPr>
          <p:nvPr/>
        </p:nvSpPr>
        <p:spPr bwMode="auto">
          <a:xfrm>
            <a:off x="6496050" y="2487613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5</a:t>
            </a:r>
          </a:p>
        </p:txBody>
      </p:sp>
      <p:sp>
        <p:nvSpPr>
          <p:cNvPr id="55320" name="Oval 1048"/>
          <p:cNvSpPr>
            <a:spLocks noChangeArrowheads="1"/>
          </p:cNvSpPr>
          <p:nvPr/>
        </p:nvSpPr>
        <p:spPr bwMode="auto">
          <a:xfrm>
            <a:off x="7240588" y="2486025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6</a:t>
            </a:r>
          </a:p>
        </p:txBody>
      </p:sp>
      <p:sp>
        <p:nvSpPr>
          <p:cNvPr id="55321" name="Line 1049"/>
          <p:cNvSpPr>
            <a:spLocks noChangeShapeType="1"/>
          </p:cNvSpPr>
          <p:nvPr/>
        </p:nvSpPr>
        <p:spPr bwMode="auto">
          <a:xfrm flipH="1">
            <a:off x="6692900" y="2014538"/>
            <a:ext cx="273050" cy="461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22" name="Line 1050"/>
          <p:cNvSpPr>
            <a:spLocks noChangeShapeType="1"/>
          </p:cNvSpPr>
          <p:nvPr/>
        </p:nvSpPr>
        <p:spPr bwMode="auto">
          <a:xfrm>
            <a:off x="7169150" y="2027238"/>
            <a:ext cx="273050" cy="449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23" name="Rectangle 1051"/>
          <p:cNvSpPr>
            <a:spLocks noChangeArrowheads="1"/>
          </p:cNvSpPr>
          <p:nvPr/>
        </p:nvSpPr>
        <p:spPr bwMode="auto">
          <a:xfrm>
            <a:off x="2587625" y="3017838"/>
            <a:ext cx="5556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G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55324" name="Rectangle 1052"/>
          <p:cNvSpPr>
            <a:spLocks noChangeArrowheads="1"/>
          </p:cNvSpPr>
          <p:nvPr/>
        </p:nvSpPr>
        <p:spPr bwMode="auto">
          <a:xfrm>
            <a:off x="6111875" y="3060700"/>
            <a:ext cx="5556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G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2</a:t>
            </a:r>
          </a:p>
        </p:txBody>
      </p:sp>
      <p:sp>
        <p:nvSpPr>
          <p:cNvPr id="55326" name="Text Box 1054"/>
          <p:cNvSpPr txBox="1">
            <a:spLocks noChangeArrowheads="1"/>
          </p:cNvSpPr>
          <p:nvPr/>
        </p:nvSpPr>
        <p:spPr bwMode="auto">
          <a:xfrm>
            <a:off x="2689225" y="8334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sz="2400">
                <a:ea typeface="新細明體" pitchFamily="18" charset="-120"/>
              </a:rPr>
              <a:t>3</a:t>
            </a:r>
          </a:p>
        </p:txBody>
      </p:sp>
      <p:sp>
        <p:nvSpPr>
          <p:cNvPr id="55330" name="Text Box 1058"/>
          <p:cNvSpPr txBox="1">
            <a:spLocks noChangeArrowheads="1"/>
          </p:cNvSpPr>
          <p:nvPr/>
        </p:nvSpPr>
        <p:spPr bwMode="auto">
          <a:xfrm>
            <a:off x="6234113" y="13589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sz="2400">
                <a:ea typeface="新細明體" pitchFamily="18" charset="-120"/>
              </a:rPr>
              <a:t>2</a:t>
            </a:r>
          </a:p>
        </p:txBody>
      </p:sp>
      <p:sp>
        <p:nvSpPr>
          <p:cNvPr id="55331" name="Text Box 1059"/>
          <p:cNvSpPr txBox="1">
            <a:spLocks noChangeArrowheads="1"/>
          </p:cNvSpPr>
          <p:nvPr/>
        </p:nvSpPr>
        <p:spPr bwMode="auto">
          <a:xfrm>
            <a:off x="5510213" y="20812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sz="2400">
                <a:ea typeface="新細明體" pitchFamily="18" charset="-120"/>
              </a:rPr>
              <a:t>3</a:t>
            </a:r>
          </a:p>
        </p:txBody>
      </p:sp>
      <p:sp>
        <p:nvSpPr>
          <p:cNvPr id="55332" name="Text Box 1060"/>
          <p:cNvSpPr txBox="1">
            <a:spLocks noChangeArrowheads="1"/>
          </p:cNvSpPr>
          <p:nvPr/>
        </p:nvSpPr>
        <p:spPr bwMode="auto">
          <a:xfrm>
            <a:off x="6886575" y="20812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sz="2400">
                <a:ea typeface="新細明體" pitchFamily="18" charset="-120"/>
              </a:rPr>
              <a:t>3</a:t>
            </a:r>
          </a:p>
        </p:txBody>
      </p:sp>
      <p:sp>
        <p:nvSpPr>
          <p:cNvPr id="55333" name="Text Box 1061"/>
          <p:cNvSpPr txBox="1">
            <a:spLocks noChangeArrowheads="1"/>
          </p:cNvSpPr>
          <p:nvPr/>
        </p:nvSpPr>
        <p:spPr bwMode="auto">
          <a:xfrm>
            <a:off x="5122863" y="29987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sz="2400">
                <a:ea typeface="新細明體" pitchFamily="18" charset="-120"/>
              </a:rPr>
              <a:t>1</a:t>
            </a:r>
          </a:p>
        </p:txBody>
      </p:sp>
      <p:sp>
        <p:nvSpPr>
          <p:cNvPr id="55334" name="Text Box 1062"/>
          <p:cNvSpPr txBox="1">
            <a:spLocks noChangeArrowheads="1"/>
          </p:cNvSpPr>
          <p:nvPr/>
        </p:nvSpPr>
        <p:spPr bwMode="auto">
          <a:xfrm>
            <a:off x="5864225" y="30511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sz="2400">
                <a:ea typeface="新細明體" pitchFamily="18" charset="-120"/>
              </a:rPr>
              <a:t>1</a:t>
            </a:r>
          </a:p>
        </p:txBody>
      </p:sp>
      <p:sp>
        <p:nvSpPr>
          <p:cNvPr id="55335" name="Text Box 1063"/>
          <p:cNvSpPr txBox="1">
            <a:spLocks noChangeArrowheads="1"/>
          </p:cNvSpPr>
          <p:nvPr/>
        </p:nvSpPr>
        <p:spPr bwMode="auto">
          <a:xfrm>
            <a:off x="6569075" y="30337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sz="2400">
                <a:ea typeface="新細明體" pitchFamily="18" charset="-120"/>
              </a:rPr>
              <a:t>1</a:t>
            </a:r>
          </a:p>
        </p:txBody>
      </p:sp>
      <p:sp>
        <p:nvSpPr>
          <p:cNvPr id="55336" name="Text Box 1064"/>
          <p:cNvSpPr txBox="1">
            <a:spLocks noChangeArrowheads="1"/>
          </p:cNvSpPr>
          <p:nvPr/>
        </p:nvSpPr>
        <p:spPr bwMode="auto">
          <a:xfrm>
            <a:off x="7362825" y="30861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sz="2400">
                <a:ea typeface="新細明體" pitchFamily="18" charset="-120"/>
              </a:rPr>
              <a:t>1</a:t>
            </a:r>
          </a:p>
        </p:txBody>
      </p:sp>
      <p:sp>
        <p:nvSpPr>
          <p:cNvPr id="55337" name="Rectangle 1065"/>
          <p:cNvSpPr>
            <a:spLocks noChangeArrowheads="1"/>
          </p:cNvSpPr>
          <p:nvPr/>
        </p:nvSpPr>
        <p:spPr bwMode="auto">
          <a:xfrm>
            <a:off x="1400175" y="3854450"/>
            <a:ext cx="1933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sz="2400">
                <a:solidFill>
                  <a:schemeClr val="tx2"/>
                </a:solidFill>
                <a:ea typeface="新細明體" pitchFamily="18" charset="-120"/>
              </a:rPr>
              <a:t>directed graph</a:t>
            </a:r>
          </a:p>
        </p:txBody>
      </p:sp>
      <p:sp>
        <p:nvSpPr>
          <p:cNvPr id="55338" name="Rectangle 1066"/>
          <p:cNvSpPr>
            <a:spLocks noChangeArrowheads="1"/>
          </p:cNvSpPr>
          <p:nvPr/>
        </p:nvSpPr>
        <p:spPr bwMode="auto">
          <a:xfrm>
            <a:off x="1411288" y="4252913"/>
            <a:ext cx="14859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 altLang="zh-TW" sz="2400">
                <a:solidFill>
                  <a:schemeClr val="tx2"/>
                </a:solidFill>
                <a:ea typeface="新細明體" pitchFamily="18" charset="-120"/>
              </a:rPr>
              <a:t>in-degree</a:t>
            </a:r>
          </a:p>
          <a:p>
            <a:pPr algn="l"/>
            <a:r>
              <a:rPr lang="en-US" altLang="zh-TW" sz="2400">
                <a:solidFill>
                  <a:schemeClr val="tx2"/>
                </a:solidFill>
                <a:ea typeface="新細明體" pitchFamily="18" charset="-120"/>
              </a:rPr>
              <a:t>out-degree</a:t>
            </a:r>
          </a:p>
        </p:txBody>
      </p:sp>
      <p:sp>
        <p:nvSpPr>
          <p:cNvPr id="55339" name="Oval 1067"/>
          <p:cNvSpPr>
            <a:spLocks noChangeArrowheads="1"/>
          </p:cNvSpPr>
          <p:nvPr/>
        </p:nvSpPr>
        <p:spPr bwMode="auto">
          <a:xfrm>
            <a:off x="3908425" y="3470275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55340" name="Oval 1068"/>
          <p:cNvSpPr>
            <a:spLocks noChangeArrowheads="1"/>
          </p:cNvSpPr>
          <p:nvPr/>
        </p:nvSpPr>
        <p:spPr bwMode="auto">
          <a:xfrm>
            <a:off x="3906838" y="4573588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55341" name="Oval 1069"/>
          <p:cNvSpPr>
            <a:spLocks noChangeArrowheads="1"/>
          </p:cNvSpPr>
          <p:nvPr/>
        </p:nvSpPr>
        <p:spPr bwMode="auto">
          <a:xfrm>
            <a:off x="3922713" y="5592763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2</a:t>
            </a:r>
          </a:p>
        </p:txBody>
      </p:sp>
      <p:sp>
        <p:nvSpPr>
          <p:cNvPr id="55342" name="Line 1070"/>
          <p:cNvSpPr>
            <a:spLocks noChangeShapeType="1"/>
          </p:cNvSpPr>
          <p:nvPr/>
        </p:nvSpPr>
        <p:spPr bwMode="auto">
          <a:xfrm>
            <a:off x="4144963" y="5029200"/>
            <a:ext cx="0" cy="558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43" name="Line 1071"/>
          <p:cNvSpPr>
            <a:spLocks noChangeShapeType="1"/>
          </p:cNvSpPr>
          <p:nvPr/>
        </p:nvSpPr>
        <p:spPr bwMode="auto">
          <a:xfrm flipV="1">
            <a:off x="4322763" y="3859213"/>
            <a:ext cx="0" cy="720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44" name="Line 1072"/>
          <p:cNvSpPr>
            <a:spLocks noChangeShapeType="1"/>
          </p:cNvSpPr>
          <p:nvPr/>
        </p:nvSpPr>
        <p:spPr bwMode="auto">
          <a:xfrm>
            <a:off x="3954463" y="3886200"/>
            <a:ext cx="0" cy="7350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45" name="Rectangle 1073"/>
          <p:cNvSpPr>
            <a:spLocks noChangeArrowheads="1"/>
          </p:cNvSpPr>
          <p:nvPr/>
        </p:nvSpPr>
        <p:spPr bwMode="auto">
          <a:xfrm>
            <a:off x="3800475" y="6110288"/>
            <a:ext cx="5556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G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3</a:t>
            </a:r>
          </a:p>
        </p:txBody>
      </p:sp>
      <p:sp>
        <p:nvSpPr>
          <p:cNvPr id="55346" name="Text Box 1074"/>
          <p:cNvSpPr txBox="1">
            <a:spLocks noChangeArrowheads="1"/>
          </p:cNvSpPr>
          <p:nvPr/>
        </p:nvSpPr>
        <p:spPr bwMode="auto">
          <a:xfrm>
            <a:off x="4652963" y="3492500"/>
            <a:ext cx="1511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 altLang="zh-TW" sz="2400">
                <a:ea typeface="新細明體" pitchFamily="18" charset="-120"/>
              </a:rPr>
              <a:t>in:1, out: 1</a:t>
            </a:r>
          </a:p>
        </p:txBody>
      </p:sp>
      <p:sp>
        <p:nvSpPr>
          <p:cNvPr id="55347" name="Text Box 1075"/>
          <p:cNvSpPr txBox="1">
            <a:spLocks noChangeArrowheads="1"/>
          </p:cNvSpPr>
          <p:nvPr/>
        </p:nvSpPr>
        <p:spPr bwMode="auto">
          <a:xfrm>
            <a:off x="4670425" y="4568825"/>
            <a:ext cx="1587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 altLang="zh-TW" sz="2400">
                <a:ea typeface="新細明體" pitchFamily="18" charset="-120"/>
              </a:rPr>
              <a:t>in: 1, out: 2</a:t>
            </a:r>
          </a:p>
        </p:txBody>
      </p:sp>
      <p:sp>
        <p:nvSpPr>
          <p:cNvPr id="55348" name="Text Box 1076"/>
          <p:cNvSpPr txBox="1">
            <a:spLocks noChangeArrowheads="1"/>
          </p:cNvSpPr>
          <p:nvPr/>
        </p:nvSpPr>
        <p:spPr bwMode="auto">
          <a:xfrm>
            <a:off x="4705350" y="5573713"/>
            <a:ext cx="1587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 altLang="zh-TW" sz="2400">
                <a:ea typeface="新細明體" pitchFamily="18" charset="-120"/>
              </a:rPr>
              <a:t>in: 1, out: 0</a:t>
            </a:r>
          </a:p>
        </p:txBody>
      </p:sp>
      <p:sp>
        <p:nvSpPr>
          <p:cNvPr id="55349" name="Oval 1077"/>
          <p:cNvSpPr>
            <a:spLocks noChangeArrowheads="1"/>
          </p:cNvSpPr>
          <p:nvPr/>
        </p:nvSpPr>
        <p:spPr bwMode="auto">
          <a:xfrm>
            <a:off x="2608263" y="1295400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55350" name="Oval 1078"/>
          <p:cNvSpPr>
            <a:spLocks noChangeArrowheads="1"/>
          </p:cNvSpPr>
          <p:nvPr/>
        </p:nvSpPr>
        <p:spPr bwMode="auto">
          <a:xfrm>
            <a:off x="1922463" y="2057400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55351" name="Oval 1079"/>
          <p:cNvSpPr>
            <a:spLocks noChangeArrowheads="1"/>
          </p:cNvSpPr>
          <p:nvPr/>
        </p:nvSpPr>
        <p:spPr bwMode="auto">
          <a:xfrm>
            <a:off x="3294063" y="2057400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2</a:t>
            </a:r>
          </a:p>
        </p:txBody>
      </p:sp>
      <p:sp>
        <p:nvSpPr>
          <p:cNvPr id="55352" name="Oval 1080"/>
          <p:cNvSpPr>
            <a:spLocks noChangeArrowheads="1"/>
          </p:cNvSpPr>
          <p:nvPr/>
        </p:nvSpPr>
        <p:spPr bwMode="auto">
          <a:xfrm>
            <a:off x="2608263" y="2667000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3</a:t>
            </a:r>
          </a:p>
        </p:txBody>
      </p:sp>
      <p:sp>
        <p:nvSpPr>
          <p:cNvPr id="55353" name="Line 1081"/>
          <p:cNvSpPr>
            <a:spLocks noChangeShapeType="1"/>
          </p:cNvSpPr>
          <p:nvPr/>
        </p:nvSpPr>
        <p:spPr bwMode="auto">
          <a:xfrm>
            <a:off x="2830513" y="174625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54" name="Line 1082"/>
          <p:cNvSpPr>
            <a:spLocks noChangeShapeType="1"/>
          </p:cNvSpPr>
          <p:nvPr/>
        </p:nvSpPr>
        <p:spPr bwMode="auto">
          <a:xfrm>
            <a:off x="2373313" y="227965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55" name="Line 1083"/>
          <p:cNvSpPr>
            <a:spLocks noChangeShapeType="1"/>
          </p:cNvSpPr>
          <p:nvPr/>
        </p:nvSpPr>
        <p:spPr bwMode="auto">
          <a:xfrm flipH="1">
            <a:off x="2262188" y="1670050"/>
            <a:ext cx="407987" cy="434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56" name="Line 1084"/>
          <p:cNvSpPr>
            <a:spLocks noChangeShapeType="1"/>
          </p:cNvSpPr>
          <p:nvPr/>
        </p:nvSpPr>
        <p:spPr bwMode="auto">
          <a:xfrm>
            <a:off x="2982913" y="1670050"/>
            <a:ext cx="422275" cy="434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57" name="Line 1085"/>
          <p:cNvSpPr>
            <a:spLocks noChangeShapeType="1"/>
          </p:cNvSpPr>
          <p:nvPr/>
        </p:nvSpPr>
        <p:spPr bwMode="auto">
          <a:xfrm>
            <a:off x="2247900" y="2486025"/>
            <a:ext cx="354013" cy="3127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58" name="Line 1086"/>
          <p:cNvSpPr>
            <a:spLocks noChangeShapeType="1"/>
          </p:cNvSpPr>
          <p:nvPr/>
        </p:nvSpPr>
        <p:spPr bwMode="auto">
          <a:xfrm flipH="1">
            <a:off x="3036888" y="2459038"/>
            <a:ext cx="327025" cy="339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60" name="Text Box 1088"/>
          <p:cNvSpPr txBox="1">
            <a:spLocks noChangeArrowheads="1"/>
          </p:cNvSpPr>
          <p:nvPr/>
        </p:nvSpPr>
        <p:spPr bwMode="auto">
          <a:xfrm>
            <a:off x="3659188" y="21351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sz="2400">
                <a:ea typeface="新細明體" pitchFamily="18" charset="-120"/>
              </a:rPr>
              <a:t>3</a:t>
            </a:r>
          </a:p>
        </p:txBody>
      </p:sp>
      <p:sp>
        <p:nvSpPr>
          <p:cNvPr id="55361" name="Text Box 1089"/>
          <p:cNvSpPr txBox="1">
            <a:spLocks noChangeArrowheads="1"/>
          </p:cNvSpPr>
          <p:nvPr/>
        </p:nvSpPr>
        <p:spPr bwMode="auto">
          <a:xfrm>
            <a:off x="1593850" y="20812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sz="2400">
                <a:ea typeface="新細明體" pitchFamily="18" charset="-120"/>
              </a:rPr>
              <a:t>3</a:t>
            </a:r>
          </a:p>
        </p:txBody>
      </p:sp>
      <p:sp>
        <p:nvSpPr>
          <p:cNvPr id="55362" name="Text Box 1090"/>
          <p:cNvSpPr txBox="1">
            <a:spLocks noChangeArrowheads="1"/>
          </p:cNvSpPr>
          <p:nvPr/>
        </p:nvSpPr>
        <p:spPr bwMode="auto">
          <a:xfrm>
            <a:off x="2954338" y="29114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sz="2400">
                <a:ea typeface="新細明體" pitchFamily="18" charset="-120"/>
              </a:rPr>
              <a:t>3</a:t>
            </a:r>
          </a:p>
        </p:txBody>
      </p:sp>
      <p:pic>
        <p:nvPicPr>
          <p:cNvPr id="55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" name="Rectangle 55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6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EEDF1-6413-48ED-9A02-69696FFC76F5}" type="slidenum">
              <a:rPr lang="en-US" altLang="zh-TW"/>
              <a:pPr/>
              <a:t>16</a:t>
            </a:fld>
            <a:endParaRPr lang="en-US" altLang="zh-TW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1246188" y="0"/>
            <a:ext cx="78978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en-US" altLang="zh-TW" sz="4400">
                <a:solidFill>
                  <a:schemeClr val="tx2"/>
                </a:solidFill>
                <a:ea typeface="新細明體" pitchFamily="18" charset="-120"/>
              </a:rPr>
              <a:t>ADT for Graph</a:t>
            </a:r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987425" y="1054100"/>
            <a:ext cx="81565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structure Graph is 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 objects: a nonempty set of vertices and a set of undirected edges, where each </a:t>
            </a:r>
            <a:br>
              <a:rPr lang="en-US" altLang="zh-TW">
                <a:solidFill>
                  <a:schemeClr val="tx1"/>
                </a:solidFill>
                <a:ea typeface="新細明體" pitchFamily="18" charset="-120"/>
              </a:rPr>
            </a:b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edge is a pair of vertices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 functions: for all 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</a:rPr>
              <a:t>graph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 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Graph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, 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v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, 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v</a:t>
            </a:r>
            <a:r>
              <a:rPr lang="en-US" altLang="zh-TW" baseline="-25000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1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 and 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v</a:t>
            </a:r>
            <a:r>
              <a:rPr lang="en-US" altLang="zh-TW" baseline="-25000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2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  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  <a:sym typeface="Symbol" pitchFamily="18" charset="2"/>
              </a:rPr>
              <a:t>Vertices</a:t>
            </a:r>
            <a:endParaRPr lang="en-US" altLang="zh-TW">
              <a:solidFill>
                <a:schemeClr val="tx1"/>
              </a:solidFill>
              <a:ea typeface="新細明體" pitchFamily="18" charset="-120"/>
            </a:endParaRP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   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</a:rPr>
              <a:t>Graph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Create()::=return an empty graph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   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</a:rPr>
              <a:t>Graph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InsertVertex(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</a:rPr>
              <a:t>graph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, 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</a:rPr>
              <a:t>v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)::= return a graph with 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</a:rPr>
              <a:t>v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inserted. 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</a:rPr>
              <a:t>v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has no </a:t>
            </a:r>
            <a:br>
              <a:rPr lang="en-US" altLang="zh-TW">
                <a:solidFill>
                  <a:schemeClr val="tx1"/>
                </a:solidFill>
                <a:ea typeface="新細明體" pitchFamily="18" charset="-120"/>
              </a:rPr>
            </a:b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                                                  incident edge.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   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</a:rPr>
              <a:t>Graph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InsertEdge(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</a:rPr>
              <a:t>graph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, 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</a:rPr>
              <a:t>v</a:t>
            </a:r>
            <a:r>
              <a:rPr lang="en-US" altLang="zh-TW" sz="1400" i="1">
                <a:solidFill>
                  <a:schemeClr val="tx1"/>
                </a:solidFill>
                <a:ea typeface="新細明體" pitchFamily="18" charset="-120"/>
              </a:rPr>
              <a:t>1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,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</a:rPr>
              <a:t>v</a:t>
            </a:r>
            <a:r>
              <a:rPr lang="en-US" altLang="zh-TW" sz="1400" i="1">
                <a:solidFill>
                  <a:schemeClr val="tx1"/>
                </a:solidFill>
                <a:ea typeface="新細明體" pitchFamily="18" charset="-120"/>
              </a:rPr>
              <a:t>2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)::= return a graph with new edge </a:t>
            </a:r>
            <a:br>
              <a:rPr lang="en-US" altLang="zh-TW">
                <a:solidFill>
                  <a:schemeClr val="tx1"/>
                </a:solidFill>
                <a:ea typeface="新細明體" pitchFamily="18" charset="-120"/>
              </a:rPr>
            </a:b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                                                     between 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</a:rPr>
              <a:t>v</a:t>
            </a:r>
            <a:r>
              <a:rPr lang="en-US" altLang="zh-TW" sz="1400" i="1">
                <a:solidFill>
                  <a:schemeClr val="tx1"/>
                </a:solidFill>
                <a:ea typeface="新細明體" pitchFamily="18" charset="-120"/>
              </a:rPr>
              <a:t>1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and 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</a:rPr>
              <a:t>v</a:t>
            </a:r>
            <a:r>
              <a:rPr lang="en-US" altLang="zh-TW" sz="1400" i="1">
                <a:solidFill>
                  <a:schemeClr val="tx1"/>
                </a:solidFill>
                <a:ea typeface="新細明體" pitchFamily="18" charset="-120"/>
              </a:rPr>
              <a:t>2</a:t>
            </a:r>
            <a:endParaRPr lang="en-US" altLang="zh-TW">
              <a:solidFill>
                <a:schemeClr val="tx1"/>
              </a:solidFill>
              <a:ea typeface="新細明體" pitchFamily="18" charset="-120"/>
            </a:endParaRP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   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</a:rPr>
              <a:t>Graph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DeleteVertex(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</a:rPr>
              <a:t>graph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, 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</a:rPr>
              <a:t>v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)::= return a graph in which 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</a:rPr>
              <a:t>v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and all edges </a:t>
            </a:r>
            <a:br>
              <a:rPr lang="en-US" altLang="zh-TW">
                <a:solidFill>
                  <a:schemeClr val="tx1"/>
                </a:solidFill>
                <a:ea typeface="新細明體" pitchFamily="18" charset="-120"/>
              </a:rPr>
            </a:b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                                                    incident to it are removed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   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</a:rPr>
              <a:t>Graph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DeleteEdge(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</a:rPr>
              <a:t>graph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, 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</a:rPr>
              <a:t>v</a:t>
            </a:r>
            <a:r>
              <a:rPr lang="en-US" altLang="zh-TW" sz="1400" i="1">
                <a:solidFill>
                  <a:schemeClr val="tx1"/>
                </a:solidFill>
                <a:ea typeface="新細明體" pitchFamily="18" charset="-120"/>
              </a:rPr>
              <a:t>1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, 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</a:rPr>
              <a:t>v</a:t>
            </a:r>
            <a:r>
              <a:rPr lang="en-US" altLang="zh-TW" sz="1400" i="1">
                <a:solidFill>
                  <a:schemeClr val="tx1"/>
                </a:solidFill>
                <a:ea typeface="新細明體" pitchFamily="18" charset="-120"/>
              </a:rPr>
              <a:t>2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)::=return a graph in which the edge (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</a:rPr>
              <a:t>v</a:t>
            </a:r>
            <a:r>
              <a:rPr lang="en-US" altLang="zh-TW" sz="1400" i="1">
                <a:solidFill>
                  <a:schemeClr val="tx1"/>
                </a:solidFill>
                <a:ea typeface="新細明體" pitchFamily="18" charset="-120"/>
              </a:rPr>
              <a:t>1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, 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</a:rPr>
              <a:t>v</a:t>
            </a:r>
            <a:r>
              <a:rPr lang="en-US" altLang="zh-TW" sz="1400" i="1">
                <a:solidFill>
                  <a:schemeClr val="tx1"/>
                </a:solidFill>
                <a:ea typeface="新細明體" pitchFamily="18" charset="-120"/>
              </a:rPr>
              <a:t>2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) </a:t>
            </a:r>
            <a:br>
              <a:rPr lang="en-US" altLang="zh-TW">
                <a:solidFill>
                  <a:schemeClr val="tx1"/>
                </a:solidFill>
                <a:ea typeface="新細明體" pitchFamily="18" charset="-120"/>
              </a:rPr>
            </a:b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                                                       is removed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   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</a:rPr>
              <a:t>Boolean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IsEmpty(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</a:rPr>
              <a:t>graph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)::= if (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</a:rPr>
              <a:t>graph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==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</a:rPr>
              <a:t>empty graph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) return TRUE 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                                                else return FALSE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   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</a:rPr>
              <a:t>List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Adjacent(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</a:rPr>
              <a:t>graph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,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</a:rPr>
              <a:t>v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)::= return a list of all vertices that are adjacent to </a:t>
            </a:r>
            <a:r>
              <a:rPr lang="en-US" altLang="zh-TW" i="1">
                <a:solidFill>
                  <a:schemeClr val="tx1"/>
                </a:solidFill>
                <a:ea typeface="新細明體" pitchFamily="18" charset="-120"/>
              </a:rPr>
              <a:t>v</a:t>
            </a:r>
          </a:p>
        </p:txBody>
      </p:sp>
      <p:pic>
        <p:nvPicPr>
          <p:cNvPr id="7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6</a:t>
            </a:r>
          </a:p>
        </p:txBody>
      </p:sp>
      <p:sp>
        <p:nvSpPr>
          <p:cNvPr id="7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B0063-DE69-4A79-BAFC-DBDE1AEE5161}" type="slidenum">
              <a:rPr lang="en-US" altLang="zh-TW"/>
              <a:pPr/>
              <a:t>17</a:t>
            </a:fld>
            <a:endParaRPr lang="en-US" altLang="zh-TW"/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1106488" y="1890713"/>
            <a:ext cx="6454775" cy="533400"/>
            <a:chOff x="266" y="1020"/>
            <a:chExt cx="4066" cy="336"/>
          </a:xfrm>
        </p:grpSpPr>
        <p:sp>
          <p:nvSpPr>
            <p:cNvPr id="11267" name="Rectangle 3"/>
            <p:cNvSpPr>
              <a:spLocks noChangeArrowheads="1"/>
            </p:cNvSpPr>
            <p:nvPr/>
          </p:nvSpPr>
          <p:spPr bwMode="auto">
            <a:xfrm>
              <a:off x="516" y="1020"/>
              <a:ext cx="528" cy="336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/>
              <a:r>
                <a:rPr lang="en-US" altLang="zh-TW" sz="2400" b="1">
                  <a:solidFill>
                    <a:schemeClr val="tx1"/>
                  </a:solidFill>
                  <a:ea typeface="新細明體" pitchFamily="18" charset="-120"/>
                  <a:sym typeface="Wingdings" pitchFamily="2" charset="2"/>
                </a:rPr>
                <a:t>      </a:t>
              </a:r>
              <a:endParaRPr lang="en-US" altLang="zh-TW" sz="2400" b="1">
                <a:solidFill>
                  <a:schemeClr val="tx1"/>
                </a:solidFill>
                <a:ea typeface="新細明體" pitchFamily="18" charset="-120"/>
              </a:endParaRPr>
            </a:p>
          </p:txBody>
        </p:sp>
        <p:sp>
          <p:nvSpPr>
            <p:cNvPr id="11272" name="Line 8"/>
            <p:cNvSpPr>
              <a:spLocks noChangeShapeType="1"/>
            </p:cNvSpPr>
            <p:nvPr/>
          </p:nvSpPr>
          <p:spPr bwMode="auto">
            <a:xfrm>
              <a:off x="900" y="118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10"/>
            <p:cNvGrpSpPr>
              <a:grpSpLocks/>
            </p:cNvGrpSpPr>
            <p:nvPr/>
          </p:nvGrpSpPr>
          <p:grpSpPr bwMode="auto">
            <a:xfrm>
              <a:off x="1344" y="1032"/>
              <a:ext cx="1056" cy="276"/>
              <a:chOff x="1344" y="1032"/>
              <a:chExt cx="1056" cy="276"/>
            </a:xfrm>
          </p:grpSpPr>
          <p:sp>
            <p:nvSpPr>
              <p:cNvPr id="11269" name="Rectangle 5"/>
              <p:cNvSpPr>
                <a:spLocks noChangeArrowheads="1"/>
              </p:cNvSpPr>
              <p:nvPr/>
            </p:nvSpPr>
            <p:spPr bwMode="auto">
              <a:xfrm>
                <a:off x="1344" y="1032"/>
                <a:ext cx="744" cy="26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/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  <a:sym typeface="Wingdings" pitchFamily="2" charset="2"/>
                  </a:rPr>
                  <a:t> 3            </a:t>
                </a:r>
                <a:endParaRPr lang="en-US" altLang="zh-TW" sz="2400" b="1">
                  <a:solidFill>
                    <a:schemeClr val="tx1"/>
                  </a:solidFill>
                  <a:ea typeface="新細明體" pitchFamily="18" charset="-120"/>
                </a:endParaRPr>
              </a:p>
            </p:txBody>
          </p:sp>
          <p:sp>
            <p:nvSpPr>
              <p:cNvPr id="11270" name="Line 6"/>
              <p:cNvSpPr>
                <a:spLocks noChangeShapeType="1"/>
              </p:cNvSpPr>
              <p:nvPr/>
            </p:nvSpPr>
            <p:spPr bwMode="auto">
              <a:xfrm>
                <a:off x="1656" y="1032"/>
                <a:ext cx="0" cy="2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3" name="Line 9"/>
              <p:cNvSpPr>
                <a:spLocks noChangeShapeType="1"/>
              </p:cNvSpPr>
              <p:nvPr/>
            </p:nvSpPr>
            <p:spPr bwMode="auto">
              <a:xfrm>
                <a:off x="1920" y="1164"/>
                <a:ext cx="4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276" name="Rectangle 12"/>
            <p:cNvSpPr>
              <a:spLocks noChangeArrowheads="1"/>
            </p:cNvSpPr>
            <p:nvPr/>
          </p:nvSpPr>
          <p:spPr bwMode="auto">
            <a:xfrm>
              <a:off x="3588" y="1044"/>
              <a:ext cx="744" cy="2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/>
              <a:r>
                <a:rPr lang="en-US" altLang="zh-TW" sz="2400" b="1">
                  <a:solidFill>
                    <a:schemeClr val="tx1"/>
                  </a:solidFill>
                  <a:ea typeface="新細明體" pitchFamily="18" charset="-120"/>
                  <a:sym typeface="Wingdings" pitchFamily="2" charset="2"/>
                </a:rPr>
                <a:t> 2   </a:t>
              </a:r>
              <a:r>
                <a:rPr lang="en-US" altLang="zh-TW" sz="1800">
                  <a:solidFill>
                    <a:schemeClr val="tx1"/>
                  </a:solidFill>
                  <a:ea typeface="新細明體" pitchFamily="18" charset="-120"/>
                  <a:sym typeface="Wingdings" pitchFamily="2" charset="2"/>
                </a:rPr>
                <a:t>NULL</a:t>
              </a:r>
              <a:r>
                <a:rPr lang="en-US" altLang="zh-TW" sz="1800" b="1">
                  <a:solidFill>
                    <a:schemeClr val="tx1"/>
                  </a:solidFill>
                  <a:ea typeface="新細明體" pitchFamily="18" charset="-120"/>
                  <a:sym typeface="Wingdings" pitchFamily="2" charset="2"/>
                </a:rPr>
                <a:t> </a:t>
              </a:r>
              <a:r>
                <a:rPr lang="en-US" altLang="zh-TW" b="1">
                  <a:solidFill>
                    <a:schemeClr val="tx1"/>
                  </a:solidFill>
                  <a:ea typeface="新細明體" pitchFamily="18" charset="-120"/>
                  <a:sym typeface="Wingdings" pitchFamily="2" charset="2"/>
                </a:rPr>
                <a:t>       </a:t>
              </a:r>
              <a:endParaRPr lang="en-US" altLang="zh-TW" b="1">
                <a:solidFill>
                  <a:schemeClr val="tx1"/>
                </a:solidFill>
                <a:ea typeface="新細明體" pitchFamily="18" charset="-120"/>
              </a:endParaRPr>
            </a:p>
          </p:txBody>
        </p:sp>
        <p:sp>
          <p:nvSpPr>
            <p:cNvPr id="11277" name="Line 13"/>
            <p:cNvSpPr>
              <a:spLocks noChangeShapeType="1"/>
            </p:cNvSpPr>
            <p:nvPr/>
          </p:nvSpPr>
          <p:spPr bwMode="auto">
            <a:xfrm>
              <a:off x="3900" y="1044"/>
              <a:ext cx="0" cy="2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" name="Group 15"/>
            <p:cNvGrpSpPr>
              <a:grpSpLocks/>
            </p:cNvGrpSpPr>
            <p:nvPr/>
          </p:nvGrpSpPr>
          <p:grpSpPr bwMode="auto">
            <a:xfrm>
              <a:off x="2460" y="1032"/>
              <a:ext cx="1056" cy="276"/>
              <a:chOff x="1344" y="1032"/>
              <a:chExt cx="1056" cy="276"/>
            </a:xfrm>
          </p:grpSpPr>
          <p:sp>
            <p:nvSpPr>
              <p:cNvPr id="11280" name="Rectangle 16"/>
              <p:cNvSpPr>
                <a:spLocks noChangeArrowheads="1"/>
              </p:cNvSpPr>
              <p:nvPr/>
            </p:nvSpPr>
            <p:spPr bwMode="auto">
              <a:xfrm>
                <a:off x="1344" y="1032"/>
                <a:ext cx="744" cy="26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/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  <a:sym typeface="Wingdings" pitchFamily="2" charset="2"/>
                  </a:rPr>
                  <a:t> 1            </a:t>
                </a:r>
                <a:endParaRPr lang="en-US" altLang="zh-TW" sz="2400" b="1">
                  <a:solidFill>
                    <a:schemeClr val="tx1"/>
                  </a:solidFill>
                  <a:ea typeface="新細明體" pitchFamily="18" charset="-120"/>
                </a:endParaRPr>
              </a:p>
            </p:txBody>
          </p:sp>
          <p:sp>
            <p:nvSpPr>
              <p:cNvPr id="11281" name="Line 17"/>
              <p:cNvSpPr>
                <a:spLocks noChangeShapeType="1"/>
              </p:cNvSpPr>
              <p:nvPr/>
            </p:nvSpPr>
            <p:spPr bwMode="auto">
              <a:xfrm>
                <a:off x="1656" y="1032"/>
                <a:ext cx="0" cy="2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2" name="Line 18"/>
              <p:cNvSpPr>
                <a:spLocks noChangeShapeType="1"/>
              </p:cNvSpPr>
              <p:nvPr/>
            </p:nvSpPr>
            <p:spPr bwMode="auto">
              <a:xfrm>
                <a:off x="1920" y="1164"/>
                <a:ext cx="4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283" name="Text Box 19"/>
            <p:cNvSpPr txBox="1">
              <a:spLocks noChangeArrowheads="1"/>
            </p:cNvSpPr>
            <p:nvPr/>
          </p:nvSpPr>
          <p:spPr bwMode="auto">
            <a:xfrm>
              <a:off x="266" y="1044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altLang="zh-TW" sz="2400" b="1">
                  <a:solidFill>
                    <a:schemeClr val="tx1"/>
                  </a:solidFill>
                  <a:ea typeface="新細明體" pitchFamily="18" charset="-120"/>
                </a:rPr>
                <a:t>0</a:t>
              </a:r>
            </a:p>
          </p:txBody>
        </p: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1106488" y="2652713"/>
            <a:ext cx="6454775" cy="533400"/>
            <a:chOff x="266" y="1020"/>
            <a:chExt cx="4066" cy="336"/>
          </a:xfrm>
        </p:grpSpPr>
        <p:sp>
          <p:nvSpPr>
            <p:cNvPr id="11286" name="Rectangle 22"/>
            <p:cNvSpPr>
              <a:spLocks noChangeArrowheads="1"/>
            </p:cNvSpPr>
            <p:nvPr/>
          </p:nvSpPr>
          <p:spPr bwMode="auto">
            <a:xfrm>
              <a:off x="516" y="1020"/>
              <a:ext cx="528" cy="336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/>
              <a:r>
                <a:rPr lang="en-US" altLang="zh-TW" sz="2400" b="1">
                  <a:solidFill>
                    <a:schemeClr val="tx1"/>
                  </a:solidFill>
                  <a:ea typeface="新細明體" pitchFamily="18" charset="-120"/>
                  <a:sym typeface="Wingdings" pitchFamily="2" charset="2"/>
                </a:rPr>
                <a:t>      </a:t>
              </a:r>
              <a:endParaRPr lang="en-US" altLang="zh-TW" sz="2400" b="1">
                <a:solidFill>
                  <a:schemeClr val="tx1"/>
                </a:solidFill>
                <a:ea typeface="新細明體" pitchFamily="18" charset="-120"/>
              </a:endParaRPr>
            </a:p>
          </p:txBody>
        </p:sp>
        <p:sp>
          <p:nvSpPr>
            <p:cNvPr id="11287" name="Line 23"/>
            <p:cNvSpPr>
              <a:spLocks noChangeShapeType="1"/>
            </p:cNvSpPr>
            <p:nvPr/>
          </p:nvSpPr>
          <p:spPr bwMode="auto">
            <a:xfrm>
              <a:off x="900" y="118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" name="Group 24"/>
            <p:cNvGrpSpPr>
              <a:grpSpLocks/>
            </p:cNvGrpSpPr>
            <p:nvPr/>
          </p:nvGrpSpPr>
          <p:grpSpPr bwMode="auto">
            <a:xfrm>
              <a:off x="1344" y="1032"/>
              <a:ext cx="1056" cy="276"/>
              <a:chOff x="1344" y="1032"/>
              <a:chExt cx="1056" cy="276"/>
            </a:xfrm>
          </p:grpSpPr>
          <p:sp>
            <p:nvSpPr>
              <p:cNvPr id="11289" name="Rectangle 25"/>
              <p:cNvSpPr>
                <a:spLocks noChangeArrowheads="1"/>
              </p:cNvSpPr>
              <p:nvPr/>
            </p:nvSpPr>
            <p:spPr bwMode="auto">
              <a:xfrm>
                <a:off x="1344" y="1032"/>
                <a:ext cx="744" cy="26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/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  <a:sym typeface="Wingdings" pitchFamily="2" charset="2"/>
                  </a:rPr>
                  <a:t> 2            </a:t>
                </a:r>
                <a:endParaRPr lang="en-US" altLang="zh-TW" sz="2400" b="1">
                  <a:solidFill>
                    <a:schemeClr val="tx1"/>
                  </a:solidFill>
                  <a:ea typeface="新細明體" pitchFamily="18" charset="-120"/>
                </a:endParaRPr>
              </a:p>
            </p:txBody>
          </p:sp>
          <p:sp>
            <p:nvSpPr>
              <p:cNvPr id="11290" name="Line 26"/>
              <p:cNvSpPr>
                <a:spLocks noChangeShapeType="1"/>
              </p:cNvSpPr>
              <p:nvPr/>
            </p:nvSpPr>
            <p:spPr bwMode="auto">
              <a:xfrm>
                <a:off x="1656" y="1032"/>
                <a:ext cx="0" cy="2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1" name="Line 27"/>
              <p:cNvSpPr>
                <a:spLocks noChangeShapeType="1"/>
              </p:cNvSpPr>
              <p:nvPr/>
            </p:nvSpPr>
            <p:spPr bwMode="auto">
              <a:xfrm>
                <a:off x="1920" y="1164"/>
                <a:ext cx="4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292" name="Rectangle 28"/>
            <p:cNvSpPr>
              <a:spLocks noChangeArrowheads="1"/>
            </p:cNvSpPr>
            <p:nvPr/>
          </p:nvSpPr>
          <p:spPr bwMode="auto">
            <a:xfrm>
              <a:off x="3588" y="1044"/>
              <a:ext cx="744" cy="2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/>
              <a:r>
                <a:rPr lang="en-US" altLang="zh-TW" sz="2400" b="1">
                  <a:solidFill>
                    <a:schemeClr val="tx1"/>
                  </a:solidFill>
                  <a:ea typeface="新細明體" pitchFamily="18" charset="-120"/>
                  <a:sym typeface="Wingdings" pitchFamily="2" charset="2"/>
                </a:rPr>
                <a:t> 3   </a:t>
              </a:r>
              <a:r>
                <a:rPr lang="en-US" altLang="zh-TW" sz="1800">
                  <a:solidFill>
                    <a:schemeClr val="tx1"/>
                  </a:solidFill>
                  <a:ea typeface="新細明體" pitchFamily="18" charset="-120"/>
                  <a:sym typeface="Wingdings" pitchFamily="2" charset="2"/>
                </a:rPr>
                <a:t>NULL</a:t>
              </a:r>
              <a:r>
                <a:rPr lang="en-US" altLang="zh-TW" sz="1800" b="1">
                  <a:solidFill>
                    <a:schemeClr val="tx1"/>
                  </a:solidFill>
                  <a:ea typeface="新細明體" pitchFamily="18" charset="-120"/>
                  <a:sym typeface="Wingdings" pitchFamily="2" charset="2"/>
                </a:rPr>
                <a:t> </a:t>
              </a:r>
              <a:r>
                <a:rPr lang="en-US" altLang="zh-TW" b="1">
                  <a:solidFill>
                    <a:schemeClr val="tx1"/>
                  </a:solidFill>
                  <a:ea typeface="新細明體" pitchFamily="18" charset="-120"/>
                  <a:sym typeface="Wingdings" pitchFamily="2" charset="2"/>
                </a:rPr>
                <a:t>       </a:t>
              </a:r>
              <a:endParaRPr lang="en-US" altLang="zh-TW" b="1">
                <a:solidFill>
                  <a:schemeClr val="tx1"/>
                </a:solidFill>
                <a:ea typeface="新細明體" pitchFamily="18" charset="-120"/>
              </a:endParaRPr>
            </a:p>
          </p:txBody>
        </p:sp>
        <p:sp>
          <p:nvSpPr>
            <p:cNvPr id="11293" name="Line 29"/>
            <p:cNvSpPr>
              <a:spLocks noChangeShapeType="1"/>
            </p:cNvSpPr>
            <p:nvPr/>
          </p:nvSpPr>
          <p:spPr bwMode="auto">
            <a:xfrm>
              <a:off x="3900" y="1044"/>
              <a:ext cx="0" cy="2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30"/>
            <p:cNvGrpSpPr>
              <a:grpSpLocks/>
            </p:cNvGrpSpPr>
            <p:nvPr/>
          </p:nvGrpSpPr>
          <p:grpSpPr bwMode="auto">
            <a:xfrm>
              <a:off x="2460" y="1032"/>
              <a:ext cx="1056" cy="276"/>
              <a:chOff x="1344" y="1032"/>
              <a:chExt cx="1056" cy="276"/>
            </a:xfrm>
          </p:grpSpPr>
          <p:sp>
            <p:nvSpPr>
              <p:cNvPr id="11295" name="Rectangle 31"/>
              <p:cNvSpPr>
                <a:spLocks noChangeArrowheads="1"/>
              </p:cNvSpPr>
              <p:nvPr/>
            </p:nvSpPr>
            <p:spPr bwMode="auto">
              <a:xfrm>
                <a:off x="1344" y="1032"/>
                <a:ext cx="744" cy="26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/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  <a:sym typeface="Wingdings" pitchFamily="2" charset="2"/>
                  </a:rPr>
                  <a:t> 0            </a:t>
                </a:r>
                <a:endParaRPr lang="en-US" altLang="zh-TW" sz="2400" b="1">
                  <a:solidFill>
                    <a:schemeClr val="tx1"/>
                  </a:solidFill>
                  <a:ea typeface="新細明體" pitchFamily="18" charset="-120"/>
                </a:endParaRPr>
              </a:p>
            </p:txBody>
          </p:sp>
          <p:sp>
            <p:nvSpPr>
              <p:cNvPr id="11296" name="Line 32"/>
              <p:cNvSpPr>
                <a:spLocks noChangeShapeType="1"/>
              </p:cNvSpPr>
              <p:nvPr/>
            </p:nvSpPr>
            <p:spPr bwMode="auto">
              <a:xfrm>
                <a:off x="1656" y="1032"/>
                <a:ext cx="0" cy="2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7" name="Line 33"/>
              <p:cNvSpPr>
                <a:spLocks noChangeShapeType="1"/>
              </p:cNvSpPr>
              <p:nvPr/>
            </p:nvSpPr>
            <p:spPr bwMode="auto">
              <a:xfrm>
                <a:off x="1920" y="1164"/>
                <a:ext cx="4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298" name="Text Box 34"/>
            <p:cNvSpPr txBox="1">
              <a:spLocks noChangeArrowheads="1"/>
            </p:cNvSpPr>
            <p:nvPr/>
          </p:nvSpPr>
          <p:spPr bwMode="auto">
            <a:xfrm>
              <a:off x="266" y="1044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altLang="zh-TW" sz="2400" b="1">
                  <a:solidFill>
                    <a:schemeClr val="tx1"/>
                  </a:solidFill>
                  <a:ea typeface="新細明體" pitchFamily="18" charset="-120"/>
                </a:rPr>
                <a:t>1</a:t>
              </a:r>
            </a:p>
          </p:txBody>
        </p:sp>
      </p:grpSp>
      <p:grpSp>
        <p:nvGrpSpPr>
          <p:cNvPr id="8" name="Group 35"/>
          <p:cNvGrpSpPr>
            <a:grpSpLocks/>
          </p:cNvGrpSpPr>
          <p:nvPr/>
        </p:nvGrpSpPr>
        <p:grpSpPr bwMode="auto">
          <a:xfrm>
            <a:off x="1125538" y="3433763"/>
            <a:ext cx="6454775" cy="533400"/>
            <a:chOff x="266" y="1020"/>
            <a:chExt cx="4066" cy="336"/>
          </a:xfrm>
        </p:grpSpPr>
        <p:sp>
          <p:nvSpPr>
            <p:cNvPr id="11300" name="Rectangle 36"/>
            <p:cNvSpPr>
              <a:spLocks noChangeArrowheads="1"/>
            </p:cNvSpPr>
            <p:nvPr/>
          </p:nvSpPr>
          <p:spPr bwMode="auto">
            <a:xfrm>
              <a:off x="516" y="1020"/>
              <a:ext cx="528" cy="336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/>
              <a:r>
                <a:rPr lang="en-US" altLang="zh-TW" sz="2400" b="1">
                  <a:solidFill>
                    <a:schemeClr val="tx1"/>
                  </a:solidFill>
                  <a:ea typeface="新細明體" pitchFamily="18" charset="-120"/>
                  <a:sym typeface="Wingdings" pitchFamily="2" charset="2"/>
                </a:rPr>
                <a:t>      </a:t>
              </a:r>
              <a:endParaRPr lang="en-US" altLang="zh-TW" sz="2400" b="1">
                <a:solidFill>
                  <a:schemeClr val="tx1"/>
                </a:solidFill>
                <a:ea typeface="新細明體" pitchFamily="18" charset="-120"/>
              </a:endParaRPr>
            </a:p>
          </p:txBody>
        </p:sp>
        <p:sp>
          <p:nvSpPr>
            <p:cNvPr id="11301" name="Line 37"/>
            <p:cNvSpPr>
              <a:spLocks noChangeShapeType="1"/>
            </p:cNvSpPr>
            <p:nvPr/>
          </p:nvSpPr>
          <p:spPr bwMode="auto">
            <a:xfrm>
              <a:off x="900" y="118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" name="Group 38"/>
            <p:cNvGrpSpPr>
              <a:grpSpLocks/>
            </p:cNvGrpSpPr>
            <p:nvPr/>
          </p:nvGrpSpPr>
          <p:grpSpPr bwMode="auto">
            <a:xfrm>
              <a:off x="1344" y="1032"/>
              <a:ext cx="1056" cy="276"/>
              <a:chOff x="1344" y="1032"/>
              <a:chExt cx="1056" cy="276"/>
            </a:xfrm>
          </p:grpSpPr>
          <p:sp>
            <p:nvSpPr>
              <p:cNvPr id="11303" name="Rectangle 39"/>
              <p:cNvSpPr>
                <a:spLocks noChangeArrowheads="1"/>
              </p:cNvSpPr>
              <p:nvPr/>
            </p:nvSpPr>
            <p:spPr bwMode="auto">
              <a:xfrm>
                <a:off x="1344" y="1032"/>
                <a:ext cx="744" cy="26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/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  <a:sym typeface="Wingdings" pitchFamily="2" charset="2"/>
                  </a:rPr>
                  <a:t> 3            </a:t>
                </a:r>
                <a:endParaRPr lang="en-US" altLang="zh-TW" sz="2400" b="1">
                  <a:solidFill>
                    <a:schemeClr val="tx1"/>
                  </a:solidFill>
                  <a:ea typeface="新細明體" pitchFamily="18" charset="-120"/>
                </a:endParaRPr>
              </a:p>
            </p:txBody>
          </p:sp>
          <p:sp>
            <p:nvSpPr>
              <p:cNvPr id="11304" name="Line 40"/>
              <p:cNvSpPr>
                <a:spLocks noChangeShapeType="1"/>
              </p:cNvSpPr>
              <p:nvPr/>
            </p:nvSpPr>
            <p:spPr bwMode="auto">
              <a:xfrm>
                <a:off x="1656" y="1032"/>
                <a:ext cx="0" cy="2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5" name="Line 41"/>
              <p:cNvSpPr>
                <a:spLocks noChangeShapeType="1"/>
              </p:cNvSpPr>
              <p:nvPr/>
            </p:nvSpPr>
            <p:spPr bwMode="auto">
              <a:xfrm>
                <a:off x="1920" y="1164"/>
                <a:ext cx="4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06" name="Rectangle 42"/>
            <p:cNvSpPr>
              <a:spLocks noChangeArrowheads="1"/>
            </p:cNvSpPr>
            <p:nvPr/>
          </p:nvSpPr>
          <p:spPr bwMode="auto">
            <a:xfrm>
              <a:off x="3588" y="1044"/>
              <a:ext cx="744" cy="2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/>
              <a:r>
                <a:rPr lang="en-US" altLang="zh-TW" sz="2400" b="1">
                  <a:solidFill>
                    <a:schemeClr val="tx1"/>
                  </a:solidFill>
                  <a:ea typeface="新細明體" pitchFamily="18" charset="-120"/>
                  <a:sym typeface="Wingdings" pitchFamily="2" charset="2"/>
                </a:rPr>
                <a:t> 1   </a:t>
              </a:r>
              <a:r>
                <a:rPr lang="en-US" altLang="zh-TW" sz="1800">
                  <a:solidFill>
                    <a:schemeClr val="tx1"/>
                  </a:solidFill>
                  <a:ea typeface="新細明體" pitchFamily="18" charset="-120"/>
                  <a:sym typeface="Wingdings" pitchFamily="2" charset="2"/>
                </a:rPr>
                <a:t>NULL</a:t>
              </a:r>
              <a:r>
                <a:rPr lang="en-US" altLang="zh-TW" sz="1800" b="1">
                  <a:solidFill>
                    <a:schemeClr val="tx1"/>
                  </a:solidFill>
                  <a:ea typeface="新細明體" pitchFamily="18" charset="-120"/>
                  <a:sym typeface="Wingdings" pitchFamily="2" charset="2"/>
                </a:rPr>
                <a:t> </a:t>
              </a:r>
              <a:r>
                <a:rPr lang="en-US" altLang="zh-TW" b="1">
                  <a:solidFill>
                    <a:schemeClr val="tx1"/>
                  </a:solidFill>
                  <a:ea typeface="新細明體" pitchFamily="18" charset="-120"/>
                  <a:sym typeface="Wingdings" pitchFamily="2" charset="2"/>
                </a:rPr>
                <a:t>       </a:t>
              </a:r>
              <a:endParaRPr lang="en-US" altLang="zh-TW" b="1">
                <a:solidFill>
                  <a:schemeClr val="tx1"/>
                </a:solidFill>
                <a:ea typeface="新細明體" pitchFamily="18" charset="-120"/>
              </a:endParaRPr>
            </a:p>
          </p:txBody>
        </p:sp>
        <p:sp>
          <p:nvSpPr>
            <p:cNvPr id="11307" name="Line 43"/>
            <p:cNvSpPr>
              <a:spLocks noChangeShapeType="1"/>
            </p:cNvSpPr>
            <p:nvPr/>
          </p:nvSpPr>
          <p:spPr bwMode="auto">
            <a:xfrm>
              <a:off x="3900" y="1044"/>
              <a:ext cx="0" cy="2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" name="Group 44"/>
            <p:cNvGrpSpPr>
              <a:grpSpLocks/>
            </p:cNvGrpSpPr>
            <p:nvPr/>
          </p:nvGrpSpPr>
          <p:grpSpPr bwMode="auto">
            <a:xfrm>
              <a:off x="2460" y="1032"/>
              <a:ext cx="1056" cy="276"/>
              <a:chOff x="1344" y="1032"/>
              <a:chExt cx="1056" cy="276"/>
            </a:xfrm>
          </p:grpSpPr>
          <p:sp>
            <p:nvSpPr>
              <p:cNvPr id="11309" name="Rectangle 45"/>
              <p:cNvSpPr>
                <a:spLocks noChangeArrowheads="1"/>
              </p:cNvSpPr>
              <p:nvPr/>
            </p:nvSpPr>
            <p:spPr bwMode="auto">
              <a:xfrm>
                <a:off x="1344" y="1032"/>
                <a:ext cx="744" cy="26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/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  <a:sym typeface="Wingdings" pitchFamily="2" charset="2"/>
                  </a:rPr>
                  <a:t> 0            </a:t>
                </a:r>
                <a:endParaRPr lang="en-US" altLang="zh-TW" sz="2400" b="1">
                  <a:solidFill>
                    <a:schemeClr val="tx1"/>
                  </a:solidFill>
                  <a:ea typeface="新細明體" pitchFamily="18" charset="-120"/>
                </a:endParaRPr>
              </a:p>
            </p:txBody>
          </p:sp>
          <p:sp>
            <p:nvSpPr>
              <p:cNvPr id="11310" name="Line 46"/>
              <p:cNvSpPr>
                <a:spLocks noChangeShapeType="1"/>
              </p:cNvSpPr>
              <p:nvPr/>
            </p:nvSpPr>
            <p:spPr bwMode="auto">
              <a:xfrm>
                <a:off x="1656" y="1032"/>
                <a:ext cx="0" cy="2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1" name="Line 47"/>
              <p:cNvSpPr>
                <a:spLocks noChangeShapeType="1"/>
              </p:cNvSpPr>
              <p:nvPr/>
            </p:nvSpPr>
            <p:spPr bwMode="auto">
              <a:xfrm>
                <a:off x="1920" y="1164"/>
                <a:ext cx="4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12" name="Text Box 48"/>
            <p:cNvSpPr txBox="1">
              <a:spLocks noChangeArrowheads="1"/>
            </p:cNvSpPr>
            <p:nvPr/>
          </p:nvSpPr>
          <p:spPr bwMode="auto">
            <a:xfrm>
              <a:off x="266" y="1044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altLang="zh-TW" sz="2400" b="1">
                  <a:solidFill>
                    <a:schemeClr val="tx1"/>
                  </a:solidFill>
                  <a:ea typeface="新細明體" pitchFamily="18" charset="-120"/>
                </a:rPr>
                <a:t>2</a:t>
              </a:r>
            </a:p>
          </p:txBody>
        </p:sp>
      </p:grpSp>
      <p:grpSp>
        <p:nvGrpSpPr>
          <p:cNvPr id="11" name="Group 49"/>
          <p:cNvGrpSpPr>
            <a:grpSpLocks/>
          </p:cNvGrpSpPr>
          <p:nvPr/>
        </p:nvGrpSpPr>
        <p:grpSpPr bwMode="auto">
          <a:xfrm>
            <a:off x="1125538" y="4176713"/>
            <a:ext cx="6454775" cy="533400"/>
            <a:chOff x="266" y="1020"/>
            <a:chExt cx="4066" cy="336"/>
          </a:xfrm>
        </p:grpSpPr>
        <p:sp>
          <p:nvSpPr>
            <p:cNvPr id="11314" name="Rectangle 50"/>
            <p:cNvSpPr>
              <a:spLocks noChangeArrowheads="1"/>
            </p:cNvSpPr>
            <p:nvPr/>
          </p:nvSpPr>
          <p:spPr bwMode="auto">
            <a:xfrm>
              <a:off x="516" y="1020"/>
              <a:ext cx="528" cy="336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/>
              <a:r>
                <a:rPr lang="en-US" altLang="zh-TW" sz="2400" b="1">
                  <a:solidFill>
                    <a:schemeClr val="tx1"/>
                  </a:solidFill>
                  <a:ea typeface="新細明體" pitchFamily="18" charset="-120"/>
                  <a:sym typeface="Wingdings" pitchFamily="2" charset="2"/>
                </a:rPr>
                <a:t>      </a:t>
              </a:r>
              <a:endParaRPr lang="en-US" altLang="zh-TW" sz="2400" b="1">
                <a:solidFill>
                  <a:schemeClr val="tx1"/>
                </a:solidFill>
                <a:ea typeface="新細明體" pitchFamily="18" charset="-120"/>
              </a:endParaRPr>
            </a:p>
          </p:txBody>
        </p:sp>
        <p:sp>
          <p:nvSpPr>
            <p:cNvPr id="11315" name="Line 51"/>
            <p:cNvSpPr>
              <a:spLocks noChangeShapeType="1"/>
            </p:cNvSpPr>
            <p:nvPr/>
          </p:nvSpPr>
          <p:spPr bwMode="auto">
            <a:xfrm>
              <a:off x="900" y="118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" name="Group 52"/>
            <p:cNvGrpSpPr>
              <a:grpSpLocks/>
            </p:cNvGrpSpPr>
            <p:nvPr/>
          </p:nvGrpSpPr>
          <p:grpSpPr bwMode="auto">
            <a:xfrm>
              <a:off x="1344" y="1032"/>
              <a:ext cx="1056" cy="276"/>
              <a:chOff x="1344" y="1032"/>
              <a:chExt cx="1056" cy="276"/>
            </a:xfrm>
          </p:grpSpPr>
          <p:sp>
            <p:nvSpPr>
              <p:cNvPr id="11317" name="Rectangle 53"/>
              <p:cNvSpPr>
                <a:spLocks noChangeArrowheads="1"/>
              </p:cNvSpPr>
              <p:nvPr/>
            </p:nvSpPr>
            <p:spPr bwMode="auto">
              <a:xfrm>
                <a:off x="1344" y="1032"/>
                <a:ext cx="744" cy="26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/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  <a:sym typeface="Wingdings" pitchFamily="2" charset="2"/>
                  </a:rPr>
                  <a:t> 2            </a:t>
                </a:r>
                <a:endParaRPr lang="en-US" altLang="zh-TW" sz="2400" b="1">
                  <a:solidFill>
                    <a:schemeClr val="tx1"/>
                  </a:solidFill>
                  <a:ea typeface="新細明體" pitchFamily="18" charset="-120"/>
                </a:endParaRPr>
              </a:p>
            </p:txBody>
          </p:sp>
          <p:sp>
            <p:nvSpPr>
              <p:cNvPr id="11318" name="Line 54"/>
              <p:cNvSpPr>
                <a:spLocks noChangeShapeType="1"/>
              </p:cNvSpPr>
              <p:nvPr/>
            </p:nvSpPr>
            <p:spPr bwMode="auto">
              <a:xfrm>
                <a:off x="1656" y="1032"/>
                <a:ext cx="0" cy="2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9" name="Line 55"/>
              <p:cNvSpPr>
                <a:spLocks noChangeShapeType="1"/>
              </p:cNvSpPr>
              <p:nvPr/>
            </p:nvSpPr>
            <p:spPr bwMode="auto">
              <a:xfrm>
                <a:off x="1920" y="1164"/>
                <a:ext cx="4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3588" y="1044"/>
              <a:ext cx="744" cy="2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/>
              <a:r>
                <a:rPr lang="en-US" altLang="zh-TW" sz="2400" b="1">
                  <a:solidFill>
                    <a:schemeClr val="tx1"/>
                  </a:solidFill>
                  <a:ea typeface="新細明體" pitchFamily="18" charset="-120"/>
                  <a:sym typeface="Wingdings" pitchFamily="2" charset="2"/>
                </a:rPr>
                <a:t> 0   </a:t>
              </a:r>
              <a:r>
                <a:rPr lang="en-US" altLang="zh-TW" sz="1800">
                  <a:solidFill>
                    <a:schemeClr val="tx1"/>
                  </a:solidFill>
                  <a:ea typeface="新細明體" pitchFamily="18" charset="-120"/>
                  <a:sym typeface="Wingdings" pitchFamily="2" charset="2"/>
                </a:rPr>
                <a:t>NULL</a:t>
              </a:r>
              <a:r>
                <a:rPr lang="en-US" altLang="zh-TW" sz="1800" b="1">
                  <a:solidFill>
                    <a:schemeClr val="tx1"/>
                  </a:solidFill>
                  <a:ea typeface="新細明體" pitchFamily="18" charset="-120"/>
                  <a:sym typeface="Wingdings" pitchFamily="2" charset="2"/>
                </a:rPr>
                <a:t> </a:t>
              </a:r>
              <a:r>
                <a:rPr lang="en-US" altLang="zh-TW" b="1">
                  <a:solidFill>
                    <a:schemeClr val="tx1"/>
                  </a:solidFill>
                  <a:ea typeface="新細明體" pitchFamily="18" charset="-120"/>
                  <a:sym typeface="Wingdings" pitchFamily="2" charset="2"/>
                </a:rPr>
                <a:t>       </a:t>
              </a:r>
              <a:endParaRPr lang="en-US" altLang="zh-TW" b="1">
                <a:solidFill>
                  <a:schemeClr val="tx1"/>
                </a:solidFill>
                <a:ea typeface="新細明體" pitchFamily="18" charset="-120"/>
              </a:endParaRPr>
            </a:p>
          </p:txBody>
        </p:sp>
        <p:sp>
          <p:nvSpPr>
            <p:cNvPr id="11321" name="Line 57"/>
            <p:cNvSpPr>
              <a:spLocks noChangeShapeType="1"/>
            </p:cNvSpPr>
            <p:nvPr/>
          </p:nvSpPr>
          <p:spPr bwMode="auto">
            <a:xfrm>
              <a:off x="3900" y="1044"/>
              <a:ext cx="0" cy="2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" name="Group 58"/>
            <p:cNvGrpSpPr>
              <a:grpSpLocks/>
            </p:cNvGrpSpPr>
            <p:nvPr/>
          </p:nvGrpSpPr>
          <p:grpSpPr bwMode="auto">
            <a:xfrm>
              <a:off x="2460" y="1032"/>
              <a:ext cx="1056" cy="276"/>
              <a:chOff x="1344" y="1032"/>
              <a:chExt cx="1056" cy="276"/>
            </a:xfrm>
          </p:grpSpPr>
          <p:sp>
            <p:nvSpPr>
              <p:cNvPr id="11323" name="Rectangle 59"/>
              <p:cNvSpPr>
                <a:spLocks noChangeArrowheads="1"/>
              </p:cNvSpPr>
              <p:nvPr/>
            </p:nvSpPr>
            <p:spPr bwMode="auto">
              <a:xfrm>
                <a:off x="1344" y="1032"/>
                <a:ext cx="744" cy="26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/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  <a:sym typeface="Wingdings" pitchFamily="2" charset="2"/>
                  </a:rPr>
                  <a:t> 1            </a:t>
                </a:r>
                <a:endParaRPr lang="en-US" altLang="zh-TW" sz="2400" b="1">
                  <a:solidFill>
                    <a:schemeClr val="tx1"/>
                  </a:solidFill>
                  <a:ea typeface="新細明體" pitchFamily="18" charset="-120"/>
                </a:endParaRPr>
              </a:p>
            </p:txBody>
          </p:sp>
          <p:sp>
            <p:nvSpPr>
              <p:cNvPr id="11324" name="Line 60"/>
              <p:cNvSpPr>
                <a:spLocks noChangeShapeType="1"/>
              </p:cNvSpPr>
              <p:nvPr/>
            </p:nvSpPr>
            <p:spPr bwMode="auto">
              <a:xfrm>
                <a:off x="1656" y="1032"/>
                <a:ext cx="0" cy="2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5" name="Line 61"/>
              <p:cNvSpPr>
                <a:spLocks noChangeShapeType="1"/>
              </p:cNvSpPr>
              <p:nvPr/>
            </p:nvSpPr>
            <p:spPr bwMode="auto">
              <a:xfrm>
                <a:off x="1920" y="1164"/>
                <a:ext cx="4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26" name="Text Box 62"/>
            <p:cNvSpPr txBox="1">
              <a:spLocks noChangeArrowheads="1"/>
            </p:cNvSpPr>
            <p:nvPr/>
          </p:nvSpPr>
          <p:spPr bwMode="auto">
            <a:xfrm>
              <a:off x="266" y="1044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altLang="zh-TW" sz="2400" b="1">
                  <a:solidFill>
                    <a:schemeClr val="tx1"/>
                  </a:solidFill>
                  <a:ea typeface="新細明體" pitchFamily="18" charset="-120"/>
                </a:rPr>
                <a:t>3</a:t>
              </a:r>
            </a:p>
          </p:txBody>
        </p:sp>
      </p:grpSp>
      <p:sp>
        <p:nvSpPr>
          <p:cNvPr id="11341" name="Text Box 77"/>
          <p:cNvSpPr txBox="1">
            <a:spLocks noChangeArrowheads="1"/>
          </p:cNvSpPr>
          <p:nvPr/>
        </p:nvSpPr>
        <p:spPr bwMode="auto">
          <a:xfrm>
            <a:off x="1411288" y="1463675"/>
            <a:ext cx="2600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headnodes    vertax link</a:t>
            </a:r>
          </a:p>
        </p:txBody>
      </p:sp>
      <p:sp>
        <p:nvSpPr>
          <p:cNvPr id="11342" name="Text Box 78"/>
          <p:cNvSpPr txBox="1">
            <a:spLocks noChangeArrowheads="1"/>
          </p:cNvSpPr>
          <p:nvPr/>
        </p:nvSpPr>
        <p:spPr bwMode="auto">
          <a:xfrm>
            <a:off x="1465263" y="954088"/>
            <a:ext cx="3508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sz="2400">
                <a:ea typeface="新細明體" pitchFamily="18" charset="-120"/>
              </a:rPr>
              <a:t>Order is of no significance.</a:t>
            </a:r>
            <a:endParaRPr lang="en-US" altLang="zh-TW" sz="2400">
              <a:solidFill>
                <a:schemeClr val="tx1"/>
              </a:solidFill>
              <a:ea typeface="新細明體" pitchFamily="18" charset="-120"/>
            </a:endParaRPr>
          </a:p>
        </p:txBody>
      </p:sp>
      <p:sp>
        <p:nvSpPr>
          <p:cNvPr id="11343" name="Oval 79"/>
          <p:cNvSpPr>
            <a:spLocks noChangeArrowheads="1"/>
          </p:cNvSpPr>
          <p:nvPr/>
        </p:nvSpPr>
        <p:spPr bwMode="auto">
          <a:xfrm>
            <a:off x="2803525" y="4814888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11344" name="Oval 80"/>
          <p:cNvSpPr>
            <a:spLocks noChangeArrowheads="1"/>
          </p:cNvSpPr>
          <p:nvPr/>
        </p:nvSpPr>
        <p:spPr bwMode="auto">
          <a:xfrm>
            <a:off x="2117725" y="5576888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11345" name="Oval 81"/>
          <p:cNvSpPr>
            <a:spLocks noChangeArrowheads="1"/>
          </p:cNvSpPr>
          <p:nvPr/>
        </p:nvSpPr>
        <p:spPr bwMode="auto">
          <a:xfrm>
            <a:off x="3489325" y="5576888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2</a:t>
            </a:r>
          </a:p>
        </p:txBody>
      </p:sp>
      <p:sp>
        <p:nvSpPr>
          <p:cNvPr id="11346" name="Oval 82"/>
          <p:cNvSpPr>
            <a:spLocks noChangeArrowheads="1"/>
          </p:cNvSpPr>
          <p:nvPr/>
        </p:nvSpPr>
        <p:spPr bwMode="auto">
          <a:xfrm>
            <a:off x="2803525" y="6186488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3</a:t>
            </a:r>
          </a:p>
        </p:txBody>
      </p:sp>
      <p:sp>
        <p:nvSpPr>
          <p:cNvPr id="11347" name="Line 83"/>
          <p:cNvSpPr>
            <a:spLocks noChangeShapeType="1"/>
          </p:cNvSpPr>
          <p:nvPr/>
        </p:nvSpPr>
        <p:spPr bwMode="auto">
          <a:xfrm>
            <a:off x="3025775" y="5265738"/>
            <a:ext cx="0" cy="9144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48" name="Line 84"/>
          <p:cNvSpPr>
            <a:spLocks noChangeShapeType="1"/>
          </p:cNvSpPr>
          <p:nvPr/>
        </p:nvSpPr>
        <p:spPr bwMode="auto">
          <a:xfrm>
            <a:off x="2568575" y="5799138"/>
            <a:ext cx="9144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49" name="Line 85"/>
          <p:cNvSpPr>
            <a:spLocks noChangeShapeType="1"/>
          </p:cNvSpPr>
          <p:nvPr/>
        </p:nvSpPr>
        <p:spPr bwMode="auto">
          <a:xfrm flipH="1">
            <a:off x="2457450" y="5189538"/>
            <a:ext cx="407988" cy="4349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0" name="Line 86"/>
          <p:cNvSpPr>
            <a:spLocks noChangeShapeType="1"/>
          </p:cNvSpPr>
          <p:nvPr/>
        </p:nvSpPr>
        <p:spPr bwMode="auto">
          <a:xfrm>
            <a:off x="3178175" y="5189538"/>
            <a:ext cx="422275" cy="4349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1" name="Line 87"/>
          <p:cNvSpPr>
            <a:spLocks noChangeShapeType="1"/>
          </p:cNvSpPr>
          <p:nvPr/>
        </p:nvSpPr>
        <p:spPr bwMode="auto">
          <a:xfrm>
            <a:off x="2443163" y="6005513"/>
            <a:ext cx="354012" cy="312737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2" name="Line 88"/>
          <p:cNvSpPr>
            <a:spLocks noChangeShapeType="1"/>
          </p:cNvSpPr>
          <p:nvPr/>
        </p:nvSpPr>
        <p:spPr bwMode="auto">
          <a:xfrm flipH="1">
            <a:off x="3232150" y="5978525"/>
            <a:ext cx="327025" cy="33972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3" name="Rectangle 89"/>
          <p:cNvSpPr>
            <a:spLocks noGrp="1" noChangeArrowheads="1"/>
          </p:cNvSpPr>
          <p:nvPr>
            <p:ph type="title" idx="4294967295"/>
          </p:nvPr>
        </p:nvSpPr>
        <p:spPr>
          <a:xfrm>
            <a:off x="754063" y="292100"/>
            <a:ext cx="7772400" cy="700088"/>
          </a:xfrm>
        </p:spPr>
        <p:txBody>
          <a:bodyPr>
            <a:normAutofit/>
          </a:bodyPr>
          <a:lstStyle/>
          <a:p>
            <a:pPr algn="l"/>
            <a:r>
              <a:rPr lang="en-US" altLang="zh-TW" sz="1800" b="1" u="sng" dirty="0">
                <a:solidFill>
                  <a:schemeClr val="tx1"/>
                </a:solidFill>
              </a:rPr>
              <a:t>Figure 6.13:</a:t>
            </a:r>
            <a:r>
              <a:rPr lang="en-US" altLang="zh-TW" sz="1800" u="sng" dirty="0">
                <a:solidFill>
                  <a:schemeClr val="tx1"/>
                </a:solidFill>
              </a:rPr>
              <a:t>Alternate order adjacency list for G</a:t>
            </a:r>
            <a:r>
              <a:rPr lang="en-US" altLang="zh-TW" sz="1800" baseline="-25000" dirty="0">
                <a:solidFill>
                  <a:schemeClr val="tx1"/>
                </a:solidFill>
              </a:rPr>
              <a:t>1 </a:t>
            </a:r>
            <a:r>
              <a:rPr lang="en-US" altLang="zh-TW" sz="1800" u="sng" dirty="0">
                <a:solidFill>
                  <a:schemeClr val="tx1"/>
                </a:solidFill>
              </a:rPr>
              <a:t>(p.268)</a:t>
            </a:r>
            <a:endParaRPr lang="en-US" altLang="zh-TW" sz="3600" dirty="0"/>
          </a:p>
        </p:txBody>
      </p:sp>
      <p:pic>
        <p:nvPicPr>
          <p:cNvPr id="74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" name="Rectangle 7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6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BEA9-B3CF-4548-BDF8-149F91A93D4C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923925" y="239713"/>
            <a:ext cx="82200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en-US" altLang="zh-TW" sz="4400">
                <a:solidFill>
                  <a:schemeClr val="tx2"/>
                </a:solidFill>
                <a:ea typeface="新細明體" pitchFamily="18" charset="-120"/>
              </a:rPr>
              <a:t>Definition</a:t>
            </a: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958850" y="1312863"/>
            <a:ext cx="8991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>
                <a:ea typeface="新細明體" pitchFamily="18" charset="-120"/>
              </a:rPr>
              <a:t>A graph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 G consists of two sets</a:t>
            </a:r>
          </a:p>
          <a:p>
            <a:pPr marL="742950" lvl="1" indent="-285750" algn="l">
              <a:spcBef>
                <a:spcPct val="20000"/>
              </a:spcBef>
              <a:buFontTx/>
              <a:buChar char="–"/>
            </a:pP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a finite, nonempty set of vertices V(G)</a:t>
            </a:r>
          </a:p>
          <a:p>
            <a:pPr marL="742950" lvl="1" indent="-285750" algn="l">
              <a:spcBef>
                <a:spcPct val="20000"/>
              </a:spcBef>
              <a:buFontTx/>
              <a:buChar char="–"/>
            </a:pP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a finite, possible empty set of edges E(G)</a:t>
            </a:r>
          </a:p>
          <a:p>
            <a:pPr marL="742950" lvl="1" indent="-285750" algn="l">
              <a:spcBef>
                <a:spcPct val="20000"/>
              </a:spcBef>
              <a:buFontTx/>
              <a:buChar char="–"/>
            </a:pP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G(V,E) represents a graph</a:t>
            </a:r>
          </a:p>
          <a:p>
            <a:pPr marL="342900" indent="-342900" algn="l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An </a:t>
            </a:r>
            <a:r>
              <a:rPr lang="en-US" altLang="zh-TW" sz="3200">
                <a:ea typeface="新細明體" pitchFamily="18" charset="-120"/>
              </a:rPr>
              <a:t>undirected graph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 is one in which the pair of vertices in a edge is unordered, (v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0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, v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1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) = (v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1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,v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0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) </a:t>
            </a:r>
          </a:p>
          <a:p>
            <a:pPr marL="342900" indent="-342900" algn="l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A </a:t>
            </a:r>
            <a:r>
              <a:rPr lang="en-US" altLang="zh-TW" sz="3200">
                <a:ea typeface="新細明體" pitchFamily="18" charset="-120"/>
              </a:rPr>
              <a:t>directed graph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 is one in which each edge is a directed pair of vertices, &lt;v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0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, v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1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&gt; != &lt;v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1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,v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0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&gt;</a:t>
            </a:r>
          </a:p>
        </p:txBody>
      </p:sp>
      <p:sp>
        <p:nvSpPr>
          <p:cNvPr id="46085" name="Line 5"/>
          <p:cNvSpPr>
            <a:spLocks noChangeShapeType="1"/>
          </p:cNvSpPr>
          <p:nvPr/>
        </p:nvSpPr>
        <p:spPr bwMode="auto">
          <a:xfrm>
            <a:off x="5468938" y="5978525"/>
            <a:ext cx="21701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5168900" y="5573713"/>
            <a:ext cx="571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sz="2400">
                <a:ea typeface="新細明體" pitchFamily="18" charset="-120"/>
              </a:rPr>
              <a:t>tail</a:t>
            </a:r>
          </a:p>
        </p:txBody>
      </p:sp>
      <p:sp>
        <p:nvSpPr>
          <p:cNvPr id="46089" name="Text Box 9"/>
          <p:cNvSpPr txBox="1">
            <a:spLocks noChangeArrowheads="1"/>
          </p:cNvSpPr>
          <p:nvPr/>
        </p:nvSpPr>
        <p:spPr bwMode="auto">
          <a:xfrm>
            <a:off x="7207250" y="5591175"/>
            <a:ext cx="758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sz="2400">
                <a:ea typeface="新細明體" pitchFamily="18" charset="-120"/>
              </a:rPr>
              <a:t>head</a:t>
            </a:r>
          </a:p>
        </p:txBody>
      </p:sp>
      <p:pic>
        <p:nvPicPr>
          <p:cNvPr id="10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6</a:t>
            </a:r>
          </a:p>
        </p:txBody>
      </p:sp>
      <p:sp>
        <p:nvSpPr>
          <p:cNvPr id="4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32538-193C-4C24-94BA-D4F7FF270495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47107" name="Rectangle 1027"/>
          <p:cNvSpPr>
            <a:spLocks noChangeArrowheads="1"/>
          </p:cNvSpPr>
          <p:nvPr/>
        </p:nvSpPr>
        <p:spPr bwMode="auto">
          <a:xfrm>
            <a:off x="693738" y="0"/>
            <a:ext cx="84502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en-US" altLang="zh-TW" sz="4400">
                <a:solidFill>
                  <a:schemeClr val="tx2"/>
                </a:solidFill>
                <a:ea typeface="新細明體" pitchFamily="18" charset="-120"/>
              </a:rPr>
              <a:t>Examples for Graph</a:t>
            </a:r>
          </a:p>
        </p:txBody>
      </p:sp>
      <p:sp>
        <p:nvSpPr>
          <p:cNvPr id="47108" name="Oval 1028"/>
          <p:cNvSpPr>
            <a:spLocks noChangeArrowheads="1"/>
          </p:cNvSpPr>
          <p:nvPr/>
        </p:nvSpPr>
        <p:spPr bwMode="auto">
          <a:xfrm>
            <a:off x="1744663" y="1047750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47109" name="Oval 1029"/>
          <p:cNvSpPr>
            <a:spLocks noChangeArrowheads="1"/>
          </p:cNvSpPr>
          <p:nvPr/>
        </p:nvSpPr>
        <p:spPr bwMode="auto">
          <a:xfrm>
            <a:off x="1058863" y="1809750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47110" name="Oval 1030"/>
          <p:cNvSpPr>
            <a:spLocks noChangeArrowheads="1"/>
          </p:cNvSpPr>
          <p:nvPr/>
        </p:nvSpPr>
        <p:spPr bwMode="auto">
          <a:xfrm>
            <a:off x="2430463" y="1809750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2</a:t>
            </a:r>
          </a:p>
        </p:txBody>
      </p:sp>
      <p:sp>
        <p:nvSpPr>
          <p:cNvPr id="47111" name="Oval 1031"/>
          <p:cNvSpPr>
            <a:spLocks noChangeArrowheads="1"/>
          </p:cNvSpPr>
          <p:nvPr/>
        </p:nvSpPr>
        <p:spPr bwMode="auto">
          <a:xfrm>
            <a:off x="1744663" y="2419350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3</a:t>
            </a:r>
          </a:p>
        </p:txBody>
      </p:sp>
      <p:sp>
        <p:nvSpPr>
          <p:cNvPr id="47112" name="Line 1032"/>
          <p:cNvSpPr>
            <a:spLocks noChangeShapeType="1"/>
          </p:cNvSpPr>
          <p:nvPr/>
        </p:nvSpPr>
        <p:spPr bwMode="auto">
          <a:xfrm>
            <a:off x="1966913" y="14986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13" name="Line 1033"/>
          <p:cNvSpPr>
            <a:spLocks noChangeShapeType="1"/>
          </p:cNvSpPr>
          <p:nvPr/>
        </p:nvSpPr>
        <p:spPr bwMode="auto">
          <a:xfrm>
            <a:off x="1509713" y="203200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14" name="Line 1034"/>
          <p:cNvSpPr>
            <a:spLocks noChangeShapeType="1"/>
          </p:cNvSpPr>
          <p:nvPr/>
        </p:nvSpPr>
        <p:spPr bwMode="auto">
          <a:xfrm flipH="1">
            <a:off x="1398588" y="1422400"/>
            <a:ext cx="407987" cy="434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15" name="Line 1035"/>
          <p:cNvSpPr>
            <a:spLocks noChangeShapeType="1"/>
          </p:cNvSpPr>
          <p:nvPr/>
        </p:nvSpPr>
        <p:spPr bwMode="auto">
          <a:xfrm>
            <a:off x="2119313" y="1422400"/>
            <a:ext cx="422275" cy="434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16" name="Line 1036"/>
          <p:cNvSpPr>
            <a:spLocks noChangeShapeType="1"/>
          </p:cNvSpPr>
          <p:nvPr/>
        </p:nvSpPr>
        <p:spPr bwMode="auto">
          <a:xfrm>
            <a:off x="1384300" y="2238375"/>
            <a:ext cx="354013" cy="3127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17" name="Line 1037"/>
          <p:cNvSpPr>
            <a:spLocks noChangeShapeType="1"/>
          </p:cNvSpPr>
          <p:nvPr/>
        </p:nvSpPr>
        <p:spPr bwMode="auto">
          <a:xfrm flipH="1">
            <a:off x="2173288" y="2211388"/>
            <a:ext cx="327025" cy="339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18" name="Oval 1038"/>
          <p:cNvSpPr>
            <a:spLocks noChangeArrowheads="1"/>
          </p:cNvSpPr>
          <p:nvPr/>
        </p:nvSpPr>
        <p:spPr bwMode="auto">
          <a:xfrm>
            <a:off x="8440738" y="1019175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47119" name="Oval 1039"/>
          <p:cNvSpPr>
            <a:spLocks noChangeArrowheads="1"/>
          </p:cNvSpPr>
          <p:nvPr/>
        </p:nvSpPr>
        <p:spPr bwMode="auto">
          <a:xfrm>
            <a:off x="8439150" y="2122488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47120" name="Oval 1040"/>
          <p:cNvSpPr>
            <a:spLocks noChangeArrowheads="1"/>
          </p:cNvSpPr>
          <p:nvPr/>
        </p:nvSpPr>
        <p:spPr bwMode="auto">
          <a:xfrm>
            <a:off x="8455025" y="3141663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2</a:t>
            </a:r>
          </a:p>
        </p:txBody>
      </p:sp>
      <p:sp>
        <p:nvSpPr>
          <p:cNvPr id="47121" name="Line 1041"/>
          <p:cNvSpPr>
            <a:spLocks noChangeShapeType="1"/>
          </p:cNvSpPr>
          <p:nvPr/>
        </p:nvSpPr>
        <p:spPr bwMode="auto">
          <a:xfrm>
            <a:off x="8677275" y="2578100"/>
            <a:ext cx="0" cy="558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22" name="Line 1042"/>
          <p:cNvSpPr>
            <a:spLocks noChangeShapeType="1"/>
          </p:cNvSpPr>
          <p:nvPr/>
        </p:nvSpPr>
        <p:spPr bwMode="auto">
          <a:xfrm flipV="1">
            <a:off x="8855075" y="1408113"/>
            <a:ext cx="0" cy="720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23" name="Line 1043"/>
          <p:cNvSpPr>
            <a:spLocks noChangeShapeType="1"/>
          </p:cNvSpPr>
          <p:nvPr/>
        </p:nvSpPr>
        <p:spPr bwMode="auto">
          <a:xfrm>
            <a:off x="8486775" y="1435100"/>
            <a:ext cx="0" cy="7350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24" name="Oval 1044"/>
          <p:cNvSpPr>
            <a:spLocks noChangeArrowheads="1"/>
          </p:cNvSpPr>
          <p:nvPr/>
        </p:nvSpPr>
        <p:spPr bwMode="auto">
          <a:xfrm>
            <a:off x="5191125" y="1092200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47125" name="Oval 1045"/>
          <p:cNvSpPr>
            <a:spLocks noChangeArrowheads="1"/>
          </p:cNvSpPr>
          <p:nvPr/>
        </p:nvSpPr>
        <p:spPr bwMode="auto">
          <a:xfrm>
            <a:off x="4505325" y="1854200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47126" name="Oval 1046"/>
          <p:cNvSpPr>
            <a:spLocks noChangeArrowheads="1"/>
          </p:cNvSpPr>
          <p:nvPr/>
        </p:nvSpPr>
        <p:spPr bwMode="auto">
          <a:xfrm>
            <a:off x="5876925" y="1854200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2</a:t>
            </a:r>
          </a:p>
        </p:txBody>
      </p:sp>
      <p:sp>
        <p:nvSpPr>
          <p:cNvPr id="47127" name="Line 1047"/>
          <p:cNvSpPr>
            <a:spLocks noChangeShapeType="1"/>
          </p:cNvSpPr>
          <p:nvPr/>
        </p:nvSpPr>
        <p:spPr bwMode="auto">
          <a:xfrm flipH="1">
            <a:off x="4845050" y="1466850"/>
            <a:ext cx="407988" cy="434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28" name="Line 1048"/>
          <p:cNvSpPr>
            <a:spLocks noChangeShapeType="1"/>
          </p:cNvSpPr>
          <p:nvPr/>
        </p:nvSpPr>
        <p:spPr bwMode="auto">
          <a:xfrm>
            <a:off x="5565775" y="1466850"/>
            <a:ext cx="422275" cy="434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29" name="Oval 1049"/>
          <p:cNvSpPr>
            <a:spLocks noChangeArrowheads="1"/>
          </p:cNvSpPr>
          <p:nvPr/>
        </p:nvSpPr>
        <p:spPr bwMode="auto">
          <a:xfrm>
            <a:off x="4122738" y="2751138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3</a:t>
            </a:r>
          </a:p>
        </p:txBody>
      </p:sp>
      <p:sp>
        <p:nvSpPr>
          <p:cNvPr id="47130" name="Oval 1050"/>
          <p:cNvSpPr>
            <a:spLocks noChangeArrowheads="1"/>
          </p:cNvSpPr>
          <p:nvPr/>
        </p:nvSpPr>
        <p:spPr bwMode="auto">
          <a:xfrm>
            <a:off x="4883150" y="2763838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4</a:t>
            </a:r>
          </a:p>
        </p:txBody>
      </p:sp>
      <p:sp>
        <p:nvSpPr>
          <p:cNvPr id="47131" name="Line 1051"/>
          <p:cNvSpPr>
            <a:spLocks noChangeShapeType="1"/>
          </p:cNvSpPr>
          <p:nvPr/>
        </p:nvSpPr>
        <p:spPr bwMode="auto">
          <a:xfrm flipH="1">
            <a:off x="4349750" y="2295525"/>
            <a:ext cx="263525" cy="4603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32" name="Line 1052"/>
          <p:cNvSpPr>
            <a:spLocks noChangeShapeType="1"/>
          </p:cNvSpPr>
          <p:nvPr/>
        </p:nvSpPr>
        <p:spPr bwMode="auto">
          <a:xfrm>
            <a:off x="4800600" y="2309813"/>
            <a:ext cx="298450" cy="4587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33" name="Oval 1053"/>
          <p:cNvSpPr>
            <a:spLocks noChangeArrowheads="1"/>
          </p:cNvSpPr>
          <p:nvPr/>
        </p:nvSpPr>
        <p:spPr bwMode="auto">
          <a:xfrm>
            <a:off x="5527675" y="2752725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5</a:t>
            </a:r>
          </a:p>
        </p:txBody>
      </p:sp>
      <p:sp>
        <p:nvSpPr>
          <p:cNvPr id="47134" name="Oval 1054"/>
          <p:cNvSpPr>
            <a:spLocks noChangeArrowheads="1"/>
          </p:cNvSpPr>
          <p:nvPr/>
        </p:nvSpPr>
        <p:spPr bwMode="auto">
          <a:xfrm>
            <a:off x="6272213" y="2751138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6</a:t>
            </a:r>
          </a:p>
        </p:txBody>
      </p:sp>
      <p:sp>
        <p:nvSpPr>
          <p:cNvPr id="47135" name="Line 1055"/>
          <p:cNvSpPr>
            <a:spLocks noChangeShapeType="1"/>
          </p:cNvSpPr>
          <p:nvPr/>
        </p:nvSpPr>
        <p:spPr bwMode="auto">
          <a:xfrm flipH="1">
            <a:off x="5724525" y="2279650"/>
            <a:ext cx="273050" cy="461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36" name="Line 1056"/>
          <p:cNvSpPr>
            <a:spLocks noChangeShapeType="1"/>
          </p:cNvSpPr>
          <p:nvPr/>
        </p:nvSpPr>
        <p:spPr bwMode="auto">
          <a:xfrm>
            <a:off x="6200775" y="2292350"/>
            <a:ext cx="273050" cy="4492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37" name="Rectangle 1057"/>
          <p:cNvSpPr>
            <a:spLocks noChangeArrowheads="1"/>
          </p:cNvSpPr>
          <p:nvPr/>
        </p:nvSpPr>
        <p:spPr bwMode="auto">
          <a:xfrm>
            <a:off x="1671638" y="3063875"/>
            <a:ext cx="5556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G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47138" name="Rectangle 1058"/>
          <p:cNvSpPr>
            <a:spLocks noChangeArrowheads="1"/>
          </p:cNvSpPr>
          <p:nvPr/>
        </p:nvSpPr>
        <p:spPr bwMode="auto">
          <a:xfrm>
            <a:off x="5143500" y="3325813"/>
            <a:ext cx="5556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G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2</a:t>
            </a:r>
          </a:p>
        </p:txBody>
      </p:sp>
      <p:sp>
        <p:nvSpPr>
          <p:cNvPr id="47139" name="Rectangle 1059"/>
          <p:cNvSpPr>
            <a:spLocks noChangeArrowheads="1"/>
          </p:cNvSpPr>
          <p:nvPr/>
        </p:nvSpPr>
        <p:spPr bwMode="auto">
          <a:xfrm>
            <a:off x="8491538" y="3624263"/>
            <a:ext cx="5556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G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3</a:t>
            </a:r>
          </a:p>
        </p:txBody>
      </p:sp>
      <p:sp>
        <p:nvSpPr>
          <p:cNvPr id="47140" name="Rectangle 1060"/>
          <p:cNvSpPr>
            <a:spLocks noChangeArrowheads="1"/>
          </p:cNvSpPr>
          <p:nvPr/>
        </p:nvSpPr>
        <p:spPr bwMode="auto">
          <a:xfrm>
            <a:off x="708025" y="4167188"/>
            <a:ext cx="84359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400">
                <a:solidFill>
                  <a:schemeClr val="tx1"/>
                </a:solidFill>
                <a:ea typeface="新細明體" pitchFamily="18" charset="-120"/>
              </a:rPr>
              <a:t>V(G</a:t>
            </a:r>
            <a:r>
              <a:rPr lang="en-US" altLang="zh-TW" sz="1600">
                <a:solidFill>
                  <a:schemeClr val="tx1"/>
                </a:solidFill>
                <a:ea typeface="新細明體" pitchFamily="18" charset="-120"/>
              </a:rPr>
              <a:t>1</a:t>
            </a:r>
            <a:r>
              <a:rPr lang="en-US" altLang="zh-TW" sz="2400">
                <a:solidFill>
                  <a:schemeClr val="tx1"/>
                </a:solidFill>
                <a:ea typeface="新細明體" pitchFamily="18" charset="-120"/>
              </a:rPr>
              <a:t>)={0,1,2,3}               E(G</a:t>
            </a:r>
            <a:r>
              <a:rPr lang="en-US" altLang="zh-TW" sz="1600">
                <a:solidFill>
                  <a:schemeClr val="tx1"/>
                </a:solidFill>
                <a:ea typeface="新細明體" pitchFamily="18" charset="-120"/>
              </a:rPr>
              <a:t>1</a:t>
            </a:r>
            <a:r>
              <a:rPr lang="en-US" altLang="zh-TW" sz="2400">
                <a:solidFill>
                  <a:schemeClr val="tx1"/>
                </a:solidFill>
                <a:ea typeface="新細明體" pitchFamily="18" charset="-120"/>
              </a:rPr>
              <a:t>)={(0,1),(0,2),(0,3),(1,2),(1,3),(2,3)}</a:t>
            </a:r>
          </a:p>
          <a:p>
            <a:pPr algn="l" eaLnBrk="0" hangingPunct="0"/>
            <a:r>
              <a:rPr lang="en-US" altLang="zh-TW" sz="2400">
                <a:solidFill>
                  <a:schemeClr val="tx1"/>
                </a:solidFill>
                <a:ea typeface="新細明體" pitchFamily="18" charset="-120"/>
              </a:rPr>
              <a:t>V(G</a:t>
            </a:r>
            <a:r>
              <a:rPr lang="en-US" altLang="zh-TW" sz="1600">
                <a:solidFill>
                  <a:schemeClr val="tx1"/>
                </a:solidFill>
                <a:ea typeface="新細明體" pitchFamily="18" charset="-120"/>
              </a:rPr>
              <a:t>2</a:t>
            </a:r>
            <a:r>
              <a:rPr lang="en-US" altLang="zh-TW" sz="2400">
                <a:solidFill>
                  <a:schemeClr val="tx1"/>
                </a:solidFill>
                <a:ea typeface="新細明體" pitchFamily="18" charset="-120"/>
              </a:rPr>
              <a:t>)={0,1,2,3,4,5,6}      E(G</a:t>
            </a:r>
            <a:r>
              <a:rPr lang="en-US" altLang="zh-TW" sz="1600">
                <a:solidFill>
                  <a:schemeClr val="tx1"/>
                </a:solidFill>
                <a:ea typeface="新細明體" pitchFamily="18" charset="-120"/>
              </a:rPr>
              <a:t>2</a:t>
            </a:r>
            <a:r>
              <a:rPr lang="en-US" altLang="zh-TW" sz="2400">
                <a:solidFill>
                  <a:schemeClr val="tx1"/>
                </a:solidFill>
                <a:ea typeface="新細明體" pitchFamily="18" charset="-120"/>
              </a:rPr>
              <a:t>)={(0,1),(0,2),(1,3),(1,4),(2,5),(2,6)}</a:t>
            </a:r>
          </a:p>
          <a:p>
            <a:pPr algn="l" eaLnBrk="0" hangingPunct="0"/>
            <a:r>
              <a:rPr lang="en-US" altLang="zh-TW" sz="2400">
                <a:solidFill>
                  <a:schemeClr val="tx1"/>
                </a:solidFill>
                <a:ea typeface="新細明體" pitchFamily="18" charset="-120"/>
              </a:rPr>
              <a:t>V(G</a:t>
            </a:r>
            <a:r>
              <a:rPr lang="en-US" altLang="zh-TW" sz="1600">
                <a:solidFill>
                  <a:schemeClr val="tx1"/>
                </a:solidFill>
                <a:ea typeface="新細明體" pitchFamily="18" charset="-120"/>
              </a:rPr>
              <a:t>3</a:t>
            </a:r>
            <a:r>
              <a:rPr lang="en-US" altLang="zh-TW" sz="2400">
                <a:solidFill>
                  <a:schemeClr val="tx1"/>
                </a:solidFill>
                <a:ea typeface="新細明體" pitchFamily="18" charset="-120"/>
              </a:rPr>
              <a:t>)={0,1,2}                  E(G</a:t>
            </a:r>
            <a:r>
              <a:rPr lang="en-US" altLang="zh-TW" sz="1600">
                <a:solidFill>
                  <a:schemeClr val="tx1"/>
                </a:solidFill>
                <a:ea typeface="新細明體" pitchFamily="18" charset="-120"/>
              </a:rPr>
              <a:t>3</a:t>
            </a:r>
            <a:r>
              <a:rPr lang="en-US" altLang="zh-TW" sz="2400">
                <a:solidFill>
                  <a:schemeClr val="tx1"/>
                </a:solidFill>
                <a:ea typeface="新細明體" pitchFamily="18" charset="-120"/>
              </a:rPr>
              <a:t>)={&lt;0,1&gt;,&lt;1,0&gt;,&lt;1,2&gt;}</a:t>
            </a:r>
          </a:p>
        </p:txBody>
      </p:sp>
      <p:sp>
        <p:nvSpPr>
          <p:cNvPr id="47141" name="Text Box 1061"/>
          <p:cNvSpPr txBox="1">
            <a:spLocks noChangeArrowheads="1"/>
          </p:cNvSpPr>
          <p:nvPr/>
        </p:nvSpPr>
        <p:spPr bwMode="auto">
          <a:xfrm>
            <a:off x="860425" y="5408613"/>
            <a:ext cx="53578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 altLang="zh-TW" sz="2400">
                <a:solidFill>
                  <a:schemeClr val="tx2"/>
                </a:solidFill>
                <a:ea typeface="新細明體" pitchFamily="18" charset="-120"/>
              </a:rPr>
              <a:t>complete undirected graph: n(n-1)/2 edges</a:t>
            </a:r>
          </a:p>
          <a:p>
            <a:pPr algn="l"/>
            <a:r>
              <a:rPr lang="en-US" altLang="zh-TW" sz="2400">
                <a:solidFill>
                  <a:schemeClr val="tx2"/>
                </a:solidFill>
                <a:ea typeface="新細明體" pitchFamily="18" charset="-120"/>
              </a:rPr>
              <a:t>complete directed graph: n(n-1) edges</a:t>
            </a:r>
            <a:endParaRPr lang="en-US" altLang="zh-TW" sz="2400">
              <a:solidFill>
                <a:schemeClr val="tx1"/>
              </a:solidFill>
              <a:ea typeface="新細明體" pitchFamily="18" charset="-120"/>
            </a:endParaRPr>
          </a:p>
        </p:txBody>
      </p:sp>
      <p:sp>
        <p:nvSpPr>
          <p:cNvPr id="47142" name="Text Box 1062"/>
          <p:cNvSpPr txBox="1">
            <a:spLocks noChangeArrowheads="1"/>
          </p:cNvSpPr>
          <p:nvPr/>
        </p:nvSpPr>
        <p:spPr bwMode="auto">
          <a:xfrm>
            <a:off x="1000125" y="3581400"/>
            <a:ext cx="2068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sz="2400">
                <a:ea typeface="新細明體" pitchFamily="18" charset="-120"/>
              </a:rPr>
              <a:t>complete graph</a:t>
            </a:r>
          </a:p>
        </p:txBody>
      </p:sp>
      <p:sp>
        <p:nvSpPr>
          <p:cNvPr id="47143" name="Text Box 1063"/>
          <p:cNvSpPr txBox="1">
            <a:spLocks noChangeArrowheads="1"/>
          </p:cNvSpPr>
          <p:nvPr/>
        </p:nvSpPr>
        <p:spPr bwMode="auto">
          <a:xfrm>
            <a:off x="5911850" y="3616325"/>
            <a:ext cx="2305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sz="2400">
                <a:ea typeface="新細明體" pitchFamily="18" charset="-120"/>
              </a:rPr>
              <a:t>incomplete graph</a:t>
            </a:r>
          </a:p>
        </p:txBody>
      </p:sp>
      <p:pic>
        <p:nvPicPr>
          <p:cNvPr id="42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" name="Rectangle 42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6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7DF70-008D-4783-AF32-BED7B4A3C536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49155" name="Rectangle 1027"/>
          <p:cNvSpPr>
            <a:spLocks noChangeArrowheads="1"/>
          </p:cNvSpPr>
          <p:nvPr/>
        </p:nvSpPr>
        <p:spPr bwMode="auto">
          <a:xfrm>
            <a:off x="534988" y="592138"/>
            <a:ext cx="83613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en-US" altLang="zh-TW" sz="4400">
                <a:solidFill>
                  <a:schemeClr val="tx2"/>
                </a:solidFill>
                <a:ea typeface="新細明體" pitchFamily="18" charset="-120"/>
              </a:rPr>
              <a:t>Complete Graph</a:t>
            </a:r>
          </a:p>
        </p:txBody>
      </p:sp>
      <p:sp>
        <p:nvSpPr>
          <p:cNvPr id="49156" name="Rectangle 1028"/>
          <p:cNvSpPr>
            <a:spLocks noChangeArrowheads="1"/>
          </p:cNvSpPr>
          <p:nvPr/>
        </p:nvSpPr>
        <p:spPr bwMode="auto">
          <a:xfrm>
            <a:off x="782638" y="1981200"/>
            <a:ext cx="836136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A complete graph is a graph that has the </a:t>
            </a:r>
            <a:b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</a:b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maximum number of edges</a:t>
            </a:r>
          </a:p>
          <a:p>
            <a:pPr marL="742950" lvl="1" indent="-285750" algn="l">
              <a:spcBef>
                <a:spcPct val="20000"/>
              </a:spcBef>
              <a:buFontTx/>
              <a:buChar char="–"/>
            </a:pP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for </a:t>
            </a:r>
            <a:r>
              <a:rPr lang="en-US" altLang="zh-TW" sz="2800">
                <a:ea typeface="新細明體" pitchFamily="18" charset="-120"/>
              </a:rPr>
              <a:t>undirected graph</a:t>
            </a: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 with n vertices, the maximum number of edges is </a:t>
            </a:r>
            <a:r>
              <a:rPr lang="en-US" altLang="zh-TW" sz="2800">
                <a:solidFill>
                  <a:schemeClr val="accent2"/>
                </a:solidFill>
                <a:ea typeface="新細明體" pitchFamily="18" charset="-120"/>
              </a:rPr>
              <a:t>n(n-1)/2</a:t>
            </a:r>
            <a:endParaRPr lang="en-US" altLang="zh-TW" sz="2800">
              <a:solidFill>
                <a:schemeClr val="tx1"/>
              </a:solidFill>
              <a:ea typeface="新細明體" pitchFamily="18" charset="-120"/>
            </a:endParaRPr>
          </a:p>
          <a:p>
            <a:pPr marL="742950" lvl="1" indent="-285750" algn="l">
              <a:spcBef>
                <a:spcPct val="20000"/>
              </a:spcBef>
              <a:buFontTx/>
              <a:buChar char="–"/>
            </a:pP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for </a:t>
            </a:r>
            <a:r>
              <a:rPr lang="en-US" altLang="zh-TW" sz="2800">
                <a:ea typeface="新細明體" pitchFamily="18" charset="-120"/>
              </a:rPr>
              <a:t>directed graph</a:t>
            </a: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 with n vertices, the maximum </a:t>
            </a:r>
            <a:b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</a:b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number of edges is </a:t>
            </a:r>
            <a:r>
              <a:rPr lang="en-US" altLang="zh-TW" sz="2800">
                <a:solidFill>
                  <a:schemeClr val="accent2"/>
                </a:solidFill>
                <a:ea typeface="新細明體" pitchFamily="18" charset="-120"/>
              </a:rPr>
              <a:t>n(n-1)</a:t>
            </a:r>
            <a:endParaRPr lang="en-US" altLang="zh-TW" sz="2800">
              <a:solidFill>
                <a:schemeClr val="tx1"/>
              </a:solidFill>
              <a:ea typeface="新細明體" pitchFamily="18" charset="-120"/>
            </a:endParaRPr>
          </a:p>
          <a:p>
            <a:pPr marL="742950" lvl="1" indent="-285750" algn="l">
              <a:spcBef>
                <a:spcPct val="20000"/>
              </a:spcBef>
              <a:buFontTx/>
              <a:buChar char="–"/>
            </a:pP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example: G1 is a complete graph</a:t>
            </a:r>
          </a:p>
        </p:txBody>
      </p:sp>
      <p:sp>
        <p:nvSpPr>
          <p:cNvPr id="49157" name="Rectangle 1029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6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1A245-FCE5-495F-8811-EC971CA82A93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48131" name="Rectangle 1027"/>
          <p:cNvSpPr>
            <a:spLocks noChangeArrowheads="1"/>
          </p:cNvSpPr>
          <p:nvPr/>
        </p:nvSpPr>
        <p:spPr bwMode="auto">
          <a:xfrm>
            <a:off x="1152525" y="573088"/>
            <a:ext cx="7991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en-US" altLang="zh-TW" sz="4400">
                <a:solidFill>
                  <a:schemeClr val="tx2"/>
                </a:solidFill>
                <a:ea typeface="新細明體" pitchFamily="18" charset="-120"/>
              </a:rPr>
              <a:t>Adjacent and Incident</a:t>
            </a:r>
          </a:p>
        </p:txBody>
      </p:sp>
      <p:sp>
        <p:nvSpPr>
          <p:cNvPr id="48132" name="Rectangle 1028"/>
          <p:cNvSpPr>
            <a:spLocks noChangeArrowheads="1"/>
          </p:cNvSpPr>
          <p:nvPr/>
        </p:nvSpPr>
        <p:spPr bwMode="auto">
          <a:xfrm>
            <a:off x="1152525" y="1944688"/>
            <a:ext cx="8991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If (v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0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, v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1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) is an edge in an undirected graph, </a:t>
            </a:r>
          </a:p>
          <a:p>
            <a:pPr marL="742950" lvl="1" indent="-285750" algn="l">
              <a:spcBef>
                <a:spcPct val="20000"/>
              </a:spcBef>
              <a:buFontTx/>
              <a:buChar char="–"/>
            </a:pP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v</a:t>
            </a:r>
            <a:r>
              <a:rPr lang="en-US" altLang="zh-TW" sz="1600">
                <a:solidFill>
                  <a:schemeClr val="tx1"/>
                </a:solidFill>
                <a:ea typeface="新細明體" pitchFamily="18" charset="-120"/>
              </a:rPr>
              <a:t>0</a:t>
            </a: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 and v</a:t>
            </a:r>
            <a:r>
              <a:rPr lang="en-US" altLang="zh-TW" sz="1600">
                <a:solidFill>
                  <a:schemeClr val="tx1"/>
                </a:solidFill>
                <a:ea typeface="新細明體" pitchFamily="18" charset="-120"/>
              </a:rPr>
              <a:t>1</a:t>
            </a: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 are </a:t>
            </a:r>
            <a:r>
              <a:rPr lang="en-US" altLang="zh-TW" sz="2800">
                <a:ea typeface="新細明體" pitchFamily="18" charset="-120"/>
              </a:rPr>
              <a:t>adjacent</a:t>
            </a:r>
            <a:endParaRPr lang="en-US" altLang="zh-TW" sz="2800">
              <a:solidFill>
                <a:schemeClr val="tx1"/>
              </a:solidFill>
              <a:ea typeface="新細明體" pitchFamily="18" charset="-120"/>
            </a:endParaRPr>
          </a:p>
          <a:p>
            <a:pPr marL="742950" lvl="1" indent="-285750" algn="l">
              <a:spcBef>
                <a:spcPct val="20000"/>
              </a:spcBef>
              <a:buFontTx/>
              <a:buChar char="–"/>
            </a:pP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The edge (v</a:t>
            </a:r>
            <a:r>
              <a:rPr lang="en-US" altLang="zh-TW" sz="1600">
                <a:solidFill>
                  <a:schemeClr val="tx1"/>
                </a:solidFill>
                <a:ea typeface="新細明體" pitchFamily="18" charset="-120"/>
              </a:rPr>
              <a:t>0</a:t>
            </a: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, v</a:t>
            </a:r>
            <a:r>
              <a:rPr lang="en-US" altLang="zh-TW" sz="1600">
                <a:solidFill>
                  <a:schemeClr val="tx1"/>
                </a:solidFill>
                <a:ea typeface="新細明體" pitchFamily="18" charset="-120"/>
              </a:rPr>
              <a:t>1</a:t>
            </a: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) is incident on vertices v</a:t>
            </a:r>
            <a:r>
              <a:rPr lang="en-US" altLang="zh-TW" sz="1600">
                <a:solidFill>
                  <a:schemeClr val="tx1"/>
                </a:solidFill>
                <a:ea typeface="新細明體" pitchFamily="18" charset="-120"/>
              </a:rPr>
              <a:t>0</a:t>
            </a: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 and v</a:t>
            </a:r>
            <a:r>
              <a:rPr lang="en-US" altLang="zh-TW" sz="1600">
                <a:solidFill>
                  <a:schemeClr val="tx1"/>
                </a:solidFill>
                <a:ea typeface="新細明體" pitchFamily="18" charset="-120"/>
              </a:rPr>
              <a:t>1</a:t>
            </a:r>
            <a:endParaRPr lang="en-US" altLang="zh-TW" sz="2800">
              <a:solidFill>
                <a:schemeClr val="tx1"/>
              </a:solidFill>
              <a:ea typeface="新細明體" pitchFamily="18" charset="-120"/>
            </a:endParaRPr>
          </a:p>
          <a:p>
            <a:pPr marL="342900" indent="-342900" algn="l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If &lt;v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0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, v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1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&gt; is an edge in a directed graph</a:t>
            </a:r>
          </a:p>
          <a:p>
            <a:pPr marL="742950" lvl="1" indent="-285750" algn="l">
              <a:spcBef>
                <a:spcPct val="20000"/>
              </a:spcBef>
              <a:buFontTx/>
              <a:buChar char="–"/>
            </a:pP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v</a:t>
            </a:r>
            <a:r>
              <a:rPr lang="en-US" altLang="zh-TW" sz="1600">
                <a:solidFill>
                  <a:schemeClr val="tx1"/>
                </a:solidFill>
                <a:ea typeface="新細明體" pitchFamily="18" charset="-120"/>
              </a:rPr>
              <a:t>0</a:t>
            </a: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 is </a:t>
            </a:r>
            <a:r>
              <a:rPr lang="en-US" altLang="zh-TW" sz="2800">
                <a:ea typeface="新細明體" pitchFamily="18" charset="-120"/>
              </a:rPr>
              <a:t>adjacent to</a:t>
            </a: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 v</a:t>
            </a:r>
            <a:r>
              <a:rPr lang="en-US" altLang="zh-TW" sz="1600">
                <a:solidFill>
                  <a:schemeClr val="tx1"/>
                </a:solidFill>
                <a:ea typeface="新細明體" pitchFamily="18" charset="-120"/>
              </a:rPr>
              <a:t>1</a:t>
            </a: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, and v</a:t>
            </a:r>
            <a:r>
              <a:rPr lang="en-US" altLang="zh-TW" sz="1600">
                <a:solidFill>
                  <a:schemeClr val="tx1"/>
                </a:solidFill>
                <a:ea typeface="新細明體" pitchFamily="18" charset="-120"/>
              </a:rPr>
              <a:t>1</a:t>
            </a: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 is </a:t>
            </a:r>
            <a:r>
              <a:rPr lang="en-US" altLang="zh-TW" sz="2800">
                <a:ea typeface="新細明體" pitchFamily="18" charset="-120"/>
              </a:rPr>
              <a:t>adjacent from</a:t>
            </a: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 v</a:t>
            </a:r>
            <a:r>
              <a:rPr lang="en-US" altLang="zh-TW" sz="1600">
                <a:solidFill>
                  <a:schemeClr val="tx1"/>
                </a:solidFill>
                <a:ea typeface="新細明體" pitchFamily="18" charset="-120"/>
              </a:rPr>
              <a:t>0</a:t>
            </a:r>
            <a:endParaRPr lang="en-US" altLang="zh-TW" sz="2800">
              <a:solidFill>
                <a:schemeClr val="tx1"/>
              </a:solidFill>
              <a:ea typeface="新細明體" pitchFamily="18" charset="-120"/>
            </a:endParaRPr>
          </a:p>
          <a:p>
            <a:pPr marL="742950" lvl="1" indent="-285750" algn="l">
              <a:spcBef>
                <a:spcPct val="20000"/>
              </a:spcBef>
              <a:buFontTx/>
              <a:buChar char="–"/>
            </a:pP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The edge &lt;v</a:t>
            </a:r>
            <a:r>
              <a:rPr lang="en-US" altLang="zh-TW" sz="1600">
                <a:solidFill>
                  <a:schemeClr val="tx1"/>
                </a:solidFill>
                <a:ea typeface="新細明體" pitchFamily="18" charset="-120"/>
              </a:rPr>
              <a:t>0</a:t>
            </a: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, v</a:t>
            </a:r>
            <a:r>
              <a:rPr lang="en-US" altLang="zh-TW" sz="1600">
                <a:solidFill>
                  <a:schemeClr val="tx1"/>
                </a:solidFill>
                <a:ea typeface="新細明體" pitchFamily="18" charset="-120"/>
              </a:rPr>
              <a:t>1</a:t>
            </a: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&gt; is incident on v</a:t>
            </a:r>
            <a:r>
              <a:rPr lang="en-US" altLang="zh-TW" sz="1600">
                <a:solidFill>
                  <a:schemeClr val="tx1"/>
                </a:solidFill>
                <a:ea typeface="新細明體" pitchFamily="18" charset="-120"/>
              </a:rPr>
              <a:t>0</a:t>
            </a: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 and v</a:t>
            </a:r>
            <a:r>
              <a:rPr lang="en-US" altLang="zh-TW" sz="1600">
                <a:solidFill>
                  <a:schemeClr val="tx1"/>
                </a:solidFill>
                <a:ea typeface="新細明體" pitchFamily="18" charset="-120"/>
              </a:rPr>
              <a:t>1</a:t>
            </a:r>
          </a:p>
        </p:txBody>
      </p:sp>
      <p:pic>
        <p:nvPicPr>
          <p:cNvPr id="7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6</a:t>
            </a:r>
          </a:p>
        </p:txBody>
      </p:sp>
      <p:sp>
        <p:nvSpPr>
          <p:cNvPr id="3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25A12-F466-480E-8BB5-D3EEFA163707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4099" name="Oval 3"/>
          <p:cNvSpPr>
            <a:spLocks noChangeArrowheads="1"/>
          </p:cNvSpPr>
          <p:nvPr/>
        </p:nvSpPr>
        <p:spPr bwMode="auto">
          <a:xfrm>
            <a:off x="1371600" y="22860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zh-TW" sz="2400" b="1">
                <a:solidFill>
                  <a:schemeClr val="tx1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4101" name="Oval 5"/>
          <p:cNvSpPr>
            <a:spLocks noChangeArrowheads="1"/>
          </p:cNvSpPr>
          <p:nvPr/>
        </p:nvSpPr>
        <p:spPr bwMode="auto">
          <a:xfrm>
            <a:off x="2590800" y="22860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zh-TW" sz="2400" b="1">
                <a:solidFill>
                  <a:schemeClr val="tx1"/>
                </a:solidFill>
                <a:ea typeface="新細明體" pitchFamily="18" charset="-120"/>
              </a:rPr>
              <a:t>2</a:t>
            </a:r>
          </a:p>
        </p:txBody>
      </p:sp>
      <p:sp>
        <p:nvSpPr>
          <p:cNvPr id="4102" name="Oval 6"/>
          <p:cNvSpPr>
            <a:spLocks noChangeArrowheads="1"/>
          </p:cNvSpPr>
          <p:nvPr/>
        </p:nvSpPr>
        <p:spPr bwMode="auto">
          <a:xfrm>
            <a:off x="1981200" y="35052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zh-TW" sz="2400" b="1">
                <a:solidFill>
                  <a:schemeClr val="tx1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 flipH="1" flipV="1">
            <a:off x="1676400" y="29718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 flipH="1">
            <a:off x="2590800" y="2971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Freeform 10"/>
          <p:cNvSpPr>
            <a:spLocks/>
          </p:cNvSpPr>
          <p:nvPr/>
        </p:nvSpPr>
        <p:spPr bwMode="auto">
          <a:xfrm>
            <a:off x="1238250" y="2000250"/>
            <a:ext cx="400050" cy="400050"/>
          </a:xfrm>
          <a:custGeom>
            <a:avLst/>
            <a:gdLst/>
            <a:ahLst/>
            <a:cxnLst>
              <a:cxn ang="0">
                <a:pos x="132" y="252"/>
              </a:cxn>
              <a:cxn ang="0">
                <a:pos x="72" y="240"/>
              </a:cxn>
              <a:cxn ang="0">
                <a:pos x="0" y="144"/>
              </a:cxn>
              <a:cxn ang="0">
                <a:pos x="12" y="48"/>
              </a:cxn>
              <a:cxn ang="0">
                <a:pos x="120" y="0"/>
              </a:cxn>
              <a:cxn ang="0">
                <a:pos x="252" y="132"/>
              </a:cxn>
            </a:cxnLst>
            <a:rect l="0" t="0" r="r" b="b"/>
            <a:pathLst>
              <a:path w="252" h="252">
                <a:moveTo>
                  <a:pt x="132" y="252"/>
                </a:moveTo>
                <a:cubicBezTo>
                  <a:pt x="112" y="248"/>
                  <a:pt x="91" y="247"/>
                  <a:pt x="72" y="240"/>
                </a:cubicBezTo>
                <a:cubicBezTo>
                  <a:pt x="28" y="224"/>
                  <a:pt x="24" y="180"/>
                  <a:pt x="0" y="144"/>
                </a:cubicBezTo>
                <a:cubicBezTo>
                  <a:pt x="4" y="112"/>
                  <a:pt x="0" y="78"/>
                  <a:pt x="12" y="48"/>
                </a:cubicBezTo>
                <a:cubicBezTo>
                  <a:pt x="27" y="11"/>
                  <a:pt x="120" y="0"/>
                  <a:pt x="120" y="0"/>
                </a:cubicBezTo>
                <a:cubicBezTo>
                  <a:pt x="200" y="16"/>
                  <a:pt x="252" y="40"/>
                  <a:pt x="252" y="1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Freeform 12"/>
          <p:cNvSpPr>
            <a:spLocks/>
          </p:cNvSpPr>
          <p:nvPr/>
        </p:nvSpPr>
        <p:spPr bwMode="auto">
          <a:xfrm>
            <a:off x="1828800" y="2133600"/>
            <a:ext cx="914400" cy="228600"/>
          </a:xfrm>
          <a:custGeom>
            <a:avLst/>
            <a:gdLst/>
            <a:ahLst/>
            <a:cxnLst>
              <a:cxn ang="0">
                <a:pos x="576" y="200"/>
              </a:cxn>
              <a:cxn ang="0">
                <a:pos x="288" y="8"/>
              </a:cxn>
              <a:cxn ang="0">
                <a:pos x="0" y="248"/>
              </a:cxn>
            </a:cxnLst>
            <a:rect l="0" t="0" r="r" b="b"/>
            <a:pathLst>
              <a:path w="576" h="248">
                <a:moveTo>
                  <a:pt x="576" y="200"/>
                </a:moveTo>
                <a:cubicBezTo>
                  <a:pt x="480" y="100"/>
                  <a:pt x="384" y="0"/>
                  <a:pt x="288" y="8"/>
                </a:cubicBezTo>
                <a:cubicBezTo>
                  <a:pt x="192" y="16"/>
                  <a:pt x="96" y="132"/>
                  <a:pt x="0" y="24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Freeform 13"/>
          <p:cNvSpPr>
            <a:spLocks/>
          </p:cNvSpPr>
          <p:nvPr/>
        </p:nvSpPr>
        <p:spPr bwMode="auto">
          <a:xfrm flipH="1" flipV="1">
            <a:off x="1828800" y="2819400"/>
            <a:ext cx="914400" cy="304800"/>
          </a:xfrm>
          <a:custGeom>
            <a:avLst/>
            <a:gdLst/>
            <a:ahLst/>
            <a:cxnLst>
              <a:cxn ang="0">
                <a:pos x="576" y="200"/>
              </a:cxn>
              <a:cxn ang="0">
                <a:pos x="288" y="8"/>
              </a:cxn>
              <a:cxn ang="0">
                <a:pos x="0" y="248"/>
              </a:cxn>
            </a:cxnLst>
            <a:rect l="0" t="0" r="r" b="b"/>
            <a:pathLst>
              <a:path w="576" h="248">
                <a:moveTo>
                  <a:pt x="576" y="200"/>
                </a:moveTo>
                <a:cubicBezTo>
                  <a:pt x="480" y="100"/>
                  <a:pt x="384" y="0"/>
                  <a:pt x="288" y="8"/>
                </a:cubicBezTo>
                <a:cubicBezTo>
                  <a:pt x="192" y="16"/>
                  <a:pt x="96" y="132"/>
                  <a:pt x="0" y="24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2133600" y="4419600"/>
            <a:ext cx="522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zh-TW" sz="2400">
                <a:solidFill>
                  <a:schemeClr val="tx1"/>
                </a:solidFill>
                <a:ea typeface="新細明體" pitchFamily="18" charset="-120"/>
              </a:rPr>
              <a:t>(a)</a:t>
            </a:r>
          </a:p>
        </p:txBody>
      </p:sp>
      <p:sp>
        <p:nvSpPr>
          <p:cNvPr id="4111" name="Oval 15"/>
          <p:cNvSpPr>
            <a:spLocks noChangeArrowheads="1"/>
          </p:cNvSpPr>
          <p:nvPr/>
        </p:nvSpPr>
        <p:spPr bwMode="auto">
          <a:xfrm>
            <a:off x="5257800" y="36576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zh-TW" sz="2400" b="1">
                <a:solidFill>
                  <a:schemeClr val="tx1"/>
                </a:solidFill>
                <a:ea typeface="新細明體" pitchFamily="18" charset="-120"/>
              </a:rPr>
              <a:t>2</a:t>
            </a:r>
          </a:p>
        </p:txBody>
      </p:sp>
      <p:sp>
        <p:nvSpPr>
          <p:cNvPr id="4112" name="Oval 16"/>
          <p:cNvSpPr>
            <a:spLocks noChangeArrowheads="1"/>
          </p:cNvSpPr>
          <p:nvPr/>
        </p:nvSpPr>
        <p:spPr bwMode="auto">
          <a:xfrm>
            <a:off x="5257800" y="23622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zh-TW" sz="2400" b="1">
                <a:solidFill>
                  <a:schemeClr val="tx1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4113" name="Oval 17"/>
          <p:cNvSpPr>
            <a:spLocks noChangeArrowheads="1"/>
          </p:cNvSpPr>
          <p:nvPr/>
        </p:nvSpPr>
        <p:spPr bwMode="auto">
          <a:xfrm>
            <a:off x="5257800" y="11430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zh-TW" sz="2400" b="1">
                <a:solidFill>
                  <a:schemeClr val="tx1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4114" name="Oval 18"/>
          <p:cNvSpPr>
            <a:spLocks noChangeArrowheads="1"/>
          </p:cNvSpPr>
          <p:nvPr/>
        </p:nvSpPr>
        <p:spPr bwMode="auto">
          <a:xfrm>
            <a:off x="6705600" y="23622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zh-TW" sz="2400" b="1">
                <a:solidFill>
                  <a:schemeClr val="tx1"/>
                </a:solidFill>
                <a:ea typeface="新細明體" pitchFamily="18" charset="-120"/>
              </a:rPr>
              <a:t>3</a:t>
            </a:r>
          </a:p>
        </p:txBody>
      </p:sp>
      <p:sp>
        <p:nvSpPr>
          <p:cNvPr id="4115" name="Line 19"/>
          <p:cNvSpPr>
            <a:spLocks noChangeShapeType="1"/>
          </p:cNvSpPr>
          <p:nvPr/>
        </p:nvSpPr>
        <p:spPr bwMode="auto">
          <a:xfrm>
            <a:off x="5562600" y="1752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16" name="Line 20"/>
          <p:cNvSpPr>
            <a:spLocks noChangeShapeType="1"/>
          </p:cNvSpPr>
          <p:nvPr/>
        </p:nvSpPr>
        <p:spPr bwMode="auto">
          <a:xfrm>
            <a:off x="5562600" y="2971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17" name="Freeform 21"/>
          <p:cNvSpPr>
            <a:spLocks/>
          </p:cNvSpPr>
          <p:nvPr/>
        </p:nvSpPr>
        <p:spPr bwMode="auto">
          <a:xfrm>
            <a:off x="5867400" y="2362200"/>
            <a:ext cx="9144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288" y="0"/>
              </a:cxn>
              <a:cxn ang="0">
                <a:pos x="576" y="96"/>
              </a:cxn>
            </a:cxnLst>
            <a:rect l="0" t="0" r="r" b="b"/>
            <a:pathLst>
              <a:path w="576" h="96">
                <a:moveTo>
                  <a:pt x="0" y="96"/>
                </a:moveTo>
                <a:cubicBezTo>
                  <a:pt x="96" y="48"/>
                  <a:pt x="192" y="0"/>
                  <a:pt x="288" y="0"/>
                </a:cubicBezTo>
                <a:cubicBezTo>
                  <a:pt x="384" y="0"/>
                  <a:pt x="528" y="80"/>
                  <a:pt x="576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18" name="Freeform 22"/>
          <p:cNvSpPr>
            <a:spLocks/>
          </p:cNvSpPr>
          <p:nvPr/>
        </p:nvSpPr>
        <p:spPr bwMode="auto">
          <a:xfrm flipH="1" flipV="1">
            <a:off x="5791200" y="2819400"/>
            <a:ext cx="9144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288" y="0"/>
              </a:cxn>
              <a:cxn ang="0">
                <a:pos x="576" y="96"/>
              </a:cxn>
            </a:cxnLst>
            <a:rect l="0" t="0" r="r" b="b"/>
            <a:pathLst>
              <a:path w="576" h="96">
                <a:moveTo>
                  <a:pt x="0" y="96"/>
                </a:moveTo>
                <a:cubicBezTo>
                  <a:pt x="96" y="48"/>
                  <a:pt x="192" y="0"/>
                  <a:pt x="288" y="0"/>
                </a:cubicBezTo>
                <a:cubicBezTo>
                  <a:pt x="384" y="0"/>
                  <a:pt x="528" y="80"/>
                  <a:pt x="576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20" name="Freeform 24"/>
          <p:cNvSpPr>
            <a:spLocks/>
          </p:cNvSpPr>
          <p:nvPr/>
        </p:nvSpPr>
        <p:spPr bwMode="auto">
          <a:xfrm>
            <a:off x="5867400" y="2971800"/>
            <a:ext cx="1066800" cy="927100"/>
          </a:xfrm>
          <a:custGeom>
            <a:avLst/>
            <a:gdLst/>
            <a:ahLst/>
            <a:cxnLst>
              <a:cxn ang="0">
                <a:pos x="672" y="0"/>
              </a:cxn>
              <a:cxn ang="0">
                <a:pos x="624" y="288"/>
              </a:cxn>
              <a:cxn ang="0">
                <a:pos x="528" y="432"/>
              </a:cxn>
              <a:cxn ang="0">
                <a:pos x="336" y="528"/>
              </a:cxn>
              <a:cxn ang="0">
                <a:pos x="144" y="576"/>
              </a:cxn>
              <a:cxn ang="0">
                <a:pos x="0" y="576"/>
              </a:cxn>
            </a:cxnLst>
            <a:rect l="0" t="0" r="r" b="b"/>
            <a:pathLst>
              <a:path w="672" h="584">
                <a:moveTo>
                  <a:pt x="672" y="0"/>
                </a:moveTo>
                <a:cubicBezTo>
                  <a:pt x="660" y="108"/>
                  <a:pt x="648" y="216"/>
                  <a:pt x="624" y="288"/>
                </a:cubicBezTo>
                <a:cubicBezTo>
                  <a:pt x="600" y="360"/>
                  <a:pt x="576" y="392"/>
                  <a:pt x="528" y="432"/>
                </a:cubicBezTo>
                <a:cubicBezTo>
                  <a:pt x="480" y="472"/>
                  <a:pt x="400" y="504"/>
                  <a:pt x="336" y="528"/>
                </a:cubicBezTo>
                <a:cubicBezTo>
                  <a:pt x="272" y="552"/>
                  <a:pt x="200" y="568"/>
                  <a:pt x="144" y="576"/>
                </a:cubicBezTo>
                <a:cubicBezTo>
                  <a:pt x="88" y="584"/>
                  <a:pt x="24" y="576"/>
                  <a:pt x="0" y="57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Freeform 25"/>
          <p:cNvSpPr>
            <a:spLocks/>
          </p:cNvSpPr>
          <p:nvPr/>
        </p:nvSpPr>
        <p:spPr bwMode="auto">
          <a:xfrm>
            <a:off x="5867400" y="2971800"/>
            <a:ext cx="1143000" cy="990600"/>
          </a:xfrm>
          <a:custGeom>
            <a:avLst/>
            <a:gdLst/>
            <a:ahLst/>
            <a:cxnLst>
              <a:cxn ang="0">
                <a:pos x="672" y="0"/>
              </a:cxn>
              <a:cxn ang="0">
                <a:pos x="624" y="288"/>
              </a:cxn>
              <a:cxn ang="0">
                <a:pos x="528" y="432"/>
              </a:cxn>
              <a:cxn ang="0">
                <a:pos x="336" y="528"/>
              </a:cxn>
              <a:cxn ang="0">
                <a:pos x="144" y="576"/>
              </a:cxn>
              <a:cxn ang="0">
                <a:pos x="0" y="576"/>
              </a:cxn>
            </a:cxnLst>
            <a:rect l="0" t="0" r="r" b="b"/>
            <a:pathLst>
              <a:path w="672" h="584">
                <a:moveTo>
                  <a:pt x="672" y="0"/>
                </a:moveTo>
                <a:cubicBezTo>
                  <a:pt x="660" y="108"/>
                  <a:pt x="648" y="216"/>
                  <a:pt x="624" y="288"/>
                </a:cubicBezTo>
                <a:cubicBezTo>
                  <a:pt x="600" y="360"/>
                  <a:pt x="576" y="392"/>
                  <a:pt x="528" y="432"/>
                </a:cubicBezTo>
                <a:cubicBezTo>
                  <a:pt x="480" y="472"/>
                  <a:pt x="400" y="504"/>
                  <a:pt x="336" y="528"/>
                </a:cubicBezTo>
                <a:cubicBezTo>
                  <a:pt x="272" y="552"/>
                  <a:pt x="200" y="568"/>
                  <a:pt x="144" y="576"/>
                </a:cubicBezTo>
                <a:cubicBezTo>
                  <a:pt x="88" y="584"/>
                  <a:pt x="24" y="576"/>
                  <a:pt x="0" y="57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22" name="Freeform 26"/>
          <p:cNvSpPr>
            <a:spLocks/>
          </p:cNvSpPr>
          <p:nvPr/>
        </p:nvSpPr>
        <p:spPr bwMode="auto">
          <a:xfrm>
            <a:off x="5867400" y="2971800"/>
            <a:ext cx="1219200" cy="1066800"/>
          </a:xfrm>
          <a:custGeom>
            <a:avLst/>
            <a:gdLst/>
            <a:ahLst/>
            <a:cxnLst>
              <a:cxn ang="0">
                <a:pos x="672" y="0"/>
              </a:cxn>
              <a:cxn ang="0">
                <a:pos x="624" y="288"/>
              </a:cxn>
              <a:cxn ang="0">
                <a:pos x="528" y="432"/>
              </a:cxn>
              <a:cxn ang="0">
                <a:pos x="336" y="528"/>
              </a:cxn>
              <a:cxn ang="0">
                <a:pos x="144" y="576"/>
              </a:cxn>
              <a:cxn ang="0">
                <a:pos x="0" y="576"/>
              </a:cxn>
            </a:cxnLst>
            <a:rect l="0" t="0" r="r" b="b"/>
            <a:pathLst>
              <a:path w="672" h="584">
                <a:moveTo>
                  <a:pt x="672" y="0"/>
                </a:moveTo>
                <a:cubicBezTo>
                  <a:pt x="660" y="108"/>
                  <a:pt x="648" y="216"/>
                  <a:pt x="624" y="288"/>
                </a:cubicBezTo>
                <a:cubicBezTo>
                  <a:pt x="600" y="360"/>
                  <a:pt x="576" y="392"/>
                  <a:pt x="528" y="432"/>
                </a:cubicBezTo>
                <a:cubicBezTo>
                  <a:pt x="480" y="472"/>
                  <a:pt x="400" y="504"/>
                  <a:pt x="336" y="528"/>
                </a:cubicBezTo>
                <a:cubicBezTo>
                  <a:pt x="272" y="552"/>
                  <a:pt x="200" y="568"/>
                  <a:pt x="144" y="576"/>
                </a:cubicBezTo>
                <a:cubicBezTo>
                  <a:pt x="88" y="584"/>
                  <a:pt x="24" y="576"/>
                  <a:pt x="0" y="57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23" name="Text Box 27"/>
          <p:cNvSpPr txBox="1">
            <a:spLocks noChangeArrowheads="1"/>
          </p:cNvSpPr>
          <p:nvPr/>
        </p:nvSpPr>
        <p:spPr bwMode="auto">
          <a:xfrm>
            <a:off x="5241925" y="4384675"/>
            <a:ext cx="615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zh-TW" sz="2400">
                <a:solidFill>
                  <a:schemeClr val="tx1"/>
                </a:solidFill>
                <a:ea typeface="新細明體" pitchFamily="18" charset="-120"/>
              </a:rPr>
              <a:t> (b)</a:t>
            </a:r>
          </a:p>
        </p:txBody>
      </p:sp>
      <p:sp>
        <p:nvSpPr>
          <p:cNvPr id="4124" name="Text Box 28"/>
          <p:cNvSpPr txBox="1">
            <a:spLocks noChangeArrowheads="1"/>
          </p:cNvSpPr>
          <p:nvPr/>
        </p:nvSpPr>
        <p:spPr bwMode="auto">
          <a:xfrm>
            <a:off x="1081088" y="414338"/>
            <a:ext cx="681196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zh-TW" sz="2200" b="1" u="sng">
                <a:solidFill>
                  <a:schemeClr val="tx1"/>
                </a:solidFill>
                <a:ea typeface="新細明體" pitchFamily="18" charset="-120"/>
              </a:rPr>
              <a:t>*Figure 6.3:</a:t>
            </a:r>
            <a:r>
              <a:rPr lang="en-US" altLang="zh-TW" sz="2200" u="sng">
                <a:solidFill>
                  <a:schemeClr val="tx1"/>
                </a:solidFill>
                <a:ea typeface="新細明體" pitchFamily="18" charset="-120"/>
              </a:rPr>
              <a:t>Example of a graph with feedback loops and a</a:t>
            </a:r>
          </a:p>
          <a:p>
            <a:pPr algn="l"/>
            <a:r>
              <a:rPr lang="en-US" altLang="zh-TW" sz="2200" u="sng">
                <a:solidFill>
                  <a:schemeClr val="tx1"/>
                </a:solidFill>
                <a:ea typeface="新細明體" pitchFamily="18" charset="-120"/>
              </a:rPr>
              <a:t> multigraph (p.260)</a:t>
            </a:r>
            <a:endParaRPr lang="en-US" altLang="zh-TW" sz="2400" b="1" u="sng">
              <a:solidFill>
                <a:schemeClr val="tx1"/>
              </a:solidFill>
              <a:ea typeface="新細明體" pitchFamily="18" charset="-120"/>
            </a:endParaRPr>
          </a:p>
        </p:txBody>
      </p:sp>
      <p:sp>
        <p:nvSpPr>
          <p:cNvPr id="4125" name="Freeform 29"/>
          <p:cNvSpPr>
            <a:spLocks/>
          </p:cNvSpPr>
          <p:nvPr/>
        </p:nvSpPr>
        <p:spPr bwMode="auto">
          <a:xfrm flipH="1" flipV="1">
            <a:off x="2089150" y="4014788"/>
            <a:ext cx="438150" cy="357187"/>
          </a:xfrm>
          <a:custGeom>
            <a:avLst/>
            <a:gdLst/>
            <a:ahLst/>
            <a:cxnLst>
              <a:cxn ang="0">
                <a:pos x="576" y="200"/>
              </a:cxn>
              <a:cxn ang="0">
                <a:pos x="288" y="8"/>
              </a:cxn>
              <a:cxn ang="0">
                <a:pos x="0" y="248"/>
              </a:cxn>
            </a:cxnLst>
            <a:rect l="0" t="0" r="r" b="b"/>
            <a:pathLst>
              <a:path w="576" h="248">
                <a:moveTo>
                  <a:pt x="576" y="200"/>
                </a:moveTo>
                <a:cubicBezTo>
                  <a:pt x="480" y="100"/>
                  <a:pt x="384" y="0"/>
                  <a:pt x="288" y="8"/>
                </a:cubicBezTo>
                <a:cubicBezTo>
                  <a:pt x="192" y="16"/>
                  <a:pt x="96" y="132"/>
                  <a:pt x="0" y="24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26" name="Text Box 30"/>
          <p:cNvSpPr txBox="1">
            <a:spLocks noChangeArrowheads="1"/>
          </p:cNvSpPr>
          <p:nvPr/>
        </p:nvSpPr>
        <p:spPr bwMode="auto">
          <a:xfrm>
            <a:off x="2624138" y="4110038"/>
            <a:ext cx="1274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 altLang="zh-TW" sz="2400">
                <a:ea typeface="新細明體" pitchFamily="18" charset="-120"/>
              </a:rPr>
              <a:t>self edge</a:t>
            </a:r>
          </a:p>
        </p:txBody>
      </p:sp>
      <p:sp>
        <p:nvSpPr>
          <p:cNvPr id="4127" name="Text Box 31"/>
          <p:cNvSpPr txBox="1">
            <a:spLocks noChangeArrowheads="1"/>
          </p:cNvSpPr>
          <p:nvPr/>
        </p:nvSpPr>
        <p:spPr bwMode="auto">
          <a:xfrm>
            <a:off x="6167438" y="4046538"/>
            <a:ext cx="272732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 altLang="zh-TW" sz="2400">
                <a:ea typeface="新細明體" pitchFamily="18" charset="-120"/>
              </a:rPr>
              <a:t>multigraph:</a:t>
            </a:r>
          </a:p>
          <a:p>
            <a:pPr algn="l"/>
            <a:r>
              <a:rPr lang="en-US" altLang="zh-TW" sz="2400">
                <a:solidFill>
                  <a:schemeClr val="accent2"/>
                </a:solidFill>
                <a:ea typeface="新細明體" pitchFamily="18" charset="-120"/>
              </a:rPr>
              <a:t>multiple occurrences</a:t>
            </a:r>
          </a:p>
          <a:p>
            <a:pPr algn="l"/>
            <a:r>
              <a:rPr lang="en-US" altLang="zh-TW" sz="2400">
                <a:solidFill>
                  <a:schemeClr val="accent2"/>
                </a:solidFill>
                <a:ea typeface="新細明體" pitchFamily="18" charset="-120"/>
              </a:rPr>
              <a:t>of the same edge</a:t>
            </a:r>
            <a:endParaRPr lang="en-US" altLang="zh-TW" sz="2400">
              <a:ea typeface="新細明體" pitchFamily="18" charset="-120"/>
            </a:endParaRPr>
          </a:p>
        </p:txBody>
      </p:sp>
      <p:sp>
        <p:nvSpPr>
          <p:cNvPr id="412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2588" y="5207000"/>
            <a:ext cx="7772400" cy="1143000"/>
          </a:xfrm>
        </p:spPr>
        <p:txBody>
          <a:bodyPr/>
          <a:lstStyle/>
          <a:p>
            <a:r>
              <a:rPr lang="en-US" altLang="zh-TW">
                <a:solidFill>
                  <a:schemeClr val="bg1"/>
                </a:solidFill>
              </a:rPr>
              <a:t>Figure 6.3</a:t>
            </a:r>
          </a:p>
        </p:txBody>
      </p:sp>
      <p:pic>
        <p:nvPicPr>
          <p:cNvPr id="31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Rectangle 31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6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86FA4-F45F-46AB-80F8-05CB922D42DB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50179" name="Rectangle 1027"/>
          <p:cNvSpPr>
            <a:spLocks noChangeArrowheads="1"/>
          </p:cNvSpPr>
          <p:nvPr/>
        </p:nvSpPr>
        <p:spPr bwMode="auto">
          <a:xfrm>
            <a:off x="804863" y="1539875"/>
            <a:ext cx="8339137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A </a:t>
            </a:r>
            <a:r>
              <a:rPr lang="en-US" altLang="zh-TW" sz="3200">
                <a:ea typeface="新細明體" pitchFamily="18" charset="-120"/>
              </a:rPr>
              <a:t>subgraph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 of G is a graph G’ such that V(G’) </a:t>
            </a:r>
            <a:b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</a:b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is a subset of V(G) and E(G’) is a subset of E(G)</a:t>
            </a:r>
          </a:p>
          <a:p>
            <a:pPr marL="342900" indent="-342900" algn="l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A </a:t>
            </a:r>
            <a:r>
              <a:rPr lang="en-US" altLang="zh-TW" sz="3200">
                <a:ea typeface="新細明體" pitchFamily="18" charset="-120"/>
              </a:rPr>
              <a:t>path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 from vertex v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p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 to vertex v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q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 in a graph G, </a:t>
            </a:r>
            <a:b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</a:b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is a sequence of vertices, v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p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, v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i</a:t>
            </a:r>
            <a:r>
              <a:rPr lang="en-US" altLang="zh-TW" sz="1400">
                <a:solidFill>
                  <a:schemeClr val="tx1"/>
                </a:solidFill>
                <a:ea typeface="新細明體" pitchFamily="18" charset="-120"/>
              </a:rPr>
              <a:t>1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, v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i</a:t>
            </a:r>
            <a:r>
              <a:rPr lang="en-US" altLang="zh-TW" sz="1400">
                <a:solidFill>
                  <a:schemeClr val="tx1"/>
                </a:solidFill>
                <a:ea typeface="新細明體" pitchFamily="18" charset="-120"/>
              </a:rPr>
              <a:t>2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, ..., v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i</a:t>
            </a:r>
            <a:r>
              <a:rPr lang="en-US" altLang="zh-TW" sz="1400">
                <a:solidFill>
                  <a:schemeClr val="tx1"/>
                </a:solidFill>
                <a:ea typeface="新細明體" pitchFamily="18" charset="-120"/>
              </a:rPr>
              <a:t>n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, v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q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, </a:t>
            </a:r>
            <a:b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</a:b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such that (v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p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, v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i</a:t>
            </a:r>
            <a:r>
              <a:rPr lang="en-US" altLang="zh-TW" sz="1400">
                <a:solidFill>
                  <a:schemeClr val="tx1"/>
                </a:solidFill>
                <a:ea typeface="新細明體" pitchFamily="18" charset="-120"/>
              </a:rPr>
              <a:t>1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), (v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i</a:t>
            </a:r>
            <a:r>
              <a:rPr lang="en-US" altLang="zh-TW" sz="1400">
                <a:solidFill>
                  <a:schemeClr val="tx1"/>
                </a:solidFill>
                <a:ea typeface="新細明體" pitchFamily="18" charset="-120"/>
              </a:rPr>
              <a:t>1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, v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i</a:t>
            </a:r>
            <a:r>
              <a:rPr lang="en-US" altLang="zh-TW" sz="1400">
                <a:solidFill>
                  <a:schemeClr val="tx1"/>
                </a:solidFill>
                <a:ea typeface="新細明體" pitchFamily="18" charset="-120"/>
              </a:rPr>
              <a:t>2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), ..., (v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i</a:t>
            </a:r>
            <a:r>
              <a:rPr lang="en-US" altLang="zh-TW" sz="1400">
                <a:solidFill>
                  <a:schemeClr val="tx1"/>
                </a:solidFill>
                <a:ea typeface="新細明體" pitchFamily="18" charset="-120"/>
              </a:rPr>
              <a:t>n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, v</a:t>
            </a:r>
            <a:r>
              <a:rPr lang="en-US" altLang="zh-TW" sz="1800">
                <a:solidFill>
                  <a:schemeClr val="tx1"/>
                </a:solidFill>
                <a:ea typeface="新細明體" pitchFamily="18" charset="-120"/>
              </a:rPr>
              <a:t>q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) are edges </a:t>
            </a:r>
            <a:b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</a:b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in an undirected graph</a:t>
            </a:r>
          </a:p>
          <a:p>
            <a:pPr marL="342900" indent="-342900" algn="l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The </a:t>
            </a:r>
            <a:r>
              <a:rPr lang="en-US" altLang="zh-TW" sz="3200">
                <a:ea typeface="新細明體" pitchFamily="18" charset="-120"/>
              </a:rPr>
              <a:t>length of a path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 is the number of edges on it</a:t>
            </a:r>
          </a:p>
        </p:txBody>
      </p:sp>
      <p:sp>
        <p:nvSpPr>
          <p:cNvPr id="50180" name="Rectangle 1028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/>
            <a:r>
              <a:rPr lang="en-US" altLang="zh-TW"/>
              <a:t>Subgraph and Path</a:t>
            </a:r>
          </a:p>
        </p:txBody>
      </p:sp>
      <p:pic>
        <p:nvPicPr>
          <p:cNvPr id="7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6</a:t>
            </a:r>
          </a:p>
        </p:txBody>
      </p:sp>
      <p:sp>
        <p:nvSpPr>
          <p:cNvPr id="6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5EE3-5976-4AE0-B16B-7D0BA0508D05}" type="slidenum">
              <a:rPr lang="en-US" altLang="zh-TW"/>
              <a:pPr/>
              <a:t>8</a:t>
            </a:fld>
            <a:endParaRPr lang="en-US" altLang="zh-TW"/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2651125" y="609600"/>
            <a:ext cx="6286500" cy="1981200"/>
            <a:chOff x="828" y="564"/>
            <a:chExt cx="3960" cy="1248"/>
          </a:xfrm>
        </p:grpSpPr>
        <p:sp>
          <p:nvSpPr>
            <p:cNvPr id="5123" name="Oval 3"/>
            <p:cNvSpPr>
              <a:spLocks noChangeArrowheads="1"/>
            </p:cNvSpPr>
            <p:nvPr/>
          </p:nvSpPr>
          <p:spPr bwMode="auto">
            <a:xfrm>
              <a:off x="828" y="564"/>
              <a:ext cx="347" cy="3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altLang="zh-TW" sz="2400" b="1">
                  <a:solidFill>
                    <a:schemeClr val="tx1"/>
                  </a:solidFill>
                  <a:ea typeface="新細明體" pitchFamily="18" charset="-120"/>
                </a:rPr>
                <a:t>0</a:t>
              </a:r>
            </a:p>
          </p:txBody>
        </p:sp>
        <p:grpSp>
          <p:nvGrpSpPr>
            <p:cNvPr id="3" name="Group 10"/>
            <p:cNvGrpSpPr>
              <a:grpSpLocks/>
            </p:cNvGrpSpPr>
            <p:nvPr/>
          </p:nvGrpSpPr>
          <p:grpSpPr bwMode="auto">
            <a:xfrm>
              <a:off x="1422" y="564"/>
              <a:ext cx="941" cy="816"/>
              <a:chOff x="1008" y="720"/>
              <a:chExt cx="912" cy="816"/>
            </a:xfrm>
          </p:grpSpPr>
          <p:sp>
            <p:nvSpPr>
              <p:cNvPr id="5125" name="Oval 5"/>
              <p:cNvSpPr>
                <a:spLocks noChangeArrowheads="1"/>
              </p:cNvSpPr>
              <p:nvPr/>
            </p:nvSpPr>
            <p:spPr bwMode="auto">
              <a:xfrm>
                <a:off x="1296" y="720"/>
                <a:ext cx="336" cy="3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</a:rPr>
                  <a:t>0</a:t>
                </a:r>
              </a:p>
            </p:txBody>
          </p:sp>
          <p:sp>
            <p:nvSpPr>
              <p:cNvPr id="5126" name="Oval 6"/>
              <p:cNvSpPr>
                <a:spLocks noChangeArrowheads="1"/>
              </p:cNvSpPr>
              <p:nvPr/>
            </p:nvSpPr>
            <p:spPr bwMode="auto">
              <a:xfrm>
                <a:off x="1008" y="1200"/>
                <a:ext cx="336" cy="3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</a:rPr>
                  <a:t>1</a:t>
                </a:r>
              </a:p>
            </p:txBody>
          </p:sp>
          <p:sp>
            <p:nvSpPr>
              <p:cNvPr id="5127" name="Oval 7"/>
              <p:cNvSpPr>
                <a:spLocks noChangeArrowheads="1"/>
              </p:cNvSpPr>
              <p:nvPr/>
            </p:nvSpPr>
            <p:spPr bwMode="auto">
              <a:xfrm>
                <a:off x="1584" y="1200"/>
                <a:ext cx="336" cy="3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</a:rPr>
                  <a:t>2</a:t>
                </a:r>
              </a:p>
            </p:txBody>
          </p:sp>
          <p:sp>
            <p:nvSpPr>
              <p:cNvPr id="5128" name="Line 8"/>
              <p:cNvSpPr>
                <a:spLocks noChangeShapeType="1"/>
              </p:cNvSpPr>
              <p:nvPr/>
            </p:nvSpPr>
            <p:spPr bwMode="auto">
              <a:xfrm flipH="1">
                <a:off x="1200" y="1008"/>
                <a:ext cx="14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29" name="Line 9"/>
              <p:cNvSpPr>
                <a:spLocks noChangeShapeType="1"/>
              </p:cNvSpPr>
              <p:nvPr/>
            </p:nvSpPr>
            <p:spPr bwMode="auto">
              <a:xfrm>
                <a:off x="1584" y="1008"/>
                <a:ext cx="96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132" name="Oval 12"/>
            <p:cNvSpPr>
              <a:spLocks noChangeArrowheads="1"/>
            </p:cNvSpPr>
            <p:nvPr/>
          </p:nvSpPr>
          <p:spPr bwMode="auto">
            <a:xfrm>
              <a:off x="2858" y="1044"/>
              <a:ext cx="346" cy="3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altLang="zh-TW" sz="2400" b="1">
                  <a:solidFill>
                    <a:schemeClr val="tx1"/>
                  </a:solidFill>
                  <a:ea typeface="新細明體" pitchFamily="18" charset="-120"/>
                </a:rPr>
                <a:t>3</a:t>
              </a:r>
            </a:p>
          </p:txBody>
        </p:sp>
        <p:sp>
          <p:nvSpPr>
            <p:cNvPr id="5133" name="Oval 13"/>
            <p:cNvSpPr>
              <a:spLocks noChangeArrowheads="1"/>
            </p:cNvSpPr>
            <p:nvPr/>
          </p:nvSpPr>
          <p:spPr bwMode="auto">
            <a:xfrm>
              <a:off x="2561" y="564"/>
              <a:ext cx="346" cy="3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altLang="zh-TW" sz="2400" b="1">
                  <a:solidFill>
                    <a:schemeClr val="tx1"/>
                  </a:solidFill>
                  <a:ea typeface="新細明體" pitchFamily="18" charset="-120"/>
                </a:rPr>
                <a:t>1</a:t>
              </a:r>
            </a:p>
          </p:txBody>
        </p:sp>
        <p:sp>
          <p:nvSpPr>
            <p:cNvPr id="5134" name="Oval 14"/>
            <p:cNvSpPr>
              <a:spLocks noChangeArrowheads="1"/>
            </p:cNvSpPr>
            <p:nvPr/>
          </p:nvSpPr>
          <p:spPr bwMode="auto">
            <a:xfrm>
              <a:off x="3155" y="564"/>
              <a:ext cx="346" cy="3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altLang="zh-TW" sz="2400" b="1">
                  <a:solidFill>
                    <a:schemeClr val="tx1"/>
                  </a:solidFill>
                  <a:ea typeface="新細明體" pitchFamily="18" charset="-120"/>
                </a:rPr>
                <a:t>2</a:t>
              </a:r>
            </a:p>
          </p:txBody>
        </p:sp>
        <p:sp>
          <p:nvSpPr>
            <p:cNvPr id="5135" name="Line 15"/>
            <p:cNvSpPr>
              <a:spLocks noChangeShapeType="1"/>
            </p:cNvSpPr>
            <p:nvPr/>
          </p:nvSpPr>
          <p:spPr bwMode="auto">
            <a:xfrm flipH="1" flipV="1">
              <a:off x="2759" y="900"/>
              <a:ext cx="14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6" name="Line 16"/>
            <p:cNvSpPr>
              <a:spLocks noChangeShapeType="1"/>
            </p:cNvSpPr>
            <p:nvPr/>
          </p:nvSpPr>
          <p:spPr bwMode="auto">
            <a:xfrm flipV="1">
              <a:off x="3155" y="900"/>
              <a:ext cx="99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8" name="Oval 18"/>
            <p:cNvSpPr>
              <a:spLocks noChangeArrowheads="1"/>
            </p:cNvSpPr>
            <p:nvPr/>
          </p:nvSpPr>
          <p:spPr bwMode="auto">
            <a:xfrm>
              <a:off x="4145" y="564"/>
              <a:ext cx="346" cy="3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altLang="zh-TW" sz="2400" b="1">
                  <a:solidFill>
                    <a:schemeClr val="tx1"/>
                  </a:solidFill>
                  <a:ea typeface="新細明體" pitchFamily="18" charset="-120"/>
                </a:rPr>
                <a:t>0</a:t>
              </a:r>
            </a:p>
          </p:txBody>
        </p:sp>
        <p:sp>
          <p:nvSpPr>
            <p:cNvPr id="5139" name="Oval 19"/>
            <p:cNvSpPr>
              <a:spLocks noChangeArrowheads="1"/>
            </p:cNvSpPr>
            <p:nvPr/>
          </p:nvSpPr>
          <p:spPr bwMode="auto">
            <a:xfrm>
              <a:off x="3848" y="1044"/>
              <a:ext cx="346" cy="3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altLang="zh-TW" sz="2400" b="1">
                  <a:solidFill>
                    <a:schemeClr val="tx1"/>
                  </a:solidFill>
                  <a:ea typeface="新細明體" pitchFamily="18" charset="-120"/>
                </a:rPr>
                <a:t>1</a:t>
              </a:r>
            </a:p>
          </p:txBody>
        </p:sp>
        <p:sp>
          <p:nvSpPr>
            <p:cNvPr id="5140" name="Oval 20"/>
            <p:cNvSpPr>
              <a:spLocks noChangeArrowheads="1"/>
            </p:cNvSpPr>
            <p:nvPr/>
          </p:nvSpPr>
          <p:spPr bwMode="auto">
            <a:xfrm>
              <a:off x="4442" y="1044"/>
              <a:ext cx="346" cy="3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altLang="zh-TW" sz="2400" b="1">
                  <a:solidFill>
                    <a:schemeClr val="tx1"/>
                  </a:solidFill>
                  <a:ea typeface="新細明體" pitchFamily="18" charset="-120"/>
                </a:rPr>
                <a:t>2</a:t>
              </a:r>
            </a:p>
          </p:txBody>
        </p:sp>
        <p:sp>
          <p:nvSpPr>
            <p:cNvPr id="5143" name="Oval 23"/>
            <p:cNvSpPr>
              <a:spLocks noChangeArrowheads="1"/>
            </p:cNvSpPr>
            <p:nvPr/>
          </p:nvSpPr>
          <p:spPr bwMode="auto">
            <a:xfrm>
              <a:off x="4145" y="1476"/>
              <a:ext cx="346" cy="3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altLang="zh-TW" sz="2400" b="1">
                  <a:solidFill>
                    <a:schemeClr val="tx1"/>
                  </a:solidFill>
                  <a:ea typeface="新細明體" pitchFamily="18" charset="-120"/>
                </a:rPr>
                <a:t>3</a:t>
              </a:r>
            </a:p>
          </p:txBody>
        </p:sp>
        <p:sp>
          <p:nvSpPr>
            <p:cNvPr id="5144" name="Line 24"/>
            <p:cNvSpPr>
              <a:spLocks noChangeShapeType="1"/>
            </p:cNvSpPr>
            <p:nvPr/>
          </p:nvSpPr>
          <p:spPr bwMode="auto">
            <a:xfrm>
              <a:off x="4194" y="1188"/>
              <a:ext cx="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5" name="Line 25"/>
            <p:cNvSpPr>
              <a:spLocks noChangeShapeType="1"/>
            </p:cNvSpPr>
            <p:nvPr/>
          </p:nvSpPr>
          <p:spPr bwMode="auto">
            <a:xfrm>
              <a:off x="4305" y="900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6" name="Line 26"/>
            <p:cNvSpPr>
              <a:spLocks noChangeShapeType="1"/>
            </p:cNvSpPr>
            <p:nvPr/>
          </p:nvSpPr>
          <p:spPr bwMode="auto">
            <a:xfrm flipH="1">
              <a:off x="4454" y="1368"/>
              <a:ext cx="99" cy="1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48" name="Text Box 28"/>
          <p:cNvSpPr txBox="1">
            <a:spLocks noChangeArrowheads="1"/>
          </p:cNvSpPr>
          <p:nvPr/>
        </p:nvSpPr>
        <p:spPr bwMode="auto">
          <a:xfrm>
            <a:off x="2551113" y="2479675"/>
            <a:ext cx="599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zh-TW" sz="2400">
                <a:solidFill>
                  <a:schemeClr val="tx1"/>
                </a:solidFill>
                <a:ea typeface="新細明體" pitchFamily="18" charset="-120"/>
              </a:rPr>
              <a:t> 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(i)                    (ii)                       (iii)                           (iv)</a:t>
            </a:r>
          </a:p>
          <a:p>
            <a:pPr algn="l"/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                      (a) Some of the subgraph of G</a:t>
            </a:r>
            <a:r>
              <a:rPr lang="en-US" altLang="zh-TW" baseline="-25000">
                <a:solidFill>
                  <a:schemeClr val="tx1"/>
                </a:solidFill>
                <a:ea typeface="新細明體" pitchFamily="18" charset="-120"/>
              </a:rPr>
              <a:t>1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  </a:t>
            </a:r>
          </a:p>
        </p:txBody>
      </p:sp>
      <p:grpSp>
        <p:nvGrpSpPr>
          <p:cNvPr id="4" name="Group 52"/>
          <p:cNvGrpSpPr>
            <a:grpSpLocks/>
          </p:cNvGrpSpPr>
          <p:nvPr/>
        </p:nvGrpSpPr>
        <p:grpSpPr bwMode="auto">
          <a:xfrm>
            <a:off x="2822575" y="3238500"/>
            <a:ext cx="5981700" cy="2247900"/>
            <a:chOff x="924" y="2400"/>
            <a:chExt cx="3768" cy="1416"/>
          </a:xfrm>
        </p:grpSpPr>
        <p:sp>
          <p:nvSpPr>
            <p:cNvPr id="5149" name="Oval 29"/>
            <p:cNvSpPr>
              <a:spLocks noChangeArrowheads="1"/>
            </p:cNvSpPr>
            <p:nvPr/>
          </p:nvSpPr>
          <p:spPr bwMode="auto">
            <a:xfrm>
              <a:off x="924" y="2448"/>
              <a:ext cx="347" cy="3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altLang="zh-TW" sz="2400" b="1">
                  <a:solidFill>
                    <a:schemeClr val="tx1"/>
                  </a:solidFill>
                  <a:ea typeface="新細明體" pitchFamily="18" charset="-120"/>
                </a:rPr>
                <a:t>0</a:t>
              </a:r>
            </a:p>
          </p:txBody>
        </p:sp>
        <p:grpSp>
          <p:nvGrpSpPr>
            <p:cNvPr id="5" name="Group 40"/>
            <p:cNvGrpSpPr>
              <a:grpSpLocks/>
            </p:cNvGrpSpPr>
            <p:nvPr/>
          </p:nvGrpSpPr>
          <p:grpSpPr bwMode="auto">
            <a:xfrm>
              <a:off x="1848" y="2436"/>
              <a:ext cx="347" cy="864"/>
              <a:chOff x="1692" y="2568"/>
              <a:chExt cx="347" cy="864"/>
            </a:xfrm>
          </p:grpSpPr>
          <p:sp>
            <p:nvSpPr>
              <p:cNvPr id="5150" name="Oval 30"/>
              <p:cNvSpPr>
                <a:spLocks noChangeArrowheads="1"/>
              </p:cNvSpPr>
              <p:nvPr/>
            </p:nvSpPr>
            <p:spPr bwMode="auto">
              <a:xfrm>
                <a:off x="1692" y="2568"/>
                <a:ext cx="347" cy="3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</a:rPr>
                  <a:t>0</a:t>
                </a:r>
              </a:p>
            </p:txBody>
          </p:sp>
          <p:sp>
            <p:nvSpPr>
              <p:cNvPr id="5151" name="Oval 31"/>
              <p:cNvSpPr>
                <a:spLocks noChangeArrowheads="1"/>
              </p:cNvSpPr>
              <p:nvPr/>
            </p:nvSpPr>
            <p:spPr bwMode="auto">
              <a:xfrm>
                <a:off x="1692" y="3096"/>
                <a:ext cx="347" cy="3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</a:rPr>
                  <a:t>1</a:t>
                </a:r>
              </a:p>
            </p:txBody>
          </p:sp>
        </p:grpSp>
        <p:grpSp>
          <p:nvGrpSpPr>
            <p:cNvPr id="6" name="Group 35"/>
            <p:cNvGrpSpPr>
              <a:grpSpLocks/>
            </p:cNvGrpSpPr>
            <p:nvPr/>
          </p:nvGrpSpPr>
          <p:grpSpPr bwMode="auto">
            <a:xfrm>
              <a:off x="2952" y="2400"/>
              <a:ext cx="347" cy="1416"/>
              <a:chOff x="2940" y="2544"/>
              <a:chExt cx="347" cy="1416"/>
            </a:xfrm>
          </p:grpSpPr>
          <p:sp>
            <p:nvSpPr>
              <p:cNvPr id="5152" name="Oval 32"/>
              <p:cNvSpPr>
                <a:spLocks noChangeArrowheads="1"/>
              </p:cNvSpPr>
              <p:nvPr/>
            </p:nvSpPr>
            <p:spPr bwMode="auto">
              <a:xfrm>
                <a:off x="2940" y="2544"/>
                <a:ext cx="347" cy="3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</a:rPr>
                  <a:t>0</a:t>
                </a:r>
              </a:p>
            </p:txBody>
          </p:sp>
          <p:sp>
            <p:nvSpPr>
              <p:cNvPr id="5153" name="Oval 33"/>
              <p:cNvSpPr>
                <a:spLocks noChangeArrowheads="1"/>
              </p:cNvSpPr>
              <p:nvPr/>
            </p:nvSpPr>
            <p:spPr bwMode="auto">
              <a:xfrm>
                <a:off x="2940" y="3072"/>
                <a:ext cx="347" cy="3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</a:rPr>
                  <a:t>1</a:t>
                </a:r>
              </a:p>
            </p:txBody>
          </p:sp>
          <p:sp>
            <p:nvSpPr>
              <p:cNvPr id="5154" name="Oval 34"/>
              <p:cNvSpPr>
                <a:spLocks noChangeArrowheads="1"/>
              </p:cNvSpPr>
              <p:nvPr/>
            </p:nvSpPr>
            <p:spPr bwMode="auto">
              <a:xfrm>
                <a:off x="2940" y="3624"/>
                <a:ext cx="347" cy="3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</a:rPr>
                  <a:t>2</a:t>
                </a:r>
              </a:p>
            </p:txBody>
          </p:sp>
        </p:grpSp>
        <p:grpSp>
          <p:nvGrpSpPr>
            <p:cNvPr id="7" name="Group 36"/>
            <p:cNvGrpSpPr>
              <a:grpSpLocks/>
            </p:cNvGrpSpPr>
            <p:nvPr/>
          </p:nvGrpSpPr>
          <p:grpSpPr bwMode="auto">
            <a:xfrm>
              <a:off x="4176" y="2400"/>
              <a:ext cx="347" cy="1416"/>
              <a:chOff x="2940" y="2544"/>
              <a:chExt cx="347" cy="1416"/>
            </a:xfrm>
          </p:grpSpPr>
          <p:sp>
            <p:nvSpPr>
              <p:cNvPr id="5157" name="Oval 37"/>
              <p:cNvSpPr>
                <a:spLocks noChangeArrowheads="1"/>
              </p:cNvSpPr>
              <p:nvPr/>
            </p:nvSpPr>
            <p:spPr bwMode="auto">
              <a:xfrm>
                <a:off x="2940" y="2544"/>
                <a:ext cx="347" cy="3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</a:rPr>
                  <a:t>0</a:t>
                </a:r>
              </a:p>
            </p:txBody>
          </p:sp>
          <p:sp>
            <p:nvSpPr>
              <p:cNvPr id="5158" name="Oval 38"/>
              <p:cNvSpPr>
                <a:spLocks noChangeArrowheads="1"/>
              </p:cNvSpPr>
              <p:nvPr/>
            </p:nvSpPr>
            <p:spPr bwMode="auto">
              <a:xfrm>
                <a:off x="2940" y="3072"/>
                <a:ext cx="347" cy="3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</a:rPr>
                  <a:t>1</a:t>
                </a:r>
              </a:p>
            </p:txBody>
          </p:sp>
          <p:sp>
            <p:nvSpPr>
              <p:cNvPr id="5159" name="Oval 39"/>
              <p:cNvSpPr>
                <a:spLocks noChangeArrowheads="1"/>
              </p:cNvSpPr>
              <p:nvPr/>
            </p:nvSpPr>
            <p:spPr bwMode="auto">
              <a:xfrm>
                <a:off x="2940" y="3624"/>
                <a:ext cx="347" cy="3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</a:rPr>
                  <a:t>2</a:t>
                </a:r>
              </a:p>
            </p:txBody>
          </p:sp>
        </p:grpSp>
        <p:sp>
          <p:nvSpPr>
            <p:cNvPr id="5164" name="Line 44"/>
            <p:cNvSpPr>
              <a:spLocks noChangeShapeType="1"/>
            </p:cNvSpPr>
            <p:nvPr/>
          </p:nvSpPr>
          <p:spPr bwMode="auto">
            <a:xfrm>
              <a:off x="2016" y="277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7" name="Line 47"/>
            <p:cNvSpPr>
              <a:spLocks noChangeShapeType="1"/>
            </p:cNvSpPr>
            <p:nvPr/>
          </p:nvSpPr>
          <p:spPr bwMode="auto">
            <a:xfrm>
              <a:off x="3132" y="273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8" name="Line 48"/>
            <p:cNvSpPr>
              <a:spLocks noChangeShapeType="1"/>
            </p:cNvSpPr>
            <p:nvPr/>
          </p:nvSpPr>
          <p:spPr bwMode="auto">
            <a:xfrm>
              <a:off x="3132" y="3264"/>
              <a:ext cx="0" cy="2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0" name="Freeform 50"/>
            <p:cNvSpPr>
              <a:spLocks/>
            </p:cNvSpPr>
            <p:nvPr/>
          </p:nvSpPr>
          <p:spPr bwMode="auto">
            <a:xfrm>
              <a:off x="4016" y="2664"/>
              <a:ext cx="184" cy="360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28" y="120"/>
                </a:cxn>
                <a:cxn ang="0">
                  <a:pos x="16" y="288"/>
                </a:cxn>
                <a:cxn ang="0">
                  <a:pos x="124" y="432"/>
                </a:cxn>
              </a:cxnLst>
              <a:rect l="0" t="0" r="r" b="b"/>
              <a:pathLst>
                <a:path w="124" h="432">
                  <a:moveTo>
                    <a:pt x="124" y="0"/>
                  </a:moveTo>
                  <a:cubicBezTo>
                    <a:pt x="85" y="36"/>
                    <a:pt x="46" y="72"/>
                    <a:pt x="28" y="120"/>
                  </a:cubicBezTo>
                  <a:cubicBezTo>
                    <a:pt x="10" y="168"/>
                    <a:pt x="0" y="236"/>
                    <a:pt x="16" y="288"/>
                  </a:cubicBezTo>
                  <a:cubicBezTo>
                    <a:pt x="32" y="340"/>
                    <a:pt x="106" y="408"/>
                    <a:pt x="124" y="432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1" name="Freeform 51"/>
            <p:cNvSpPr>
              <a:spLocks/>
            </p:cNvSpPr>
            <p:nvPr/>
          </p:nvSpPr>
          <p:spPr bwMode="auto">
            <a:xfrm flipH="1">
              <a:off x="4508" y="2664"/>
              <a:ext cx="184" cy="360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28" y="120"/>
                </a:cxn>
                <a:cxn ang="0">
                  <a:pos x="16" y="288"/>
                </a:cxn>
                <a:cxn ang="0">
                  <a:pos x="124" y="432"/>
                </a:cxn>
              </a:cxnLst>
              <a:rect l="0" t="0" r="r" b="b"/>
              <a:pathLst>
                <a:path w="124" h="432">
                  <a:moveTo>
                    <a:pt x="124" y="0"/>
                  </a:moveTo>
                  <a:cubicBezTo>
                    <a:pt x="85" y="36"/>
                    <a:pt x="46" y="72"/>
                    <a:pt x="28" y="120"/>
                  </a:cubicBezTo>
                  <a:cubicBezTo>
                    <a:pt x="10" y="168"/>
                    <a:pt x="0" y="236"/>
                    <a:pt x="16" y="288"/>
                  </a:cubicBezTo>
                  <a:cubicBezTo>
                    <a:pt x="32" y="340"/>
                    <a:pt x="106" y="408"/>
                    <a:pt x="124" y="432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73" name="Rectangle 53"/>
          <p:cNvSpPr>
            <a:spLocks noChangeArrowheads="1"/>
          </p:cNvSpPr>
          <p:nvPr/>
        </p:nvSpPr>
        <p:spPr bwMode="auto">
          <a:xfrm>
            <a:off x="2797175" y="5478463"/>
            <a:ext cx="5918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(i)                    (ii)                       (iii)                           (iv)</a:t>
            </a:r>
          </a:p>
          <a:p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                      (b) Some of the subgraph of G</a:t>
            </a:r>
            <a:r>
              <a:rPr lang="en-US" altLang="zh-TW" baseline="-25000">
                <a:solidFill>
                  <a:schemeClr val="tx1"/>
                </a:solidFill>
                <a:ea typeface="新細明體" pitchFamily="18" charset="-120"/>
              </a:rPr>
              <a:t>3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  </a:t>
            </a:r>
          </a:p>
        </p:txBody>
      </p:sp>
      <p:sp>
        <p:nvSpPr>
          <p:cNvPr id="5175" name="Text Box 55"/>
          <p:cNvSpPr txBox="1">
            <a:spLocks noChangeArrowheads="1"/>
          </p:cNvSpPr>
          <p:nvPr/>
        </p:nvSpPr>
        <p:spPr bwMode="auto">
          <a:xfrm>
            <a:off x="8350250" y="4586288"/>
            <a:ext cx="79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zh-TW" altLang="en-US" sz="2400"/>
              <a:t>分開</a:t>
            </a:r>
          </a:p>
        </p:txBody>
      </p:sp>
      <p:sp>
        <p:nvSpPr>
          <p:cNvPr id="5176" name="Text Box 56"/>
          <p:cNvSpPr txBox="1">
            <a:spLocks noChangeArrowheads="1"/>
          </p:cNvSpPr>
          <p:nvPr/>
        </p:nvSpPr>
        <p:spPr bwMode="auto">
          <a:xfrm>
            <a:off x="2705100" y="4057650"/>
            <a:ext cx="79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zh-TW" altLang="en-US" sz="2400"/>
              <a:t>單一</a:t>
            </a:r>
          </a:p>
        </p:txBody>
      </p:sp>
      <p:sp>
        <p:nvSpPr>
          <p:cNvPr id="5177" name="Oval 57"/>
          <p:cNvSpPr>
            <a:spLocks noChangeArrowheads="1"/>
          </p:cNvSpPr>
          <p:nvPr/>
        </p:nvSpPr>
        <p:spPr bwMode="auto">
          <a:xfrm>
            <a:off x="1427163" y="501650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5178" name="Oval 58"/>
          <p:cNvSpPr>
            <a:spLocks noChangeArrowheads="1"/>
          </p:cNvSpPr>
          <p:nvPr/>
        </p:nvSpPr>
        <p:spPr bwMode="auto">
          <a:xfrm>
            <a:off x="741363" y="1263650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5179" name="Oval 59"/>
          <p:cNvSpPr>
            <a:spLocks noChangeArrowheads="1"/>
          </p:cNvSpPr>
          <p:nvPr/>
        </p:nvSpPr>
        <p:spPr bwMode="auto">
          <a:xfrm>
            <a:off x="2112963" y="1263650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2</a:t>
            </a:r>
          </a:p>
        </p:txBody>
      </p:sp>
      <p:sp>
        <p:nvSpPr>
          <p:cNvPr id="5180" name="Oval 60"/>
          <p:cNvSpPr>
            <a:spLocks noChangeArrowheads="1"/>
          </p:cNvSpPr>
          <p:nvPr/>
        </p:nvSpPr>
        <p:spPr bwMode="auto">
          <a:xfrm>
            <a:off x="1427163" y="1873250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3</a:t>
            </a:r>
          </a:p>
        </p:txBody>
      </p:sp>
      <p:sp>
        <p:nvSpPr>
          <p:cNvPr id="5181" name="Line 61"/>
          <p:cNvSpPr>
            <a:spLocks noChangeShapeType="1"/>
          </p:cNvSpPr>
          <p:nvPr/>
        </p:nvSpPr>
        <p:spPr bwMode="auto">
          <a:xfrm>
            <a:off x="1649413" y="952500"/>
            <a:ext cx="0" cy="9144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82" name="Line 62"/>
          <p:cNvSpPr>
            <a:spLocks noChangeShapeType="1"/>
          </p:cNvSpPr>
          <p:nvPr/>
        </p:nvSpPr>
        <p:spPr bwMode="auto">
          <a:xfrm>
            <a:off x="1192213" y="1485900"/>
            <a:ext cx="9144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83" name="Line 63"/>
          <p:cNvSpPr>
            <a:spLocks noChangeShapeType="1"/>
          </p:cNvSpPr>
          <p:nvPr/>
        </p:nvSpPr>
        <p:spPr bwMode="auto">
          <a:xfrm flipH="1">
            <a:off x="1081088" y="876300"/>
            <a:ext cx="407987" cy="4349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84" name="Line 64"/>
          <p:cNvSpPr>
            <a:spLocks noChangeShapeType="1"/>
          </p:cNvSpPr>
          <p:nvPr/>
        </p:nvSpPr>
        <p:spPr bwMode="auto">
          <a:xfrm>
            <a:off x="1801813" y="876300"/>
            <a:ext cx="422275" cy="4349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85" name="Line 65"/>
          <p:cNvSpPr>
            <a:spLocks noChangeShapeType="1"/>
          </p:cNvSpPr>
          <p:nvPr/>
        </p:nvSpPr>
        <p:spPr bwMode="auto">
          <a:xfrm>
            <a:off x="1066800" y="1692275"/>
            <a:ext cx="354013" cy="312738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86" name="Line 66"/>
          <p:cNvSpPr>
            <a:spLocks noChangeShapeType="1"/>
          </p:cNvSpPr>
          <p:nvPr/>
        </p:nvSpPr>
        <p:spPr bwMode="auto">
          <a:xfrm flipH="1">
            <a:off x="1855788" y="1665288"/>
            <a:ext cx="327025" cy="33972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87" name="Rectangle 67"/>
          <p:cNvSpPr>
            <a:spLocks noChangeArrowheads="1"/>
          </p:cNvSpPr>
          <p:nvPr/>
        </p:nvSpPr>
        <p:spPr bwMode="auto">
          <a:xfrm>
            <a:off x="1354138" y="2517775"/>
            <a:ext cx="5556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G</a:t>
            </a:r>
            <a:r>
              <a:rPr lang="en-US" altLang="zh-TW" sz="1800">
                <a:solidFill>
                  <a:schemeClr val="tx2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5188" name="Oval 68"/>
          <p:cNvSpPr>
            <a:spLocks noChangeArrowheads="1"/>
          </p:cNvSpPr>
          <p:nvPr/>
        </p:nvSpPr>
        <p:spPr bwMode="auto">
          <a:xfrm>
            <a:off x="1419225" y="3487738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5189" name="Oval 69"/>
          <p:cNvSpPr>
            <a:spLocks noChangeArrowheads="1"/>
          </p:cNvSpPr>
          <p:nvPr/>
        </p:nvSpPr>
        <p:spPr bwMode="auto">
          <a:xfrm>
            <a:off x="1417638" y="4591050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5190" name="Oval 70"/>
          <p:cNvSpPr>
            <a:spLocks noChangeArrowheads="1"/>
          </p:cNvSpPr>
          <p:nvPr/>
        </p:nvSpPr>
        <p:spPr bwMode="auto">
          <a:xfrm>
            <a:off x="1433513" y="5610225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2</a:t>
            </a:r>
          </a:p>
        </p:txBody>
      </p:sp>
      <p:sp>
        <p:nvSpPr>
          <p:cNvPr id="5191" name="Line 71"/>
          <p:cNvSpPr>
            <a:spLocks noChangeShapeType="1"/>
          </p:cNvSpPr>
          <p:nvPr/>
        </p:nvSpPr>
        <p:spPr bwMode="auto">
          <a:xfrm>
            <a:off x="1655763" y="5046663"/>
            <a:ext cx="0" cy="5588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92" name="Line 72"/>
          <p:cNvSpPr>
            <a:spLocks noChangeShapeType="1"/>
          </p:cNvSpPr>
          <p:nvPr/>
        </p:nvSpPr>
        <p:spPr bwMode="auto">
          <a:xfrm flipV="1">
            <a:off x="1833563" y="3876675"/>
            <a:ext cx="0" cy="72072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93" name="Line 73"/>
          <p:cNvSpPr>
            <a:spLocks noChangeShapeType="1"/>
          </p:cNvSpPr>
          <p:nvPr/>
        </p:nvSpPr>
        <p:spPr bwMode="auto">
          <a:xfrm>
            <a:off x="1465263" y="3903663"/>
            <a:ext cx="0" cy="735012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94" name="Rectangle 74"/>
          <p:cNvSpPr>
            <a:spLocks noChangeArrowheads="1"/>
          </p:cNvSpPr>
          <p:nvPr/>
        </p:nvSpPr>
        <p:spPr bwMode="auto">
          <a:xfrm>
            <a:off x="1330325" y="6329363"/>
            <a:ext cx="5556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G</a:t>
            </a:r>
            <a:r>
              <a:rPr lang="en-US" altLang="zh-TW" sz="1800">
                <a:solidFill>
                  <a:schemeClr val="tx2"/>
                </a:solidFill>
                <a:ea typeface="新細明體" pitchFamily="18" charset="-120"/>
              </a:rPr>
              <a:t>3</a:t>
            </a:r>
          </a:p>
        </p:txBody>
      </p:sp>
      <p:sp>
        <p:nvSpPr>
          <p:cNvPr id="5195" name="Rectangle 75"/>
          <p:cNvSpPr>
            <a:spLocks noGrp="1" noChangeArrowheads="1"/>
          </p:cNvSpPr>
          <p:nvPr>
            <p:ph type="title" idx="4294967295"/>
          </p:nvPr>
        </p:nvSpPr>
        <p:spPr>
          <a:xfrm>
            <a:off x="1614488" y="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zh-TW" sz="2400" b="1">
                <a:solidFill>
                  <a:schemeClr val="tx1"/>
                </a:solidFill>
              </a:rPr>
              <a:t>Figure 6.4:</a:t>
            </a:r>
            <a:r>
              <a:rPr lang="en-US" altLang="zh-TW" sz="2400">
                <a:solidFill>
                  <a:schemeClr val="tx1"/>
                </a:solidFill>
              </a:rPr>
              <a:t> subgraphs of G</a:t>
            </a:r>
            <a:r>
              <a:rPr lang="en-US" altLang="zh-TW" sz="2400" baseline="-25000">
                <a:solidFill>
                  <a:schemeClr val="tx1"/>
                </a:solidFill>
              </a:rPr>
              <a:t>1 </a:t>
            </a:r>
            <a:r>
              <a:rPr lang="en-US" altLang="zh-TW" sz="2400">
                <a:solidFill>
                  <a:schemeClr val="tx1"/>
                </a:solidFill>
              </a:rPr>
              <a:t>and G</a:t>
            </a:r>
            <a:r>
              <a:rPr lang="en-US" altLang="zh-TW" sz="2400" baseline="-25000">
                <a:solidFill>
                  <a:schemeClr val="tx1"/>
                </a:solidFill>
              </a:rPr>
              <a:t>3  </a:t>
            </a:r>
            <a:r>
              <a:rPr lang="en-US" altLang="zh-TW" sz="2400">
                <a:solidFill>
                  <a:schemeClr val="tx1"/>
                </a:solidFill>
              </a:rPr>
              <a:t>(p.261)</a:t>
            </a:r>
            <a:r>
              <a:rPr lang="en-US" altLang="zh-TW" sz="2400" b="1">
                <a:solidFill>
                  <a:schemeClr val="tx1"/>
                </a:solidFill>
              </a:rPr>
              <a:t/>
            </a:r>
            <a:br>
              <a:rPr lang="en-US" altLang="zh-TW" sz="2400" b="1">
                <a:solidFill>
                  <a:schemeClr val="tx1"/>
                </a:solidFill>
              </a:rPr>
            </a:br>
            <a:endParaRPr lang="en-US" altLang="zh-TW" sz="2400" b="1">
              <a:solidFill>
                <a:schemeClr val="tx1"/>
              </a:solidFill>
            </a:endParaRPr>
          </a:p>
        </p:txBody>
      </p:sp>
      <p:pic>
        <p:nvPicPr>
          <p:cNvPr id="66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" name="Rectangle 66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6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311F-3CE7-48E7-9631-CE3161FF4331}" type="slidenum">
              <a:rPr lang="en-US" altLang="zh-TW"/>
              <a:pPr/>
              <a:t>9</a:t>
            </a:fld>
            <a:endParaRPr lang="en-US" altLang="zh-TW"/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533400" y="1381125"/>
            <a:ext cx="8991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A </a:t>
            </a:r>
            <a:r>
              <a:rPr lang="en-US" altLang="zh-TW" sz="3200" dirty="0">
                <a:ea typeface="新細明體" pitchFamily="18" charset="-120"/>
              </a:rPr>
              <a:t>simple path</a:t>
            </a: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 is a path in which all vertices, </a:t>
            </a:r>
            <a:b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</a:b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except possibly the first and the last, are distinct</a:t>
            </a:r>
          </a:p>
          <a:p>
            <a:pPr marL="342900" indent="-342900" algn="l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A </a:t>
            </a:r>
            <a:r>
              <a:rPr lang="en-US" altLang="zh-TW" sz="3200" dirty="0">
                <a:ea typeface="新細明體" pitchFamily="18" charset="-120"/>
              </a:rPr>
              <a:t>cycle</a:t>
            </a: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 is a simple path in which the first and </a:t>
            </a:r>
            <a:b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</a:b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the last vertices are the same</a:t>
            </a:r>
          </a:p>
          <a:p>
            <a:pPr marL="342900" indent="-342900" algn="l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In an undirected graph G, two </a:t>
            </a:r>
            <a:r>
              <a:rPr lang="en-US" altLang="zh-TW" sz="3200" dirty="0">
                <a:solidFill>
                  <a:schemeClr val="accent2"/>
                </a:solidFill>
                <a:ea typeface="新細明體" pitchFamily="18" charset="-120"/>
              </a:rPr>
              <a:t>vertices</a:t>
            </a: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, v</a:t>
            </a:r>
            <a:r>
              <a:rPr lang="en-US" altLang="zh-TW" sz="1800" dirty="0">
                <a:solidFill>
                  <a:schemeClr val="tx1"/>
                </a:solidFill>
                <a:ea typeface="新細明體" pitchFamily="18" charset="-120"/>
              </a:rPr>
              <a:t>0</a:t>
            </a: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 and v</a:t>
            </a:r>
            <a:r>
              <a:rPr lang="en-US" altLang="zh-TW" sz="1800" dirty="0">
                <a:solidFill>
                  <a:schemeClr val="tx1"/>
                </a:solidFill>
                <a:ea typeface="新細明體" pitchFamily="18" charset="-120"/>
              </a:rPr>
              <a:t>1</a:t>
            </a: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, are </a:t>
            </a:r>
            <a:r>
              <a:rPr lang="en-US" altLang="zh-TW" sz="3200" dirty="0">
                <a:ea typeface="新細明體" pitchFamily="18" charset="-120"/>
              </a:rPr>
              <a:t>connected</a:t>
            </a: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 if there is a path in G from v</a:t>
            </a:r>
            <a:r>
              <a:rPr lang="en-US" altLang="zh-TW" sz="1800" dirty="0">
                <a:solidFill>
                  <a:schemeClr val="tx1"/>
                </a:solidFill>
                <a:ea typeface="新細明體" pitchFamily="18" charset="-120"/>
              </a:rPr>
              <a:t>0</a:t>
            </a: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 to v</a:t>
            </a:r>
            <a:r>
              <a:rPr lang="en-US" altLang="zh-TW" sz="1800" dirty="0">
                <a:solidFill>
                  <a:schemeClr val="tx1"/>
                </a:solidFill>
                <a:ea typeface="新細明體" pitchFamily="18" charset="-120"/>
              </a:rPr>
              <a:t>1</a:t>
            </a:r>
            <a:endParaRPr lang="en-US" altLang="zh-TW" sz="3200" dirty="0">
              <a:solidFill>
                <a:schemeClr val="tx1"/>
              </a:solidFill>
              <a:ea typeface="新細明體" pitchFamily="18" charset="-120"/>
            </a:endParaRPr>
          </a:p>
          <a:p>
            <a:pPr marL="342900" indent="-342900" algn="l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An undirected </a:t>
            </a:r>
            <a:r>
              <a:rPr lang="en-US" altLang="zh-TW" sz="3200" dirty="0">
                <a:solidFill>
                  <a:schemeClr val="accent2"/>
                </a:solidFill>
                <a:ea typeface="新細明體" pitchFamily="18" charset="-120"/>
              </a:rPr>
              <a:t>graph</a:t>
            </a: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 is </a:t>
            </a:r>
            <a:r>
              <a:rPr lang="en-US" altLang="zh-TW" sz="3200" dirty="0">
                <a:ea typeface="新細明體" pitchFamily="18" charset="-120"/>
              </a:rPr>
              <a:t>connected</a:t>
            </a: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 if, for every </a:t>
            </a:r>
            <a:b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</a:b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pair of distinct vertices v</a:t>
            </a:r>
            <a:r>
              <a:rPr lang="en-US" altLang="zh-TW" sz="1800" dirty="0">
                <a:solidFill>
                  <a:schemeClr val="tx1"/>
                </a:solidFill>
                <a:ea typeface="新細明體" pitchFamily="18" charset="-120"/>
              </a:rPr>
              <a:t>i</a:t>
            </a: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, </a:t>
            </a:r>
            <a:r>
              <a:rPr lang="en-US" altLang="zh-TW" sz="3200" dirty="0" err="1">
                <a:solidFill>
                  <a:schemeClr val="tx1"/>
                </a:solidFill>
                <a:ea typeface="新細明體" pitchFamily="18" charset="-120"/>
              </a:rPr>
              <a:t>v</a:t>
            </a:r>
            <a:r>
              <a:rPr lang="en-US" altLang="zh-TW" sz="1800" dirty="0" err="1">
                <a:solidFill>
                  <a:schemeClr val="tx1"/>
                </a:solidFill>
                <a:ea typeface="新細明體" pitchFamily="18" charset="-120"/>
              </a:rPr>
              <a:t>j</a:t>
            </a: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, there is a path </a:t>
            </a:r>
            <a:b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</a:b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from v</a:t>
            </a:r>
            <a:r>
              <a:rPr lang="en-US" altLang="zh-TW" sz="1800" dirty="0">
                <a:solidFill>
                  <a:schemeClr val="tx1"/>
                </a:solidFill>
                <a:ea typeface="新細明體" pitchFamily="18" charset="-120"/>
              </a:rPr>
              <a:t>i</a:t>
            </a: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 to </a:t>
            </a:r>
            <a:r>
              <a:rPr lang="en-US" altLang="zh-TW" sz="3200" dirty="0" err="1">
                <a:solidFill>
                  <a:schemeClr val="tx1"/>
                </a:solidFill>
                <a:ea typeface="新細明體" pitchFamily="18" charset="-120"/>
              </a:rPr>
              <a:t>v</a:t>
            </a:r>
            <a:r>
              <a:rPr lang="en-US" altLang="zh-TW" sz="1800" dirty="0" err="1">
                <a:solidFill>
                  <a:schemeClr val="tx1"/>
                </a:solidFill>
                <a:ea typeface="新細明體" pitchFamily="18" charset="-120"/>
              </a:rPr>
              <a:t>j</a:t>
            </a:r>
            <a:endParaRPr lang="en-US" altLang="zh-TW" sz="1800" dirty="0">
              <a:solidFill>
                <a:schemeClr val="tx1"/>
              </a:solidFill>
              <a:ea typeface="新細明體" pitchFamily="18" charset="-120"/>
            </a:endParaRP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/>
            <a:r>
              <a:rPr lang="en-US" altLang="zh-TW"/>
              <a:t>Simple Path and Style</a:t>
            </a:r>
          </a:p>
        </p:txBody>
      </p:sp>
      <p:pic>
        <p:nvPicPr>
          <p:cNvPr id="7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813</Words>
  <Application>Microsoft Office PowerPoint</Application>
  <PresentationFormat>On-screen Show (4:3)</PresentationFormat>
  <Paragraphs>285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方程式</vt:lpstr>
      <vt:lpstr> Data Structure/BTCS-2304</vt:lpstr>
      <vt:lpstr>Slide 2</vt:lpstr>
      <vt:lpstr>Slide 3</vt:lpstr>
      <vt:lpstr>Slide 4</vt:lpstr>
      <vt:lpstr>Slide 5</vt:lpstr>
      <vt:lpstr>Figure 6.3</vt:lpstr>
      <vt:lpstr>Subgraph and Path</vt:lpstr>
      <vt:lpstr>Figure 6.4: subgraphs of G1 and G3  (p.261) </vt:lpstr>
      <vt:lpstr>Simple Path and Style</vt:lpstr>
      <vt:lpstr>Slide 10</vt:lpstr>
      <vt:lpstr>Connected Component</vt:lpstr>
      <vt:lpstr>Slide 12</vt:lpstr>
      <vt:lpstr>Slide 13</vt:lpstr>
      <vt:lpstr>Slide 14</vt:lpstr>
      <vt:lpstr>Slide 15</vt:lpstr>
      <vt:lpstr>Slide 16</vt:lpstr>
      <vt:lpstr>Figure 6.13:Alternate order adjacency list for G1 (p.268)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Data Structure/BTCS-2304</dc:title>
  <dc:creator>Yogesh</dc:creator>
  <cp:lastModifiedBy>Yogesh</cp:lastModifiedBy>
  <cp:revision>2</cp:revision>
  <dcterms:created xsi:type="dcterms:W3CDTF">2023-06-20T10:31:46Z</dcterms:created>
  <dcterms:modified xsi:type="dcterms:W3CDTF">2023-06-23T05:20:46Z</dcterms:modified>
</cp:coreProperties>
</file>