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6"/>
  </p:notesMasterIdLst>
  <p:sldIdLst>
    <p:sldId id="281" r:id="rId2"/>
    <p:sldId id="279" r:id="rId3"/>
    <p:sldId id="25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7" r:id="rId23"/>
    <p:sldId id="280" r:id="rId24"/>
    <p:sldId id="276" r:id="rId25"/>
  </p:sldIdLst>
  <p:sldSz cx="9144000" cy="6858000" type="screen4x3"/>
  <p:notesSz cx="6858000" cy="9144000"/>
  <p:defaultTextStyle>
    <a:defPPr>
      <a:defRPr lang="en-US"/>
    </a:defPPr>
    <a:lvl1pPr marL="0" algn="l" defTabSz="9142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08" algn="l" defTabSz="9142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18" algn="l" defTabSz="9142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27" algn="l" defTabSz="9142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36" algn="l" defTabSz="9142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43" algn="l" defTabSz="9142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652" algn="l" defTabSz="9142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760" algn="l" defTabSz="9142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868" algn="l" defTabSz="91421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ABBE5E-B9AB-4D46-AE41-B58D43F94131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3BA8B-1C98-4923-89A9-7478D51FD3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2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08" algn="l" defTabSz="9142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18" algn="l" defTabSz="9142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27" algn="l" defTabSz="9142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436" algn="l" defTabSz="9142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543" algn="l" defTabSz="9142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652" algn="l" defTabSz="9142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760" algn="l" defTabSz="9142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868" algn="l" defTabSz="91421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867494-C235-4B97-B073-61F2ECB51A12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A673F4-982E-4A8E-84C1-E774B73E08FB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4EC23C-4335-4BAD-B997-E2EFD89D3D31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E649DB-E4AB-498E-B583-6F88D15D2351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851285-8242-45F4-8B1D-DB3DD543675C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46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6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EE0968-BBBF-4AB1-822E-612D98E1A7CC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49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9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50E43B-667B-4F01-808A-064EC672D677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150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FD5CC1-95C6-4403-B0C8-DB1686A71669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C06BDD-CB11-44ED-A67D-D7CCCBA4761F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153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2ADE10-4C9F-4F46-987A-BD7B1E03B351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C23ABF-231B-4044-BE48-25CBD9FC87E5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C065C0-1D88-4244-A044-59636608D40F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9D7E82-BE4B-4570-9FA1-9BD24B8B34BC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37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EB294CC-27B9-4FB2-96B5-5EF591DF124F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AF82AE-AB7E-4E74-A4E1-79C79F1EF090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39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39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745575-CF09-463F-BE18-CE896E1BB01E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5685DC-5FB0-4F13-8E77-8D12C813CB44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41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1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3B52CD-AA67-4AC1-8C0A-641B474DC945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DF76A-55D1-4728-8BA2-DBB919FEFE30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8A5B6-59AB-46FA-9481-95FAB85D0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DF76A-55D1-4728-8BA2-DBB919FEFE30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8A5B6-59AB-46FA-9481-95FAB85D0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DF76A-55D1-4728-8BA2-DBB919FEFE30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8A5B6-59AB-46FA-9481-95FAB85D0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DF76A-55D1-4728-8BA2-DBB919FEFE30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8A5B6-59AB-46FA-9481-95FAB85D0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5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DF76A-55D1-4728-8BA2-DBB919FEFE30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8A5B6-59AB-46FA-9481-95FAB85D0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DF76A-55D1-4728-8BA2-DBB919FEFE30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8A5B6-59AB-46FA-9481-95FAB85D0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7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DF76A-55D1-4728-8BA2-DBB919FEFE30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8A5B6-59AB-46FA-9481-95FAB85D0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DF76A-55D1-4728-8BA2-DBB919FEFE30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8A5B6-59AB-46FA-9481-95FAB85D0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DF76A-55D1-4728-8BA2-DBB919FEFE30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8A5B6-59AB-46FA-9481-95FAB85D0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DF76A-55D1-4728-8BA2-DBB919FEFE30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8A5B6-59AB-46FA-9481-95FAB85D0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7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DF76A-55D1-4728-8BA2-DBB919FEFE30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8A5B6-59AB-46FA-9481-95FAB85D0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35" tIns="45718" rIns="91435" bIns="45718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35" tIns="45718" rIns="91435" bIns="45718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BDF76A-55D1-4728-8BA2-DBB919FEFE30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lIns="91435" tIns="45718" rIns="91435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8A5B6-59AB-46FA-9481-95FAB85D0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354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3" indent="-342883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6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3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7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1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Operating System/ BTCS-2401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4th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53618"/>
            <a:ext cx="8229600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2800" dirty="0" smtClean="0"/>
              <a:t>Memory-Mapped Shared Memory </a:t>
            </a:r>
            <a:br>
              <a:rPr lang="en-US" sz="2800" dirty="0" smtClean="0"/>
            </a:br>
            <a:r>
              <a:rPr lang="en-US" sz="2800" dirty="0" smtClean="0"/>
              <a:t>in Windows</a:t>
            </a:r>
          </a:p>
        </p:txBody>
      </p:sp>
      <p:pic>
        <p:nvPicPr>
          <p:cNvPr id="65539" name="Picture 4" descr="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9219" y="1914527"/>
            <a:ext cx="7341659" cy="298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964142" y="277418"/>
            <a:ext cx="7722658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Allocating Kernel Memory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Treated differently from user memory</a:t>
            </a:r>
          </a:p>
          <a:p>
            <a:endParaRPr lang="en-US" smtClean="0"/>
          </a:p>
          <a:p>
            <a:r>
              <a:rPr lang="en-US" smtClean="0"/>
              <a:t>Often allocated from a free-memory pool</a:t>
            </a:r>
          </a:p>
          <a:p>
            <a:pPr lvl="1"/>
            <a:r>
              <a:rPr lang="en-US" smtClean="0"/>
              <a:t>Kernel requests memory for structures of varying sizes</a:t>
            </a:r>
          </a:p>
          <a:p>
            <a:pPr lvl="1"/>
            <a:r>
              <a:rPr lang="en-US" smtClean="0"/>
              <a:t>Some kernel memory needs to be contiguous</a:t>
            </a:r>
          </a:p>
          <a:p>
            <a:pPr lvl="2"/>
            <a:r>
              <a:rPr lang="en-US" smtClean="0"/>
              <a:t>I.e. for device I/O</a:t>
            </a:r>
          </a:p>
          <a:p>
            <a:pPr>
              <a:buFont typeface="Monotype Sorts" charset="2"/>
              <a:buNone/>
            </a:pPr>
            <a:endParaRPr lang="en-US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07437" y="256219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Buddy System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idx="1"/>
          </p:nvPr>
        </p:nvSpPr>
        <p:spPr>
          <a:xfrm>
            <a:off x="744246" y="1751338"/>
            <a:ext cx="7733242" cy="4530329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Allocates memory from fixed-size segment consisting of physically-contiguous pages</a:t>
            </a:r>
          </a:p>
          <a:p>
            <a:r>
              <a:rPr lang="en-US" dirty="0" smtClean="0"/>
              <a:t>Memory allocated using </a:t>
            </a:r>
            <a:r>
              <a:rPr lang="en-US" b="1" dirty="0" smtClean="0"/>
              <a:t>power-of-2 allocator</a:t>
            </a:r>
          </a:p>
          <a:p>
            <a:pPr lvl="1"/>
            <a:r>
              <a:rPr lang="en-US" dirty="0" smtClean="0"/>
              <a:t>Satisfies requests in units sized as power of 2</a:t>
            </a:r>
          </a:p>
          <a:p>
            <a:pPr lvl="1"/>
            <a:r>
              <a:rPr lang="en-US" dirty="0" smtClean="0"/>
              <a:t>Request rounded up to next highest power of 2</a:t>
            </a:r>
          </a:p>
          <a:p>
            <a:pPr lvl="1"/>
            <a:r>
              <a:rPr lang="en-US" dirty="0" smtClean="0"/>
              <a:t>When smaller allocation needed than is available, current chunk split into two buddies of next-lower power of 2</a:t>
            </a:r>
          </a:p>
          <a:p>
            <a:pPr lvl="2"/>
            <a:r>
              <a:rPr lang="en-US" dirty="0" smtClean="0"/>
              <a:t>Continue until appropriate sized chunk available</a:t>
            </a:r>
          </a:p>
          <a:p>
            <a:r>
              <a:rPr lang="en-US" dirty="0" smtClean="0"/>
              <a:t>For example, assume 256KB chunk available, kernel requests 21KB</a:t>
            </a:r>
          </a:p>
          <a:p>
            <a:pPr lvl="1"/>
            <a:r>
              <a:rPr lang="en-US" dirty="0" smtClean="0"/>
              <a:t>Split into A</a:t>
            </a:r>
            <a:r>
              <a:rPr lang="en-US" baseline="-25000" dirty="0" smtClean="0"/>
              <a:t>L</a:t>
            </a:r>
            <a:r>
              <a:rPr lang="en-US" dirty="0" smtClean="0"/>
              <a:t> </a:t>
            </a:r>
            <a:r>
              <a:rPr lang="en-US" baseline="-25000" dirty="0" smtClean="0"/>
              <a:t>and</a:t>
            </a:r>
            <a:r>
              <a:rPr lang="en-US" dirty="0" smtClean="0"/>
              <a:t>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r</a:t>
            </a:r>
            <a:r>
              <a:rPr lang="en-US" dirty="0" smtClean="0"/>
              <a:t> of 128KB each</a:t>
            </a:r>
          </a:p>
          <a:p>
            <a:pPr lvl="2"/>
            <a:r>
              <a:rPr lang="en-US" dirty="0" smtClean="0"/>
              <a:t>One further divided into B</a:t>
            </a:r>
            <a:r>
              <a:rPr lang="en-US" baseline="-25000" dirty="0" smtClean="0"/>
              <a:t>L</a:t>
            </a:r>
            <a:r>
              <a:rPr lang="en-US" dirty="0" smtClean="0"/>
              <a:t> and B</a:t>
            </a:r>
            <a:r>
              <a:rPr lang="en-US" baseline="-25000" dirty="0" smtClean="0"/>
              <a:t>R</a:t>
            </a:r>
            <a:r>
              <a:rPr lang="en-US" dirty="0" smtClean="0"/>
              <a:t> of 64KB</a:t>
            </a:r>
          </a:p>
          <a:p>
            <a:pPr lvl="3"/>
            <a:r>
              <a:rPr lang="en-US" dirty="0" smtClean="0"/>
              <a:t>One further into C</a:t>
            </a:r>
            <a:r>
              <a:rPr lang="en-US" baseline="-25000" dirty="0" smtClean="0"/>
              <a:t>L</a:t>
            </a:r>
            <a:r>
              <a:rPr lang="en-US" dirty="0" smtClean="0"/>
              <a:t> and C</a:t>
            </a:r>
            <a:r>
              <a:rPr lang="en-US" baseline="-25000" dirty="0" smtClean="0"/>
              <a:t>R</a:t>
            </a:r>
            <a:r>
              <a:rPr lang="en-US" dirty="0" smtClean="0"/>
              <a:t> of 32KB each – one used to satisfy request</a:t>
            </a:r>
          </a:p>
          <a:p>
            <a:r>
              <a:rPr lang="en-US" dirty="0" smtClean="0"/>
              <a:t>Advantage – quickly coalesce unused chunks into larger chunk</a:t>
            </a:r>
          </a:p>
          <a:p>
            <a:r>
              <a:rPr lang="en-US" dirty="0" smtClean="0"/>
              <a:t>Disadvantage - fragmentation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964142" y="277418"/>
            <a:ext cx="7722658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Buddy System Allocator</a:t>
            </a:r>
          </a:p>
        </p:txBody>
      </p:sp>
      <p:pic>
        <p:nvPicPr>
          <p:cNvPr id="68611" name="Picture 4" descr="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28" y="1056087"/>
            <a:ext cx="5675841" cy="4941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81619" y="277418"/>
            <a:ext cx="7605183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Slab Allocator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806452" y="1233489"/>
            <a:ext cx="7704667" cy="504706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Alternate strategy</a:t>
            </a:r>
          </a:p>
          <a:p>
            <a:endParaRPr lang="en-US" sz="800" dirty="0" smtClean="0"/>
          </a:p>
          <a:p>
            <a:r>
              <a:rPr lang="en-US" dirty="0" smtClean="0"/>
              <a:t>Slab is one or more physically contiguous pages</a:t>
            </a:r>
          </a:p>
          <a:p>
            <a:endParaRPr lang="en-US" sz="800" dirty="0" smtClean="0"/>
          </a:p>
          <a:p>
            <a:r>
              <a:rPr lang="en-US" dirty="0" smtClean="0"/>
              <a:t>Cache consists of one or more slabs</a:t>
            </a:r>
          </a:p>
          <a:p>
            <a:endParaRPr lang="en-US" sz="800" dirty="0" smtClean="0"/>
          </a:p>
          <a:p>
            <a:r>
              <a:rPr lang="en-US" dirty="0" smtClean="0"/>
              <a:t>Single cache for each unique kernel data structure</a:t>
            </a:r>
          </a:p>
          <a:p>
            <a:pPr lvl="1"/>
            <a:r>
              <a:rPr lang="en-US" dirty="0" smtClean="0"/>
              <a:t>Each cache filled with objects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smtClean="0"/>
              <a:t>– instantiations of the data structure</a:t>
            </a:r>
          </a:p>
          <a:p>
            <a:pPr lvl="1"/>
            <a:endParaRPr lang="en-US" sz="800" dirty="0" smtClean="0"/>
          </a:p>
          <a:p>
            <a:r>
              <a:rPr lang="en-US" dirty="0" smtClean="0"/>
              <a:t>When cache created, filled with objects marked as </a:t>
            </a:r>
            <a:r>
              <a:rPr lang="en-US" b="1" dirty="0" smtClean="0"/>
              <a:t>free</a:t>
            </a:r>
          </a:p>
          <a:p>
            <a:endParaRPr lang="en-US" sz="800" b="1" dirty="0" smtClean="0"/>
          </a:p>
          <a:p>
            <a:r>
              <a:rPr lang="en-US" dirty="0" smtClean="0"/>
              <a:t>When structures stored, objects marked as </a:t>
            </a:r>
            <a:r>
              <a:rPr lang="en-US" b="1" dirty="0" smtClean="0"/>
              <a:t>used</a:t>
            </a:r>
          </a:p>
          <a:p>
            <a:endParaRPr lang="en-US" sz="800" b="1" dirty="0" smtClean="0"/>
          </a:p>
          <a:p>
            <a:r>
              <a:rPr lang="en-US" dirty="0" smtClean="0"/>
              <a:t>If slab is full of used objects, next object allocated from empty slab</a:t>
            </a:r>
          </a:p>
          <a:p>
            <a:pPr lvl="1"/>
            <a:r>
              <a:rPr lang="en-US" dirty="0" smtClean="0"/>
              <a:t>If no empty slabs, new slab allocated</a:t>
            </a:r>
          </a:p>
          <a:p>
            <a:pPr lvl="1"/>
            <a:endParaRPr lang="en-US" sz="800" dirty="0" smtClean="0"/>
          </a:p>
          <a:p>
            <a:r>
              <a:rPr lang="en-US" dirty="0" smtClean="0"/>
              <a:t>Benefits include no fragmentation, fast memory request satisfaction</a:t>
            </a:r>
          </a:p>
          <a:p>
            <a:pPr>
              <a:buFont typeface="Monotype Sorts" charset="2"/>
              <a:buNone/>
            </a:pPr>
            <a:endParaRPr lang="en-US" dirty="0" smtClean="0"/>
          </a:p>
          <a:p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50927" y="277418"/>
            <a:ext cx="7635875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Slab Allocation</a:t>
            </a:r>
          </a:p>
        </p:txBody>
      </p:sp>
      <p:pic>
        <p:nvPicPr>
          <p:cNvPr id="70659" name="Picture 4" descr="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09700" y="1258493"/>
            <a:ext cx="6902450" cy="48553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895350" y="277418"/>
            <a:ext cx="7791450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Other Considerations -- Prepaging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827618" y="1447803"/>
            <a:ext cx="7522633" cy="4908947"/>
          </a:xfrm>
        </p:spPr>
        <p:txBody>
          <a:bodyPr>
            <a:normAutofit fontScale="92500" lnSpcReduction="20000"/>
          </a:bodyPr>
          <a:lstStyle/>
          <a:p>
            <a:r>
              <a:rPr lang="en-US" smtClean="0"/>
              <a:t>Prepaging </a:t>
            </a:r>
          </a:p>
          <a:p>
            <a:pPr lvl="1"/>
            <a:r>
              <a:rPr lang="en-US" smtClean="0"/>
              <a:t>To reduce the large number of page faults that occurs at process startup</a:t>
            </a:r>
          </a:p>
          <a:p>
            <a:pPr lvl="1"/>
            <a:r>
              <a:rPr lang="en-US" smtClean="0"/>
              <a:t>Prepage all or some of the pages a process will need, before they are referenced</a:t>
            </a:r>
          </a:p>
          <a:p>
            <a:pPr lvl="1"/>
            <a:r>
              <a:rPr lang="en-US" smtClean="0"/>
              <a:t>But if prepaged pages are unused, I/O and memory was wasted</a:t>
            </a:r>
          </a:p>
          <a:p>
            <a:pPr lvl="1"/>
            <a:r>
              <a:rPr lang="en-US" smtClean="0"/>
              <a:t>Assume </a:t>
            </a:r>
            <a:r>
              <a:rPr lang="en-US" i="1" smtClean="0"/>
              <a:t>s</a:t>
            </a:r>
            <a:r>
              <a:rPr lang="en-US" smtClean="0"/>
              <a:t> pages are prepaged and </a:t>
            </a:r>
            <a:r>
              <a:rPr lang="el-GR" i="1" smtClean="0"/>
              <a:t>α</a:t>
            </a:r>
            <a:r>
              <a:rPr lang="en-US" i="1" smtClean="0"/>
              <a:t> </a:t>
            </a:r>
            <a:r>
              <a:rPr lang="en-US" smtClean="0"/>
              <a:t>of the pages is used</a:t>
            </a:r>
          </a:p>
          <a:p>
            <a:pPr lvl="2"/>
            <a:r>
              <a:rPr lang="en-US" smtClean="0"/>
              <a:t>Is cost of </a:t>
            </a:r>
            <a:r>
              <a:rPr lang="en-US" i="1" smtClean="0"/>
              <a:t>s * </a:t>
            </a:r>
            <a:r>
              <a:rPr lang="el-GR" i="1" smtClean="0"/>
              <a:t>α</a:t>
            </a:r>
            <a:r>
              <a:rPr lang="en-US" i="1" smtClean="0"/>
              <a:t>  </a:t>
            </a:r>
            <a:r>
              <a:rPr lang="en-US" smtClean="0"/>
              <a:t>save pages faults &gt; or &lt; than the cost of prepaging</a:t>
            </a:r>
            <a:r>
              <a:rPr lang="en-US" i="1" smtClean="0"/>
              <a:t> </a:t>
            </a:r>
            <a:br>
              <a:rPr lang="en-US" i="1" smtClean="0"/>
            </a:br>
            <a:r>
              <a:rPr lang="en-US" i="1" smtClean="0"/>
              <a:t>s * (1- </a:t>
            </a:r>
            <a:r>
              <a:rPr lang="el-GR" i="1" smtClean="0"/>
              <a:t>α</a:t>
            </a:r>
            <a:r>
              <a:rPr lang="en-US" i="1" smtClean="0"/>
              <a:t>) </a:t>
            </a:r>
            <a:r>
              <a:rPr lang="en-US" smtClean="0"/>
              <a:t>unnecessary pages</a:t>
            </a:r>
            <a:r>
              <a:rPr lang="en-US" i="1" smtClean="0"/>
              <a:t>?  </a:t>
            </a:r>
          </a:p>
          <a:p>
            <a:pPr lvl="2"/>
            <a:r>
              <a:rPr lang="el-GR" i="1" smtClean="0"/>
              <a:t>α</a:t>
            </a:r>
            <a:r>
              <a:rPr lang="en-US" i="1" smtClean="0"/>
              <a:t> </a:t>
            </a:r>
            <a:r>
              <a:rPr lang="en-US" smtClean="0"/>
              <a:t>near zero </a:t>
            </a:r>
            <a:r>
              <a:rPr lang="en-US" smtClean="0">
                <a:sym typeface="Symbol" charset="2"/>
              </a:rPr>
              <a:t> prepaging loses</a:t>
            </a:r>
            <a:r>
              <a:rPr lang="en-US" smtClean="0"/>
              <a:t> 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1256242" y="277418"/>
            <a:ext cx="7430558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Other Issues – Page Size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310880"/>
            <a:ext cx="7289800" cy="42338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Sometimes OS designers have a choice</a:t>
            </a:r>
          </a:p>
          <a:p>
            <a:pPr lvl="1"/>
            <a:r>
              <a:rPr lang="en-US" dirty="0" smtClean="0"/>
              <a:t>Especially if running on custom-built CPU</a:t>
            </a:r>
          </a:p>
          <a:p>
            <a:r>
              <a:rPr lang="en-US" dirty="0" smtClean="0"/>
              <a:t>Page size selection must take into consideration:</a:t>
            </a:r>
          </a:p>
          <a:p>
            <a:pPr lvl="1"/>
            <a:r>
              <a:rPr lang="en-US" dirty="0" smtClean="0"/>
              <a:t>Fragmentation</a:t>
            </a:r>
          </a:p>
          <a:p>
            <a:pPr lvl="1"/>
            <a:r>
              <a:rPr lang="en-US" dirty="0" smtClean="0"/>
              <a:t>Page table size </a:t>
            </a:r>
          </a:p>
          <a:p>
            <a:pPr lvl="1"/>
            <a:r>
              <a:rPr lang="en-US" dirty="0" smtClean="0"/>
              <a:t>Resolution</a:t>
            </a:r>
            <a:endParaRPr lang="en-US" b="1" dirty="0" smtClean="0">
              <a:solidFill>
                <a:srgbClr val="3366FF"/>
              </a:solidFill>
            </a:endParaRPr>
          </a:p>
          <a:p>
            <a:pPr lvl="1"/>
            <a:r>
              <a:rPr lang="en-US" dirty="0" smtClean="0"/>
              <a:t>I/O overhead</a:t>
            </a:r>
          </a:p>
          <a:p>
            <a:pPr lvl="1"/>
            <a:r>
              <a:rPr lang="en-US" dirty="0" smtClean="0"/>
              <a:t>Number of page faults</a:t>
            </a:r>
          </a:p>
          <a:p>
            <a:pPr lvl="1"/>
            <a:r>
              <a:rPr lang="en-US" dirty="0" smtClean="0"/>
              <a:t>Locality</a:t>
            </a:r>
          </a:p>
          <a:p>
            <a:pPr lvl="1"/>
            <a:r>
              <a:rPr lang="en-US" dirty="0" smtClean="0"/>
              <a:t>TLB size and effectiveness</a:t>
            </a:r>
          </a:p>
          <a:p>
            <a:r>
              <a:rPr lang="en-US" dirty="0" smtClean="0"/>
              <a:t>Always power of 2, usually in the range 2</a:t>
            </a:r>
            <a:r>
              <a:rPr lang="en-US" baseline="30000" dirty="0" smtClean="0"/>
              <a:t>12</a:t>
            </a:r>
            <a:r>
              <a:rPr lang="en-US" dirty="0" smtClean="0"/>
              <a:t> (4,096 bytes) to 2</a:t>
            </a:r>
            <a:r>
              <a:rPr lang="en-US" baseline="30000" dirty="0" smtClean="0"/>
              <a:t>22</a:t>
            </a:r>
            <a:r>
              <a:rPr lang="en-US" dirty="0" smtClean="0"/>
              <a:t> (4,194,304 bytes)</a:t>
            </a:r>
          </a:p>
          <a:p>
            <a:r>
              <a:rPr lang="en-US" dirty="0" smtClean="0"/>
              <a:t>On average, growing over time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885827" y="277418"/>
            <a:ext cx="7800975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Other Issues – I/O interlock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>
          <a:xfrm>
            <a:off x="827619" y="1409702"/>
            <a:ext cx="7686675" cy="4458891"/>
          </a:xfrm>
        </p:spPr>
        <p:txBody>
          <a:bodyPr/>
          <a:lstStyle/>
          <a:p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smtClean="0"/>
              <a:t>I/O interlock -Pages must sometimes be locked into memory</a:t>
            </a:r>
          </a:p>
          <a:p>
            <a:endParaRPr lang="en-US" dirty="0" smtClean="0"/>
          </a:p>
          <a:p>
            <a:r>
              <a:rPr lang="en-US" dirty="0" smtClean="0"/>
              <a:t>Consider I/O - Pages that are used for copying a file from a device must be locked from being selected for eviction by a page replacement algorithm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873126" y="38101"/>
            <a:ext cx="8134350" cy="844154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2800" dirty="0" smtClean="0"/>
              <a:t>Reason Why Frames Used For </a:t>
            </a:r>
            <a:br>
              <a:rPr lang="en-US" sz="2800" dirty="0" smtClean="0"/>
            </a:br>
            <a:r>
              <a:rPr lang="en-US" sz="2800" dirty="0" smtClean="0"/>
              <a:t>I/O Must Be In Memory</a:t>
            </a:r>
          </a:p>
        </p:txBody>
      </p:sp>
      <p:pic>
        <p:nvPicPr>
          <p:cNvPr id="76803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9895" y="1647827"/>
            <a:ext cx="3477683" cy="402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5000" dirty="0" smtClean="0"/>
              <a:t>Topic 17</a:t>
            </a:r>
            <a:r>
              <a:rPr lang="en-US" sz="5000" baseline="30000" dirty="0" smtClean="0"/>
              <a:t>th</a:t>
            </a:r>
            <a:r>
              <a:rPr lang="en-US" sz="5000" dirty="0" smtClean="0"/>
              <a:t> : Virtual </a:t>
            </a:r>
            <a:r>
              <a:rPr lang="en-US" sz="5000" dirty="0" smtClean="0"/>
              <a:t>Memory</a:t>
            </a:r>
            <a:endParaRPr lang="en-US" sz="4800" dirty="0"/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533400" y="3228976"/>
            <a:ext cx="7854950" cy="2414588"/>
          </a:xfrm>
        </p:spPr>
        <p:txBody>
          <a:bodyPr tIns="31998" bIns="31998">
            <a:normAutofit/>
          </a:bodyPr>
          <a:lstStyle/>
          <a:p>
            <a:endParaRPr lang="en-US" dirty="0" smtClean="0">
              <a:solidFill>
                <a:schemeClr val="bg1"/>
              </a:solidFill>
            </a:endParaRPr>
          </a:p>
          <a:p>
            <a:endParaRPr lang="en-US" dirty="0" smtClean="0">
              <a:solidFill>
                <a:schemeClr val="bg1"/>
              </a:solidFill>
            </a:endParaRPr>
          </a:p>
          <a:p>
            <a:endParaRPr lang="en-US" sz="1800" dirty="0" smtClean="0">
              <a:solidFill>
                <a:schemeClr val="bg1"/>
              </a:solidFill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876300" y="277418"/>
            <a:ext cx="7810500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Operating System Examples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827619" y="1434704"/>
            <a:ext cx="7351183" cy="4483894"/>
          </a:xfrm>
        </p:spPr>
        <p:txBody>
          <a:bodyPr/>
          <a:lstStyle/>
          <a:p>
            <a:r>
              <a:rPr lang="en-US" smtClean="0"/>
              <a:t>Windows XP</a:t>
            </a:r>
          </a:p>
          <a:p>
            <a:endParaRPr lang="en-US" smtClean="0"/>
          </a:p>
          <a:p>
            <a:r>
              <a:rPr lang="en-US" smtClean="0"/>
              <a:t>Solaris 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63896"/>
            <a:ext cx="8229600" cy="1161661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Solaris 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731807" y="1471612"/>
            <a:ext cx="7723717" cy="5386388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Maintains a list of free pages to assign faulting processes</a:t>
            </a:r>
          </a:p>
          <a:p>
            <a:endParaRPr lang="en-US" sz="800" dirty="0" smtClean="0"/>
          </a:p>
          <a:p>
            <a:r>
              <a:rPr lang="en-US" i="1" dirty="0" err="1" smtClean="0"/>
              <a:t>Lotsfree</a:t>
            </a:r>
            <a:r>
              <a:rPr lang="en-US" dirty="0" smtClean="0"/>
              <a:t> – threshold parameter (amount of free memory) to begin paging</a:t>
            </a:r>
          </a:p>
          <a:p>
            <a:endParaRPr lang="en-US" sz="800" dirty="0" smtClean="0"/>
          </a:p>
          <a:p>
            <a:r>
              <a:rPr lang="en-US" i="1" dirty="0" err="1" smtClean="0"/>
              <a:t>Desfree</a:t>
            </a:r>
            <a:r>
              <a:rPr lang="en-US" dirty="0" smtClean="0"/>
              <a:t> – threshold parameter to increasing paging</a:t>
            </a:r>
          </a:p>
          <a:p>
            <a:endParaRPr lang="en-US" sz="800" dirty="0" smtClean="0"/>
          </a:p>
          <a:p>
            <a:r>
              <a:rPr lang="en-US" i="1" dirty="0" err="1" smtClean="0"/>
              <a:t>Minfree</a:t>
            </a:r>
            <a:r>
              <a:rPr lang="en-US" dirty="0" smtClean="0"/>
              <a:t> – threshold parameter to being swapping</a:t>
            </a:r>
          </a:p>
          <a:p>
            <a:endParaRPr lang="en-US" sz="800" dirty="0" smtClean="0"/>
          </a:p>
          <a:p>
            <a:r>
              <a:rPr lang="en-US" dirty="0" smtClean="0"/>
              <a:t>Paging is performed by </a:t>
            </a:r>
            <a:r>
              <a:rPr lang="en-US" i="1" dirty="0" err="1" smtClean="0"/>
              <a:t>pageout</a:t>
            </a:r>
            <a:r>
              <a:rPr lang="en-US" dirty="0" smtClean="0"/>
              <a:t> process</a:t>
            </a:r>
          </a:p>
          <a:p>
            <a:endParaRPr lang="en-US" sz="800" dirty="0" smtClean="0"/>
          </a:p>
          <a:p>
            <a:r>
              <a:rPr lang="en-US" dirty="0" err="1" smtClean="0"/>
              <a:t>Pageout</a:t>
            </a:r>
            <a:r>
              <a:rPr lang="en-US" dirty="0" smtClean="0"/>
              <a:t> scans pages using modified clock algorithm</a:t>
            </a:r>
          </a:p>
          <a:p>
            <a:endParaRPr lang="en-US" sz="800" dirty="0" smtClean="0"/>
          </a:p>
          <a:p>
            <a:r>
              <a:rPr lang="en-US" i="1" dirty="0" err="1" smtClean="0"/>
              <a:t>Scanrate</a:t>
            </a:r>
            <a:r>
              <a:rPr lang="en-US" dirty="0" smtClean="0"/>
              <a:t> is the rate at which pages are scanned. This ranges from </a:t>
            </a:r>
            <a:r>
              <a:rPr lang="en-US" i="1" dirty="0" err="1" smtClean="0"/>
              <a:t>slowscan</a:t>
            </a:r>
            <a:r>
              <a:rPr lang="en-US" dirty="0" smtClean="0"/>
              <a:t> to </a:t>
            </a:r>
            <a:r>
              <a:rPr lang="en-US" i="1" dirty="0" err="1" smtClean="0"/>
              <a:t>fastscan</a:t>
            </a:r>
            <a:endParaRPr lang="en-US" i="1" dirty="0" smtClean="0"/>
          </a:p>
          <a:p>
            <a:endParaRPr lang="en-US" sz="800" i="1" dirty="0" smtClean="0"/>
          </a:p>
          <a:p>
            <a:r>
              <a:rPr lang="en-US" dirty="0" err="1" smtClean="0"/>
              <a:t>Pageout</a:t>
            </a:r>
            <a:r>
              <a:rPr lang="en-US" dirty="0" smtClean="0"/>
              <a:t> is called more frequently depending upon the amount of free memory available</a:t>
            </a:r>
          </a:p>
          <a:p>
            <a:r>
              <a:rPr lang="en-US" dirty="0" smtClean="0"/>
              <a:t>Priority paging gives priority to process code pages</a:t>
            </a:r>
          </a:p>
          <a:p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Operating-System Thrashing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Memory-Mapped Files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Allocating Kernel Memory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Other Considerations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Examples</a:t>
            </a:r>
          </a:p>
          <a:p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850381" y="823259"/>
            <a:ext cx="7861300" cy="576263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4800" dirty="0" smtClean="0"/>
              <a:t>Topics To Be Next Covered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File-System Structure</a:t>
            </a:r>
          </a:p>
          <a:p>
            <a:r>
              <a:rPr lang="en-US" dirty="0" smtClean="0"/>
              <a:t>File-System Implementation </a:t>
            </a:r>
          </a:p>
          <a:p>
            <a:r>
              <a:rPr lang="en-US" dirty="0" smtClean="0"/>
              <a:t>Directory Implementation</a:t>
            </a:r>
          </a:p>
          <a:p>
            <a:r>
              <a:rPr lang="en-US" dirty="0" smtClean="0"/>
              <a:t>Allocation Methods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974726" y="1532335"/>
            <a:ext cx="702945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6" tIns="45714" rIns="91426" bIns="45714"/>
          <a:lstStyle/>
          <a:p>
            <a:endParaRPr lang="en-US" sz="2400" dirty="0">
              <a:latin typeface="Times New Roman" charset="0"/>
            </a:endParaRP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chemeClr val="tx1"/>
                </a:solidFill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400" dirty="0" err="1" smtClean="0"/>
              <a:t>Silberschatz</a:t>
            </a:r>
            <a:r>
              <a:rPr lang="en-US" sz="2400" dirty="0" smtClean="0"/>
              <a:t> and Peter B. Calvin, “Operating System Concepts" Addison Wesley Publishing Company</a:t>
            </a:r>
          </a:p>
          <a:p>
            <a:pPr>
              <a:defRPr/>
            </a:pPr>
            <a:r>
              <a:rPr lang="en-US" sz="2400" dirty="0" smtClean="0"/>
              <a:t> </a:t>
            </a:r>
            <a:r>
              <a:rPr lang="en-US" sz="2400" dirty="0" err="1" smtClean="0"/>
              <a:t>Dhamdhere</a:t>
            </a:r>
            <a:r>
              <a:rPr lang="en-US" sz="2400" dirty="0" smtClean="0"/>
              <a:t>, “Systems Programming &amp; Operating Systems Tata McGraw Hill</a:t>
            </a:r>
          </a:p>
          <a:p>
            <a:pPr>
              <a:buFont typeface="Wingdings 2" charset="2"/>
              <a:buNone/>
              <a:defRPr/>
            </a:pPr>
            <a:r>
              <a:rPr lang="en-US" cap="all" dirty="0" smtClean="0"/>
              <a:t> 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851648" cy="1828800"/>
          </a:xfrm>
        </p:spPr>
        <p:txBody>
          <a:bodyPr/>
          <a:lstStyle/>
          <a:p>
            <a:pPr algn="ctr"/>
            <a:r>
              <a:rPr lang="en-US" dirty="0" smtClean="0"/>
              <a:t>Topics To Be Covered 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2362200"/>
            <a:ext cx="6400800" cy="1752600"/>
          </a:xfrm>
        </p:spPr>
        <p:txBody>
          <a:bodyPr>
            <a:normAutofit fontScale="25000" lnSpcReduction="20000"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12800" dirty="0" smtClean="0">
                <a:solidFill>
                  <a:schemeClr val="tx1"/>
                </a:solidFill>
              </a:rPr>
              <a:t>Thrashing</a:t>
            </a:r>
          </a:p>
          <a:p>
            <a:pPr algn="l">
              <a:buFont typeface="Arial" pitchFamily="34" charset="0"/>
              <a:buChar char="•"/>
            </a:pPr>
            <a:r>
              <a:rPr lang="en-US" sz="12800" dirty="0" smtClean="0">
                <a:solidFill>
                  <a:schemeClr val="tx1"/>
                </a:solidFill>
              </a:rPr>
              <a:t>Memory-Mapped Files</a:t>
            </a:r>
          </a:p>
          <a:p>
            <a:pPr algn="l">
              <a:buFont typeface="Arial" pitchFamily="34" charset="0"/>
              <a:buChar char="•"/>
            </a:pPr>
            <a:r>
              <a:rPr lang="en-US" sz="12800" dirty="0" smtClean="0">
                <a:solidFill>
                  <a:schemeClr val="tx1"/>
                </a:solidFill>
              </a:rPr>
              <a:t>Allocating Kernel Memory</a:t>
            </a:r>
          </a:p>
          <a:p>
            <a:pPr algn="l">
              <a:buFont typeface="Arial" pitchFamily="34" charset="0"/>
              <a:buChar char="•"/>
            </a:pPr>
            <a:r>
              <a:rPr lang="en-US" sz="12800" dirty="0" smtClean="0">
                <a:solidFill>
                  <a:schemeClr val="tx1"/>
                </a:solidFill>
              </a:rPr>
              <a:t>Other Considerations</a:t>
            </a:r>
          </a:p>
          <a:p>
            <a:pPr algn="l">
              <a:buFont typeface="Arial" pitchFamily="34" charset="0"/>
              <a:buChar char="•"/>
            </a:pPr>
            <a:r>
              <a:rPr lang="en-US" sz="12800" dirty="0" smtClean="0">
                <a:solidFill>
                  <a:schemeClr val="tx1"/>
                </a:solidFill>
              </a:rPr>
              <a:t>Operating-System Examples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Thrashing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812801" y="1872759"/>
            <a:ext cx="7731125" cy="448389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If a process does not have “enough” pages, the page-fault rate is very high</a:t>
            </a:r>
          </a:p>
          <a:p>
            <a:pPr lvl="1"/>
            <a:r>
              <a:rPr lang="en-US" dirty="0" smtClean="0"/>
              <a:t>Page fault to get page</a:t>
            </a:r>
          </a:p>
          <a:p>
            <a:pPr lvl="1"/>
            <a:r>
              <a:rPr lang="en-US" dirty="0" smtClean="0"/>
              <a:t>Replace existing frame</a:t>
            </a:r>
          </a:p>
          <a:p>
            <a:pPr lvl="1"/>
            <a:r>
              <a:rPr lang="en-US" dirty="0" smtClean="0"/>
              <a:t>But quickly need replaced frame back</a:t>
            </a:r>
          </a:p>
          <a:p>
            <a:pPr lvl="1"/>
            <a:r>
              <a:rPr lang="en-US" dirty="0" smtClean="0"/>
              <a:t>This leads to:</a:t>
            </a:r>
          </a:p>
          <a:p>
            <a:pPr lvl="2"/>
            <a:r>
              <a:rPr lang="en-US" dirty="0" smtClean="0"/>
              <a:t>Low CPU utilization</a:t>
            </a:r>
          </a:p>
          <a:p>
            <a:pPr lvl="2"/>
            <a:r>
              <a:rPr lang="en-US" dirty="0" smtClean="0"/>
              <a:t>Operating system thinking that it needs to increase the degree of multiprogramming</a:t>
            </a:r>
          </a:p>
          <a:p>
            <a:pPr lvl="2"/>
            <a:r>
              <a:rPr lang="en-US" dirty="0" smtClean="0"/>
              <a:t>Another process added to the system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945092" y="277418"/>
            <a:ext cx="6922558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Thrashing (Cont.)</a:t>
            </a:r>
            <a:endParaRPr lang="en-US" sz="2400" dirty="0" smtClean="0"/>
          </a:p>
        </p:txBody>
      </p:sp>
      <p:pic>
        <p:nvPicPr>
          <p:cNvPr id="54275" name="Picture 4" descr="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692" y="1227537"/>
            <a:ext cx="7588250" cy="438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262594" y="277418"/>
            <a:ext cx="7159625" cy="5762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Demand Paging and Thrashing </a:t>
            </a:r>
            <a:endParaRPr lang="en-US" sz="2400" dirty="0" smtClean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989542" y="1477567"/>
            <a:ext cx="7868708" cy="3002756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Why does demand paging work?</a:t>
            </a:r>
          </a:p>
          <a:p>
            <a:r>
              <a:rPr lang="en-US" dirty="0" smtClean="0"/>
              <a:t>Locality model</a:t>
            </a:r>
            <a:endParaRPr lang="en-US" b="1" dirty="0" smtClean="0">
              <a:solidFill>
                <a:srgbClr val="3366FF"/>
              </a:solidFill>
            </a:endParaRPr>
          </a:p>
          <a:p>
            <a:pPr lvl="1"/>
            <a:r>
              <a:rPr lang="en-US" dirty="0" smtClean="0"/>
              <a:t>Process migrates from one locality to another</a:t>
            </a:r>
          </a:p>
          <a:p>
            <a:pPr lvl="1"/>
            <a:r>
              <a:rPr lang="en-US" dirty="0" smtClean="0"/>
              <a:t>Localities may overlap</a:t>
            </a:r>
          </a:p>
          <a:p>
            <a:pPr lvl="1">
              <a:buFont typeface="Monotype Sorts" charset="2"/>
              <a:buNone/>
            </a:pPr>
            <a:endParaRPr lang="en-US" dirty="0" smtClean="0"/>
          </a:p>
          <a:p>
            <a:r>
              <a:rPr lang="en-US" dirty="0" smtClean="0"/>
              <a:t>Why does thrashing occur?</a:t>
            </a:r>
            <a:br>
              <a:rPr lang="en-US" dirty="0" smtClean="0"/>
            </a:br>
            <a:r>
              <a:rPr lang="en-US" dirty="0" smtClean="0">
                <a:sym typeface="Symbol" charset="2"/>
              </a:rPr>
              <a:t> size of locality &gt; total memory size</a:t>
            </a:r>
          </a:p>
          <a:p>
            <a:pPr lvl="1"/>
            <a:r>
              <a:rPr lang="en-US" dirty="0" smtClean="0">
                <a:sym typeface="Symbol" charset="2"/>
              </a:rPr>
              <a:t>Limit effects by using local or priority page replacement</a:t>
            </a:r>
            <a:endParaRPr lang="en-US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506963" y="438166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Memory-Mapped Files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806450" y="1681359"/>
            <a:ext cx="7714192" cy="4530329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Memory-mapped file I/O allows file I/O to be treated as routine memory access by a mapping disk block to a page in memory</a:t>
            </a:r>
          </a:p>
          <a:p>
            <a:r>
              <a:rPr lang="en-US" dirty="0" smtClean="0"/>
              <a:t>A file is initially read using demand paging</a:t>
            </a:r>
          </a:p>
          <a:p>
            <a:pPr lvl="1"/>
            <a:r>
              <a:rPr lang="en-US" dirty="0" smtClean="0"/>
              <a:t>A page-sized portion of the file is read from the file system into a physical page</a:t>
            </a:r>
          </a:p>
          <a:p>
            <a:pPr lvl="1"/>
            <a:r>
              <a:rPr lang="en-US" dirty="0" smtClean="0"/>
              <a:t>Subsequent reads/writes to/from the file are treated as ordinary memory accesses</a:t>
            </a:r>
          </a:p>
          <a:p>
            <a:r>
              <a:rPr lang="en-US" dirty="0" smtClean="0"/>
              <a:t>Simplifies and speeds file access by driving file I/O through memory rather than </a:t>
            </a:r>
            <a:r>
              <a:rPr lang="en-US" dirty="0" smtClean="0">
                <a:latin typeface="Courier New" charset="0"/>
              </a:rPr>
              <a:t>read()</a:t>
            </a:r>
            <a:r>
              <a:rPr lang="en-US" b="1" dirty="0" smtClean="0">
                <a:latin typeface="Courier New" charset="0"/>
              </a:rPr>
              <a:t> </a:t>
            </a:r>
            <a:r>
              <a:rPr lang="en-US" dirty="0" smtClean="0"/>
              <a:t>and</a:t>
            </a:r>
            <a:r>
              <a:rPr lang="en-US" dirty="0" smtClean="0">
                <a:latin typeface="Courier New" charset="0"/>
              </a:rPr>
              <a:t> write()</a:t>
            </a:r>
            <a:r>
              <a:rPr lang="en-US" dirty="0" smtClean="0"/>
              <a:t> system calls</a:t>
            </a:r>
          </a:p>
          <a:p>
            <a:r>
              <a:rPr lang="en-US" dirty="0" smtClean="0"/>
              <a:t>Also allows several processes to map the same file allowing the pages in memory to be shared</a:t>
            </a:r>
          </a:p>
          <a:p>
            <a:r>
              <a:rPr lang="en-US" dirty="0" smtClean="0"/>
              <a:t>But when does written data make it to disk?</a:t>
            </a:r>
          </a:p>
          <a:p>
            <a:pPr lvl="1"/>
            <a:r>
              <a:rPr lang="en-US" dirty="0" smtClean="0"/>
              <a:t>Periodically and / or at file </a:t>
            </a:r>
            <a:r>
              <a:rPr lang="en-US" dirty="0" smtClean="0">
                <a:latin typeface="Courier New" charset="0"/>
              </a:rPr>
              <a:t>close()</a:t>
            </a:r>
            <a:r>
              <a:rPr lang="en-US" dirty="0" smtClean="0"/>
              <a:t> time</a:t>
            </a:r>
          </a:p>
          <a:p>
            <a:pPr lvl="1"/>
            <a:r>
              <a:rPr lang="en-US" dirty="0" smtClean="0"/>
              <a:t>For example, when the pager scans for dirty pages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Memory-Mapped File Technique for all I/O</a:t>
            </a:r>
          </a:p>
        </p:txBody>
      </p:sp>
      <p:sp>
        <p:nvSpPr>
          <p:cNvPr id="634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mtClean="0"/>
              <a:t>Some OSes  uses memory mapped files for standard I/O</a:t>
            </a:r>
          </a:p>
          <a:p>
            <a:r>
              <a:rPr lang="en-US" smtClean="0"/>
              <a:t>Process can explicitly request memory mapping a file via </a:t>
            </a:r>
            <a:r>
              <a:rPr lang="en-US" smtClean="0">
                <a:latin typeface="Courier New" charset="0"/>
                <a:cs typeface="Courier New" charset="0"/>
              </a:rPr>
              <a:t>mmap()</a:t>
            </a:r>
            <a:r>
              <a:rPr lang="en-US" smtClean="0"/>
              <a:t> system call</a:t>
            </a:r>
          </a:p>
          <a:p>
            <a:pPr lvl="1"/>
            <a:r>
              <a:rPr lang="en-US" smtClean="0"/>
              <a:t>Now file mapped into process address space</a:t>
            </a:r>
          </a:p>
          <a:p>
            <a:r>
              <a:rPr lang="en-US" smtClean="0"/>
              <a:t>For standard I/O (</a:t>
            </a:r>
            <a:r>
              <a:rPr lang="en-US" smtClean="0">
                <a:latin typeface="Courier New" charset="0"/>
                <a:cs typeface="Courier New" charset="0"/>
              </a:rPr>
              <a:t>open(), read(), write(), close()</a:t>
            </a:r>
            <a:r>
              <a:rPr lang="en-US" smtClean="0"/>
              <a:t>), mmap anyway</a:t>
            </a:r>
          </a:p>
          <a:p>
            <a:pPr lvl="1"/>
            <a:r>
              <a:rPr lang="en-US" smtClean="0"/>
              <a:t>But map file into kernel address space</a:t>
            </a:r>
          </a:p>
          <a:p>
            <a:pPr lvl="1"/>
            <a:r>
              <a:rPr lang="en-US" smtClean="0"/>
              <a:t>Process still does read() and write()</a:t>
            </a:r>
          </a:p>
          <a:p>
            <a:pPr lvl="2"/>
            <a:r>
              <a:rPr lang="en-US" smtClean="0"/>
              <a:t>Copies data to and from kernel space and user space</a:t>
            </a:r>
          </a:p>
          <a:p>
            <a:pPr lvl="1"/>
            <a:r>
              <a:rPr lang="en-US" smtClean="0"/>
              <a:t>Uses efficient memory management subsystem</a:t>
            </a:r>
          </a:p>
          <a:p>
            <a:pPr lvl="2"/>
            <a:r>
              <a:rPr lang="en-US" smtClean="0"/>
              <a:t>Avoids needing separate subsystem</a:t>
            </a:r>
          </a:p>
          <a:p>
            <a:r>
              <a:rPr lang="en-US" smtClean="0"/>
              <a:t>COW can be used for read/write non-shared pages</a:t>
            </a:r>
          </a:p>
          <a:p>
            <a:r>
              <a:rPr lang="en-US" smtClean="0"/>
              <a:t>Memory mapped files can be  used for shared memory (although again via separate system calls)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Memory Mapped Files</a:t>
            </a:r>
          </a:p>
        </p:txBody>
      </p:sp>
      <p:pic>
        <p:nvPicPr>
          <p:cNvPr id="6451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8510" y="1865663"/>
            <a:ext cx="6336242" cy="4742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18</TotalTime>
  <Words>1041</Words>
  <Application>Microsoft Office PowerPoint</Application>
  <PresentationFormat>On-screen Show (4:3)</PresentationFormat>
  <Paragraphs>198</Paragraphs>
  <Slides>24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Theme1</vt:lpstr>
      <vt:lpstr>   Operating System/ BTCS-2401    </vt:lpstr>
      <vt:lpstr>Topic 17th : Virtual Memory</vt:lpstr>
      <vt:lpstr>Topics To Be Covered  </vt:lpstr>
      <vt:lpstr>Thrashing</vt:lpstr>
      <vt:lpstr>Thrashing (Cont.)</vt:lpstr>
      <vt:lpstr>Demand Paging and Thrashing </vt:lpstr>
      <vt:lpstr>Memory-Mapped Files</vt:lpstr>
      <vt:lpstr>Memory-Mapped File Technique for all I/O</vt:lpstr>
      <vt:lpstr>Memory Mapped Files</vt:lpstr>
      <vt:lpstr>Memory-Mapped Shared Memory  in Windows</vt:lpstr>
      <vt:lpstr>Allocating Kernel Memory</vt:lpstr>
      <vt:lpstr>Buddy System</vt:lpstr>
      <vt:lpstr>Buddy System Allocator</vt:lpstr>
      <vt:lpstr>Slab Allocator</vt:lpstr>
      <vt:lpstr>Slab Allocation</vt:lpstr>
      <vt:lpstr>Other Considerations -- Prepaging</vt:lpstr>
      <vt:lpstr>Other Issues – Page Size</vt:lpstr>
      <vt:lpstr>Other Issues – I/O interlock</vt:lpstr>
      <vt:lpstr>Reason Why Frames Used For  I/O Must Be In Memory</vt:lpstr>
      <vt:lpstr>Operating System Examples</vt:lpstr>
      <vt:lpstr>Solaris </vt:lpstr>
      <vt:lpstr>Summary</vt:lpstr>
      <vt:lpstr>Topics To Be Next Covered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Topics To Be Covered</dc:title>
  <dc:creator>hp</dc:creator>
  <cp:lastModifiedBy>Admin</cp:lastModifiedBy>
  <cp:revision>4</cp:revision>
  <dcterms:created xsi:type="dcterms:W3CDTF">2013-01-03T13:58:36Z</dcterms:created>
  <dcterms:modified xsi:type="dcterms:W3CDTF">2023-06-20T05:31:06Z</dcterms:modified>
</cp:coreProperties>
</file>