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6912" autoAdjust="0"/>
    <p:restoredTop sz="94660"/>
  </p:normalViewPr>
  <p:slideViewPr>
    <p:cSldViewPr>
      <p:cViewPr>
        <p:scale>
          <a:sx n="66" d="100"/>
          <a:sy n="66" d="100"/>
        </p:scale>
        <p:origin x="-1860" y="-1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27FDE-2F9F-40BA-A11B-570BA22FCA82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DD9FF-D55B-43FD-AEE0-A7AB9CA6616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27FDE-2F9F-40BA-A11B-570BA22FCA82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DD9FF-D55B-43FD-AEE0-A7AB9CA6616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27FDE-2F9F-40BA-A11B-570BA22FCA82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DD9FF-D55B-43FD-AEE0-A7AB9CA6616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27FDE-2F9F-40BA-A11B-570BA22FCA82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DD9FF-D55B-43FD-AEE0-A7AB9CA6616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27FDE-2F9F-40BA-A11B-570BA22FCA82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DD9FF-D55B-43FD-AEE0-A7AB9CA6616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27FDE-2F9F-40BA-A11B-570BA22FCA82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DD9FF-D55B-43FD-AEE0-A7AB9CA6616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27FDE-2F9F-40BA-A11B-570BA22FCA82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DD9FF-D55B-43FD-AEE0-A7AB9CA6616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27FDE-2F9F-40BA-A11B-570BA22FCA82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DD9FF-D55B-43FD-AEE0-A7AB9CA6616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27FDE-2F9F-40BA-A11B-570BA22FCA82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DD9FF-D55B-43FD-AEE0-A7AB9CA6616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27FDE-2F9F-40BA-A11B-570BA22FCA82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DD9FF-D55B-43FD-AEE0-A7AB9CA6616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27FDE-2F9F-40BA-A11B-570BA22FCA82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DD9FF-D55B-43FD-AEE0-A7AB9CA6616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827FDE-2F9F-40BA-A11B-570BA22FCA82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2DD9FF-D55B-43FD-AEE0-A7AB9CA6616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hyperlink" Target="http://java.sun.com/docs/books/tutorial/jdbc/index.html" TargetMode="External"/><Relationship Id="rId7" Type="http://schemas.openxmlformats.org/officeDocument/2006/relationships/hyperlink" Target="http://java.sun.com/docs/books/jdbc/" TargetMode="External"/><Relationship Id="rId2" Type="http://schemas.openxmlformats.org/officeDocument/2006/relationships/hyperlink" Target="http://java.sun.com/products/jdbc/index.html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java.sun.com/j2se/1.4.2/docs/guide/jdbc/getstart/GettingStartedTOC.fm.html" TargetMode="External"/><Relationship Id="rId5" Type="http://schemas.openxmlformats.org/officeDocument/2006/relationships/hyperlink" Target="http://java.sun.com/j2se/1.4.2/docs/api/java/sql/package-summary.html" TargetMode="External"/><Relationship Id="rId4" Type="http://schemas.openxmlformats.org/officeDocument/2006/relationships/hyperlink" Target="http://java.sun.com/j2se/1.4.2/docs/guide/jdbc/index.htm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1066800"/>
            <a:ext cx="8229600" cy="1470025"/>
          </a:xfrm>
        </p:spPr>
        <p:txBody>
          <a:bodyPr>
            <a:normAutofit/>
          </a:bodyPr>
          <a:lstStyle/>
          <a:p>
            <a:r>
              <a:rPr lang="en-US" sz="32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>	Web Development/BTCS-2410</a:t>
            </a:r>
            <a:endParaRPr lang="en-US" sz="3200" dirty="0">
              <a:solidFill>
                <a:srgbClr val="7030A0"/>
              </a:solidFill>
              <a:latin typeface="American Typewriter" panose="02090604020004020304" pitchFamily="18" charset="77"/>
            </a:endParaRPr>
          </a:p>
        </p:txBody>
      </p:sp>
      <p:pic>
        <p:nvPicPr>
          <p:cNvPr id="8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3803" y="0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5029200" y="6492875"/>
            <a:ext cx="3886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 smtClean="0">
                <a:solidFill>
                  <a:schemeClr val="tx1"/>
                </a:solidFill>
              </a:rPr>
              <a:t>Department of Computer Science &amp; Engineering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0" y="6492875"/>
            <a:ext cx="47244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www.rimt.ac.in</a:t>
            </a:r>
            <a:endParaRPr lang="en-GB" sz="14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381000" y="2590800"/>
            <a:ext cx="5410200" cy="1447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70000"/>
              </a:lnSpc>
            </a:pP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9600" dirty="0" smtClean="0">
                <a:solidFill>
                  <a:srgbClr val="7030A0"/>
                </a:solidFill>
                <a:latin typeface="+mn-lt"/>
              </a:rPr>
              <a:t/>
            </a:r>
            <a:br>
              <a:rPr lang="en-IN" sz="9600" dirty="0" smtClean="0">
                <a:solidFill>
                  <a:srgbClr val="7030A0"/>
                </a:solidFill>
                <a:latin typeface="+mn-lt"/>
              </a:rPr>
            </a:br>
            <a:r>
              <a:rPr lang="en-US" sz="9600" dirty="0">
                <a:latin typeface="+mn-lt"/>
              </a:rPr>
              <a:t>Course Name</a:t>
            </a:r>
            <a:r>
              <a:rPr lang="en-US" sz="9600" dirty="0" smtClean="0">
                <a:latin typeface="+mn-lt"/>
              </a:rPr>
              <a:t>: </a:t>
            </a:r>
            <a:r>
              <a:rPr lang="en-US" sz="9600" dirty="0" err="1" smtClean="0">
                <a:latin typeface="+mn-lt"/>
              </a:rPr>
              <a:t>B.Tech</a:t>
            </a:r>
            <a:r>
              <a:rPr lang="en-US" sz="9600" dirty="0" smtClean="0">
                <a:latin typeface="+mn-lt"/>
              </a:rPr>
              <a:t> CSE </a:t>
            </a:r>
            <a:r>
              <a:rPr lang="en-US" sz="9600" dirty="0">
                <a:latin typeface="+mn-lt"/>
              </a:rPr>
              <a:t/>
            </a:r>
            <a:br>
              <a:rPr lang="en-US" sz="9600" dirty="0">
                <a:latin typeface="+mn-lt"/>
              </a:rPr>
            </a:br>
            <a:r>
              <a:rPr lang="en-US" sz="9600" dirty="0" smtClean="0">
                <a:latin typeface="+mn-lt"/>
              </a:rPr>
              <a:t>Semester:4</a:t>
            </a:r>
            <a:r>
              <a:rPr lang="en-US" sz="9600" baseline="30000" dirty="0" smtClean="0">
                <a:latin typeface="+mn-lt"/>
              </a:rPr>
              <a:t>th</a:t>
            </a:r>
            <a:r>
              <a:rPr lang="en-US" sz="9600" dirty="0" smtClean="0">
                <a:latin typeface="+mn-lt"/>
              </a:rPr>
              <a:t>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13" name="Title 3"/>
          <p:cNvSpPr txBox="1">
            <a:spLocks/>
          </p:cNvSpPr>
          <p:nvPr/>
        </p:nvSpPr>
        <p:spPr>
          <a:xfrm>
            <a:off x="4114800" y="4114800"/>
            <a:ext cx="4626154" cy="1447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6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/>
              <a:t>Prepared by</a:t>
            </a:r>
            <a:r>
              <a:rPr lang="en-IN" sz="4000" dirty="0" smtClean="0"/>
              <a:t>:</a:t>
            </a:r>
            <a:r>
              <a:rPr lang="en-US" dirty="0" smtClean="0"/>
              <a:t> Ms. </a:t>
            </a:r>
            <a:r>
              <a:rPr lang="en-US" dirty="0" err="1" smtClean="0"/>
              <a:t>Yogesh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871784C-4DEF-4A22-B5BB-023B933C8B3A}" type="slidenum">
              <a:rPr lang="en-US" altLang="en-US" smtClean="0">
                <a:latin typeface="Arial" charset="0"/>
                <a:cs typeface="Arial" charset="0"/>
              </a:rPr>
              <a:pPr/>
              <a:t>2</a:t>
            </a:fld>
            <a:endParaRPr lang="en-US" altLang="en-US" smtClean="0">
              <a:latin typeface="Arial" charset="0"/>
              <a:cs typeface="Arial" charset="0"/>
            </a:endParaRPr>
          </a:p>
        </p:txBody>
      </p:sp>
      <p:pic>
        <p:nvPicPr>
          <p:cNvPr id="7172" name="Picture 4" descr="arch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2057400" y="990600"/>
            <a:ext cx="3760788" cy="4912907"/>
          </a:xfrm>
          <a:noFill/>
        </p:spPr>
      </p:pic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3803" y="0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0" y="6492875"/>
            <a:ext cx="47244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www.rimt.ac.in</a:t>
            </a:r>
            <a:endParaRPr lang="en-GB" sz="14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295400" y="457200"/>
            <a:ext cx="4876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/>
              <a:t>JDBC Drivers</a:t>
            </a:r>
            <a:endParaRPr lang="en-US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BABFB6F-75B6-46CD-AE82-912A979486C7}" type="slidenum">
              <a:rPr lang="en-US" altLang="en-US" smtClean="0">
                <a:latin typeface="Arial" charset="0"/>
                <a:cs typeface="Arial" charset="0"/>
              </a:rPr>
              <a:pPr/>
              <a:t>3</a:t>
            </a:fld>
            <a:endParaRPr lang="en-US" altLang="en-US" smtClean="0">
              <a:latin typeface="Arial" charset="0"/>
              <a:cs typeface="Arial" charset="0"/>
            </a:endParaRPr>
          </a:p>
        </p:txBody>
      </p:sp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smtClean="0"/>
              <a:t>Basic steps to use </a:t>
            </a:r>
            <a:br>
              <a:rPr lang="en-US" smtClean="0"/>
            </a:br>
            <a:r>
              <a:rPr lang="en-US" smtClean="0"/>
              <a:t>a database in Java</a:t>
            </a:r>
          </a:p>
        </p:txBody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1.Establish a </a:t>
            </a:r>
            <a:r>
              <a:rPr lang="en-US" b="1" smtClean="0"/>
              <a:t>connection</a:t>
            </a:r>
          </a:p>
          <a:p>
            <a:pPr eaLnBrk="1" hangingPunct="1"/>
            <a:r>
              <a:rPr lang="en-US" smtClean="0"/>
              <a:t>2.Create JDBC </a:t>
            </a:r>
            <a:r>
              <a:rPr lang="en-US" b="1" smtClean="0"/>
              <a:t>Statements</a:t>
            </a:r>
          </a:p>
          <a:p>
            <a:pPr eaLnBrk="1" hangingPunct="1"/>
            <a:r>
              <a:rPr lang="en-US" smtClean="0"/>
              <a:t>3.Execute </a:t>
            </a:r>
            <a:r>
              <a:rPr lang="en-US" b="1" smtClean="0"/>
              <a:t>SQL</a:t>
            </a:r>
            <a:r>
              <a:rPr lang="en-US" smtClean="0"/>
              <a:t> Statements</a:t>
            </a:r>
          </a:p>
          <a:p>
            <a:pPr eaLnBrk="1" hangingPunct="1"/>
            <a:r>
              <a:rPr lang="en-US" smtClean="0"/>
              <a:t>4.GET </a:t>
            </a:r>
            <a:r>
              <a:rPr lang="en-US" b="1" smtClean="0"/>
              <a:t>ResultSet</a:t>
            </a:r>
            <a:r>
              <a:rPr lang="en-US" smtClean="0"/>
              <a:t> </a:t>
            </a:r>
          </a:p>
          <a:p>
            <a:pPr eaLnBrk="1" hangingPunct="1"/>
            <a:r>
              <a:rPr lang="en-US" smtClean="0"/>
              <a:t>5.</a:t>
            </a:r>
            <a:r>
              <a:rPr lang="en-US" b="1" smtClean="0"/>
              <a:t>Close</a:t>
            </a:r>
            <a:r>
              <a:rPr lang="en-US" smtClean="0"/>
              <a:t> connections</a:t>
            </a:r>
          </a:p>
          <a:p>
            <a:pPr eaLnBrk="1" hangingPunct="1">
              <a:buFont typeface="Wingdings" pitchFamily="2" charset="2"/>
              <a:buNone/>
            </a:pPr>
            <a:endParaRPr lang="en-US" smtClean="0"/>
          </a:p>
          <a:p>
            <a:pPr eaLnBrk="1" hangingPunct="1"/>
            <a:endParaRPr lang="en-US" smtClean="0"/>
          </a:p>
        </p:txBody>
      </p:sp>
      <p:pic>
        <p:nvPicPr>
          <p:cNvPr id="5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3803" y="0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0" y="6492875"/>
            <a:ext cx="47244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www.rimt.ac.in</a:t>
            </a:r>
            <a:endParaRPr lang="en-GB" sz="14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96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96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96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634" grpId="0"/>
      <p:bldP spid="6963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EE79D3C-5BC7-40BD-A4BA-F51F338574F6}" type="slidenum">
              <a:rPr lang="en-US" altLang="en-US" smtClean="0">
                <a:latin typeface="Arial" charset="0"/>
                <a:cs typeface="Arial" charset="0"/>
              </a:rPr>
              <a:pPr/>
              <a:t>4</a:t>
            </a:fld>
            <a:endParaRPr lang="en-US" altLang="en-US" smtClean="0">
              <a:latin typeface="Arial" charset="0"/>
              <a:cs typeface="Arial" charset="0"/>
            </a:endParaRPr>
          </a:p>
        </p:txBody>
      </p:sp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en-US" dirty="0" smtClean="0"/>
              <a:t>1. Establish a connection</a:t>
            </a:r>
          </a:p>
        </p:txBody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19263"/>
            <a:ext cx="8458200" cy="4910137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b="1" smtClean="0"/>
              <a:t>import java.sql.*;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b="1" smtClean="0"/>
              <a:t>Load the vendor specific driver</a:t>
            </a:r>
            <a:endParaRPr lang="en-US" sz="2800" smtClean="0"/>
          </a:p>
          <a:p>
            <a:pPr marL="742950" lvl="1" indent="-285750" eaLnBrk="1" hangingPunct="1">
              <a:lnSpc>
                <a:spcPct val="90000"/>
              </a:lnSpc>
            </a:pPr>
            <a:r>
              <a:rPr lang="en-US" sz="2400" smtClean="0">
                <a:latin typeface="Arial Unicode MS" pitchFamily="34" charset="-128"/>
              </a:rPr>
              <a:t>Class.forName("oracle.jdbc.driver.OracleDriver");</a:t>
            </a:r>
          </a:p>
          <a:p>
            <a:pPr marL="1143000" lvl="2" indent="-228600" eaLnBrk="1" hangingPunct="1">
              <a:lnSpc>
                <a:spcPct val="90000"/>
              </a:lnSpc>
            </a:pPr>
            <a:r>
              <a:rPr lang="en-US" sz="2100" smtClean="0">
                <a:latin typeface="Arial Unicode MS" pitchFamily="34" charset="-128"/>
              </a:rPr>
              <a:t>What do you think this statement does, and how?</a:t>
            </a:r>
          </a:p>
          <a:p>
            <a:pPr marL="1143000" lvl="2" indent="-228600" eaLnBrk="1" hangingPunct="1">
              <a:lnSpc>
                <a:spcPct val="90000"/>
              </a:lnSpc>
            </a:pPr>
            <a:r>
              <a:rPr lang="en-US" sz="2100" smtClean="0">
                <a:latin typeface="Arial Unicode MS" pitchFamily="34" charset="-128"/>
              </a:rPr>
              <a:t>Dynamically loads a driver class, for Oracle database</a:t>
            </a:r>
            <a:endParaRPr lang="en-US" sz="2100" smtClean="0"/>
          </a:p>
          <a:p>
            <a:pPr eaLnBrk="1" hangingPunct="1">
              <a:lnSpc>
                <a:spcPct val="90000"/>
              </a:lnSpc>
            </a:pPr>
            <a:r>
              <a:rPr lang="en-US" sz="2800" b="1" smtClean="0"/>
              <a:t>Make the connection</a:t>
            </a:r>
            <a:r>
              <a:rPr lang="en-US" sz="2600" smtClean="0"/>
              <a:t> </a:t>
            </a:r>
          </a:p>
          <a:p>
            <a:pPr marL="742950" lvl="1" indent="-285750" eaLnBrk="1" hangingPunct="1">
              <a:lnSpc>
                <a:spcPct val="90000"/>
              </a:lnSpc>
            </a:pPr>
            <a:r>
              <a:rPr lang="en-US" sz="2400" smtClean="0">
                <a:latin typeface="Arial Unicode MS" pitchFamily="34" charset="-128"/>
              </a:rPr>
              <a:t>Connection con = DriverManager.getConnection( "jdbc:oracle:thin:@oracle-prod:1521:OPROD", username, passwd);</a:t>
            </a:r>
            <a:r>
              <a:rPr lang="en-US" sz="2200" smtClean="0">
                <a:latin typeface="Arial Unicode MS" pitchFamily="34" charset="-128"/>
              </a:rPr>
              <a:t> </a:t>
            </a:r>
          </a:p>
          <a:p>
            <a:pPr marL="1143000" lvl="2" indent="-228600" eaLnBrk="1" hangingPunct="1">
              <a:lnSpc>
                <a:spcPct val="90000"/>
              </a:lnSpc>
            </a:pPr>
            <a:r>
              <a:rPr lang="en-US" sz="2100" smtClean="0"/>
              <a:t>What do you think this statement does?</a:t>
            </a:r>
          </a:p>
          <a:p>
            <a:pPr marL="1143000" lvl="2" indent="-228600" eaLnBrk="1" hangingPunct="1">
              <a:lnSpc>
                <a:spcPct val="90000"/>
              </a:lnSpc>
            </a:pPr>
            <a:r>
              <a:rPr lang="en-US" sz="2100" smtClean="0"/>
              <a:t>Establishes connection to database by obtaining </a:t>
            </a:r>
            <a:br>
              <a:rPr lang="en-US" sz="2100" smtClean="0"/>
            </a:br>
            <a:r>
              <a:rPr lang="en-US" sz="2100" smtClean="0"/>
              <a:t>a </a:t>
            </a:r>
            <a:r>
              <a:rPr lang="en-US" sz="2100" i="1" smtClean="0"/>
              <a:t>Connection</a:t>
            </a:r>
            <a:r>
              <a:rPr lang="en-US" sz="2100" smtClean="0"/>
              <a:t> object</a:t>
            </a:r>
            <a:r>
              <a:rPr lang="en-US" smtClean="0"/>
              <a:t> </a:t>
            </a:r>
            <a:endParaRPr lang="en-US" sz="210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sz="2600" smtClean="0"/>
          </a:p>
          <a:p>
            <a:pPr marL="742950" lvl="1" indent="-285750" eaLnBrk="1" hangingPunct="1">
              <a:lnSpc>
                <a:spcPct val="90000"/>
              </a:lnSpc>
            </a:pPr>
            <a:endParaRPr lang="en-US" sz="2200" smtClean="0"/>
          </a:p>
        </p:txBody>
      </p:sp>
      <p:pic>
        <p:nvPicPr>
          <p:cNvPr id="5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3803" y="0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0" y="6492875"/>
            <a:ext cx="47244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www.rimt.ac.in</a:t>
            </a:r>
            <a:endParaRPr lang="en-GB" sz="14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06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06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06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000"/>
                            </p:stCondLst>
                            <p:childTnLst>
                              <p:par>
                                <p:cTn id="4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658" grpId="0"/>
      <p:bldP spid="70659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E8EAAB5-1540-4562-825F-0A63BB76A3B1}" type="slidenum">
              <a:rPr lang="en-US" altLang="en-US" smtClean="0">
                <a:latin typeface="Arial" charset="0"/>
                <a:cs typeface="Arial" charset="0"/>
              </a:rPr>
              <a:pPr/>
              <a:t>5</a:t>
            </a:fld>
            <a:endParaRPr lang="en-US" altLang="en-US" smtClean="0">
              <a:latin typeface="Arial" charset="0"/>
              <a:cs typeface="Arial" charset="0"/>
            </a:endParaRPr>
          </a:p>
        </p:txBody>
      </p:sp>
      <p:sp>
        <p:nvSpPr>
          <p:cNvPr id="716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en-US" dirty="0" smtClean="0"/>
              <a:t>2. Create JDBC statement(s)</a:t>
            </a:r>
          </a:p>
        </p:txBody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>
                <a:latin typeface="Arial Unicode MS" pitchFamily="34" charset="-128"/>
              </a:rPr>
              <a:t>Statement stmt = con.createStatement() ; </a:t>
            </a:r>
          </a:p>
          <a:p>
            <a:pPr eaLnBrk="1" hangingPunct="1"/>
            <a:r>
              <a:rPr lang="en-US" sz="2400" smtClean="0"/>
              <a:t>Creates a Statement object for sending SQL statements to the database</a:t>
            </a:r>
          </a:p>
        </p:txBody>
      </p:sp>
      <p:pic>
        <p:nvPicPr>
          <p:cNvPr id="5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3803" y="0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0" y="6492875"/>
            <a:ext cx="47244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www.rimt.ac.in</a:t>
            </a:r>
            <a:endParaRPr lang="en-GB" sz="14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16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16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16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1000"/>
                                        <p:tgtEl>
                                          <p:spTgt spid="716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716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682" grpId="0"/>
      <p:bldP spid="7168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1615558-A7DE-4FBC-9653-42B130B769E7}" type="slidenum">
              <a:rPr lang="en-US" altLang="en-US" smtClean="0">
                <a:latin typeface="Arial" charset="0"/>
                <a:cs typeface="Arial" charset="0"/>
              </a:rPr>
              <a:pPr/>
              <a:t>6</a:t>
            </a:fld>
            <a:endParaRPr lang="en-US" altLang="en-US" smtClean="0">
              <a:latin typeface="Arial" charset="0"/>
              <a:cs typeface="Arial" charset="0"/>
            </a:endParaRPr>
          </a:p>
        </p:txBody>
      </p:sp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en-US" b="0" dirty="0" smtClean="0"/>
              <a:t>Executing SQL Statements</a:t>
            </a:r>
          </a:p>
        </p:txBody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smtClean="0">
                <a:latin typeface="Tahoma" pitchFamily="34" charset="0"/>
              </a:rPr>
              <a:t>String createLehigh = </a:t>
            </a:r>
            <a:r>
              <a:rPr lang="en-US" smtClean="0">
                <a:latin typeface="Arial Unicode MS" pitchFamily="34" charset="-128"/>
              </a:rPr>
              <a:t>"</a:t>
            </a:r>
            <a:r>
              <a:rPr lang="en-US" sz="2800" smtClean="0">
                <a:latin typeface="Tahoma" pitchFamily="34" charset="0"/>
              </a:rPr>
              <a:t>Create table Lehigh </a:t>
            </a:r>
            <a:r>
              <a:rPr lang="en-US" smtClean="0">
                <a:latin typeface="Arial Unicode MS" pitchFamily="34" charset="-128"/>
              </a:rPr>
              <a:t>" </a:t>
            </a:r>
            <a:r>
              <a:rPr lang="en-US" sz="2800" smtClean="0">
                <a:latin typeface="Tahoma" pitchFamily="34" charset="0"/>
              </a:rPr>
              <a:t>+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800" smtClean="0">
                <a:latin typeface="Tahoma" pitchFamily="34" charset="0"/>
              </a:rPr>
              <a:t> 	</a:t>
            </a:r>
            <a:r>
              <a:rPr lang="en-US" smtClean="0">
                <a:latin typeface="Arial Unicode MS" pitchFamily="34" charset="-128"/>
              </a:rPr>
              <a:t>"</a:t>
            </a:r>
            <a:r>
              <a:rPr lang="en-US" sz="2800" smtClean="0">
                <a:latin typeface="Tahoma" pitchFamily="34" charset="0"/>
              </a:rPr>
              <a:t>(SSN Integer not null, Name VARCHAR(32), </a:t>
            </a:r>
            <a:r>
              <a:rPr lang="en-US" smtClean="0">
                <a:latin typeface="Arial Unicode MS" pitchFamily="34" charset="-128"/>
              </a:rPr>
              <a:t>" </a:t>
            </a:r>
            <a:r>
              <a:rPr lang="en-US" sz="2800" smtClean="0">
                <a:latin typeface="Tahoma" pitchFamily="34" charset="0"/>
              </a:rPr>
              <a:t>+ </a:t>
            </a:r>
            <a:r>
              <a:rPr lang="en-US" smtClean="0">
                <a:latin typeface="Arial Unicode MS" pitchFamily="34" charset="-128"/>
              </a:rPr>
              <a:t>"</a:t>
            </a:r>
            <a:r>
              <a:rPr lang="en-US" sz="2800" smtClean="0">
                <a:latin typeface="Tahoma" pitchFamily="34" charset="0"/>
              </a:rPr>
              <a:t>Marks Integer)</a:t>
            </a:r>
            <a:r>
              <a:rPr lang="en-US" smtClean="0">
                <a:latin typeface="Arial Unicode MS" pitchFamily="34" charset="-128"/>
              </a:rPr>
              <a:t>"</a:t>
            </a:r>
            <a:r>
              <a:rPr lang="en-US" sz="2800" smtClean="0">
                <a:latin typeface="Tahoma" pitchFamily="34" charset="0"/>
              </a:rPr>
              <a:t>;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800" smtClean="0">
                <a:latin typeface="Tahoma" pitchFamily="34" charset="0"/>
              </a:rPr>
              <a:t>	stmt.</a:t>
            </a:r>
            <a:r>
              <a:rPr lang="en-US" sz="2800" b="1" smtClean="0">
                <a:latin typeface="Tahoma" pitchFamily="34" charset="0"/>
              </a:rPr>
              <a:t>executeUpdate</a:t>
            </a:r>
            <a:r>
              <a:rPr lang="en-US" sz="2800" smtClean="0">
                <a:latin typeface="Tahoma" pitchFamily="34" charset="0"/>
              </a:rPr>
              <a:t>(createLehigh);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800" smtClean="0">
                <a:latin typeface="Tahoma" pitchFamily="34" charset="0"/>
              </a:rPr>
              <a:t>	//What does this statement do?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sz="2800" smtClean="0">
              <a:latin typeface="Tahoma" pitchFamily="34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2800" smtClean="0">
                <a:latin typeface="Tahoma" pitchFamily="34" charset="0"/>
              </a:rPr>
              <a:t>String insertLehigh = </a:t>
            </a:r>
            <a:r>
              <a:rPr lang="en-US" smtClean="0">
                <a:latin typeface="Arial Unicode MS" pitchFamily="34" charset="-128"/>
              </a:rPr>
              <a:t>"</a:t>
            </a:r>
            <a:r>
              <a:rPr lang="en-US" sz="2800" smtClean="0">
                <a:latin typeface="Tahoma" pitchFamily="34" charset="0"/>
              </a:rPr>
              <a:t>Insert into Lehigh values</a:t>
            </a:r>
            <a:r>
              <a:rPr lang="en-US" smtClean="0">
                <a:latin typeface="Arial Unicode MS" pitchFamily="34" charset="-128"/>
              </a:rPr>
              <a:t>“ </a:t>
            </a:r>
            <a:r>
              <a:rPr lang="en-US" sz="2800" smtClean="0">
                <a:latin typeface="Tahoma" pitchFamily="34" charset="0"/>
              </a:rPr>
              <a:t>+	</a:t>
            </a:r>
            <a:r>
              <a:rPr lang="en-US" smtClean="0">
                <a:latin typeface="Arial Unicode MS" pitchFamily="34" charset="-128"/>
              </a:rPr>
              <a:t>"</a:t>
            </a:r>
            <a:r>
              <a:rPr lang="en-US" sz="2800" smtClean="0">
                <a:latin typeface="Tahoma" pitchFamily="34" charset="0"/>
              </a:rPr>
              <a:t>(123456789,abc,100)</a:t>
            </a:r>
            <a:r>
              <a:rPr lang="en-US" smtClean="0">
                <a:latin typeface="Arial Unicode MS" pitchFamily="34" charset="-128"/>
              </a:rPr>
              <a:t>"</a:t>
            </a:r>
            <a:r>
              <a:rPr lang="en-US" sz="2800" smtClean="0">
                <a:latin typeface="Tahoma" pitchFamily="34" charset="0"/>
              </a:rPr>
              <a:t>;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800" smtClean="0">
                <a:latin typeface="Tahoma" pitchFamily="34" charset="0"/>
              </a:rPr>
              <a:t>	stmt.</a:t>
            </a:r>
            <a:r>
              <a:rPr lang="en-US" sz="2800" b="1" smtClean="0">
                <a:latin typeface="Tahoma" pitchFamily="34" charset="0"/>
              </a:rPr>
              <a:t>executeUpdate</a:t>
            </a:r>
            <a:r>
              <a:rPr lang="en-US" sz="2800" smtClean="0">
                <a:latin typeface="Tahoma" pitchFamily="34" charset="0"/>
              </a:rPr>
              <a:t>(insertLehigh);</a:t>
            </a:r>
          </a:p>
          <a:p>
            <a:pPr eaLnBrk="1" hangingPunct="1">
              <a:lnSpc>
                <a:spcPct val="90000"/>
              </a:lnSpc>
            </a:pPr>
            <a:endParaRPr lang="en-US" smtClean="0">
              <a:latin typeface="Arial Unicode MS" pitchFamily="34" charset="-128"/>
            </a:endParaRPr>
          </a:p>
        </p:txBody>
      </p:sp>
      <p:pic>
        <p:nvPicPr>
          <p:cNvPr id="5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3803" y="0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0" y="6492875"/>
            <a:ext cx="47244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www.rimt.ac.in</a:t>
            </a:r>
            <a:endParaRPr lang="en-GB" sz="14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27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27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27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5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5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000"/>
                            </p:stCondLst>
                            <p:childTnLst>
                              <p:par>
                                <p:cTn id="3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706" grpId="0"/>
      <p:bldP spid="72707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9191283-23EC-49C5-8651-642FA863C65E}" type="slidenum">
              <a:rPr lang="en-US" altLang="en-US" smtClean="0">
                <a:latin typeface="Arial" charset="0"/>
                <a:cs typeface="Arial" charset="0"/>
              </a:rPr>
              <a:pPr/>
              <a:t>7</a:t>
            </a:fld>
            <a:endParaRPr lang="en-US" altLang="en-US" smtClean="0">
              <a:latin typeface="Arial" charset="0"/>
              <a:cs typeface="Arial" charset="0"/>
            </a:endParaRPr>
          </a:p>
        </p:txBody>
      </p:sp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60338"/>
            <a:ext cx="7543800" cy="1295400"/>
          </a:xfrm>
        </p:spPr>
        <p:txBody>
          <a:bodyPr/>
          <a:lstStyle/>
          <a:p>
            <a:pPr eaLnBrk="1" hangingPunct="1"/>
            <a:r>
              <a:rPr lang="en-US" smtClean="0"/>
              <a:t>Get ResultSet</a:t>
            </a:r>
          </a:p>
        </p:txBody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84338"/>
            <a:ext cx="8534400" cy="4411662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buFont typeface="Wingdings" pitchFamily="2" charset="2"/>
              <a:buNone/>
            </a:pPr>
            <a:r>
              <a:rPr lang="en-US" sz="2800" smtClean="0">
                <a:latin typeface="Tahoma" pitchFamily="34" charset="0"/>
              </a:rPr>
              <a:t>String queryLehigh = </a:t>
            </a:r>
            <a:r>
              <a:rPr lang="en-US" sz="2800" smtClean="0">
                <a:latin typeface="Arial Unicode MS" pitchFamily="34" charset="-128"/>
              </a:rPr>
              <a:t>"</a:t>
            </a:r>
            <a:r>
              <a:rPr lang="en-US" sz="2800" smtClean="0">
                <a:latin typeface="Tahoma" pitchFamily="34" charset="0"/>
              </a:rPr>
              <a:t>select * from Lehigh</a:t>
            </a:r>
            <a:r>
              <a:rPr lang="en-US" sz="2800" smtClean="0">
                <a:latin typeface="Arial Unicode MS" pitchFamily="34" charset="-128"/>
              </a:rPr>
              <a:t>"</a:t>
            </a:r>
            <a:r>
              <a:rPr lang="en-US" sz="2800" smtClean="0">
                <a:latin typeface="Tahoma" pitchFamily="34" charset="0"/>
              </a:rPr>
              <a:t>;</a:t>
            </a:r>
          </a:p>
          <a:p>
            <a:pPr eaLnBrk="1" hangingPunct="1">
              <a:buFont typeface="Wingdings" pitchFamily="2" charset="2"/>
              <a:buNone/>
            </a:pPr>
            <a:endParaRPr lang="en-US" sz="2800" smtClean="0">
              <a:latin typeface="Tahoma" pitchFamily="34" charset="0"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en-US" sz="2800" b="1" smtClean="0">
                <a:latin typeface="Tahoma" pitchFamily="34" charset="0"/>
              </a:rPr>
              <a:t>ResultSet</a:t>
            </a:r>
            <a:r>
              <a:rPr lang="en-US" sz="2800" smtClean="0">
                <a:latin typeface="Tahoma" pitchFamily="34" charset="0"/>
              </a:rPr>
              <a:t> rs = Stmt.</a:t>
            </a:r>
            <a:r>
              <a:rPr lang="en-US" sz="2800" b="1" smtClean="0">
                <a:latin typeface="Tahoma" pitchFamily="34" charset="0"/>
              </a:rPr>
              <a:t>executeQuery</a:t>
            </a:r>
            <a:r>
              <a:rPr lang="en-US" sz="2800" smtClean="0">
                <a:latin typeface="Tahoma" pitchFamily="34" charset="0"/>
              </a:rPr>
              <a:t>(queryLehigh);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800" smtClean="0">
                <a:latin typeface="Tahoma" pitchFamily="34" charset="0"/>
              </a:rPr>
              <a:t>//What does this statement do?</a:t>
            </a:r>
          </a:p>
          <a:p>
            <a:pPr eaLnBrk="1" hangingPunct="1">
              <a:buFont typeface="Wingdings" pitchFamily="2" charset="2"/>
              <a:buNone/>
            </a:pPr>
            <a:endParaRPr lang="en-US" sz="2800" smtClean="0">
              <a:latin typeface="Tahoma" pitchFamily="34" charset="0"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en-US" sz="2800" smtClean="0">
                <a:latin typeface="Tahoma" pitchFamily="34" charset="0"/>
              </a:rPr>
              <a:t>while (rs.next()) {	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800" smtClean="0">
                <a:latin typeface="Tahoma" pitchFamily="34" charset="0"/>
              </a:rPr>
              <a:t>	int ssn = rs.getInt(</a:t>
            </a:r>
            <a:r>
              <a:rPr lang="en-US" sz="2800" smtClean="0">
                <a:latin typeface="Arial Unicode MS" pitchFamily="34" charset="-128"/>
              </a:rPr>
              <a:t>"</a:t>
            </a:r>
            <a:r>
              <a:rPr lang="en-US" sz="2800" smtClean="0">
                <a:latin typeface="Tahoma" pitchFamily="34" charset="0"/>
              </a:rPr>
              <a:t>SSN</a:t>
            </a:r>
            <a:r>
              <a:rPr lang="en-US" sz="2800" smtClean="0">
                <a:latin typeface="Arial Unicode MS" pitchFamily="34" charset="-128"/>
              </a:rPr>
              <a:t>"</a:t>
            </a:r>
            <a:r>
              <a:rPr lang="en-US" sz="2800" smtClean="0">
                <a:latin typeface="Tahoma" pitchFamily="34" charset="0"/>
              </a:rPr>
              <a:t>);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800" smtClean="0">
                <a:latin typeface="Tahoma" pitchFamily="34" charset="0"/>
              </a:rPr>
              <a:t>	String name = rs.getString(</a:t>
            </a:r>
            <a:r>
              <a:rPr lang="en-US" sz="2800" smtClean="0">
                <a:latin typeface="Arial Unicode MS" pitchFamily="34" charset="-128"/>
              </a:rPr>
              <a:t>"</a:t>
            </a:r>
            <a:r>
              <a:rPr lang="en-US" sz="2800" smtClean="0">
                <a:latin typeface="Tahoma" pitchFamily="34" charset="0"/>
              </a:rPr>
              <a:t>NAME</a:t>
            </a:r>
            <a:r>
              <a:rPr lang="en-US" sz="2800" smtClean="0">
                <a:latin typeface="Arial Unicode MS" pitchFamily="34" charset="-128"/>
              </a:rPr>
              <a:t>"</a:t>
            </a:r>
            <a:r>
              <a:rPr lang="en-US" sz="2800" smtClean="0">
                <a:latin typeface="Tahoma" pitchFamily="34" charset="0"/>
              </a:rPr>
              <a:t>);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800" smtClean="0">
                <a:latin typeface="Tahoma" pitchFamily="34" charset="0"/>
              </a:rPr>
              <a:t>	int marks = rs.getInt(</a:t>
            </a:r>
            <a:r>
              <a:rPr lang="en-US" sz="2800" smtClean="0">
                <a:latin typeface="Arial Unicode MS" pitchFamily="34" charset="-128"/>
              </a:rPr>
              <a:t>"</a:t>
            </a:r>
            <a:r>
              <a:rPr lang="en-US" sz="2800" smtClean="0">
                <a:latin typeface="Tahoma" pitchFamily="34" charset="0"/>
              </a:rPr>
              <a:t>MARKS</a:t>
            </a:r>
            <a:r>
              <a:rPr lang="en-US" sz="2800" smtClean="0">
                <a:latin typeface="Arial Unicode MS" pitchFamily="34" charset="-128"/>
              </a:rPr>
              <a:t>"</a:t>
            </a:r>
            <a:r>
              <a:rPr lang="en-US" sz="2800" smtClean="0">
                <a:latin typeface="Tahoma" pitchFamily="34" charset="0"/>
              </a:rPr>
              <a:t>);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800" smtClean="0">
                <a:latin typeface="Tahoma" pitchFamily="34" charset="0"/>
              </a:rPr>
              <a:t>}</a:t>
            </a:r>
          </a:p>
        </p:txBody>
      </p:sp>
      <p:pic>
        <p:nvPicPr>
          <p:cNvPr id="5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3803" y="0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0" y="6492875"/>
            <a:ext cx="47244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www.rimt.ac.in</a:t>
            </a:r>
            <a:endParaRPr lang="en-GB" sz="14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37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37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37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5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"/>
                            </p:stCondLst>
                            <p:childTnLst>
                              <p:par>
                                <p:cTn id="2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000"/>
                            </p:stCondLst>
                            <p:childTnLst>
                              <p:par>
                                <p:cTn id="3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3000"/>
                            </p:stCondLst>
                            <p:childTnLst>
                              <p:par>
                                <p:cTn id="3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4000"/>
                            </p:stCondLst>
                            <p:childTnLst>
                              <p:par>
                                <p:cTn id="4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730" grpId="0"/>
      <p:bldP spid="73731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29D162A-FE96-4E1B-A747-096E459ECB67}" type="slidenum">
              <a:rPr lang="en-US" altLang="en-US" smtClean="0">
                <a:latin typeface="Arial" charset="0"/>
                <a:cs typeface="Arial" charset="0"/>
              </a:rPr>
              <a:pPr/>
              <a:t>8</a:t>
            </a:fld>
            <a:endParaRPr lang="en-US" altLang="en-US" smtClean="0">
              <a:latin typeface="Arial" charset="0"/>
              <a:cs typeface="Arial" charset="0"/>
            </a:endParaRPr>
          </a:p>
        </p:txBody>
      </p:sp>
      <p:sp>
        <p:nvSpPr>
          <p:cNvPr id="1331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Close connection</a:t>
            </a:r>
          </a:p>
        </p:txBody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stmt.close();</a:t>
            </a:r>
          </a:p>
          <a:p>
            <a:pPr eaLnBrk="1" hangingPunct="1"/>
            <a:r>
              <a:rPr lang="en-US" smtClean="0"/>
              <a:t>con.close();</a:t>
            </a:r>
          </a:p>
        </p:txBody>
      </p:sp>
      <p:pic>
        <p:nvPicPr>
          <p:cNvPr id="5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3803" y="0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0" y="6492875"/>
            <a:ext cx="47244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www.rimt.ac.in</a:t>
            </a:r>
            <a:endParaRPr lang="en-GB" sz="14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D26814F-2890-497D-8CCF-58F8DC1B7A0F}" type="slidenum">
              <a:rPr lang="en-US" altLang="en-US" smtClean="0">
                <a:latin typeface="Arial" charset="0"/>
                <a:cs typeface="Arial" charset="0"/>
              </a:rPr>
              <a:pPr/>
              <a:t>9</a:t>
            </a:fld>
            <a:endParaRPr lang="en-US" altLang="en-US" smtClean="0">
              <a:latin typeface="Arial" charset="0"/>
              <a:cs typeface="Arial" charset="0"/>
            </a:endParaRPr>
          </a:p>
        </p:txBody>
      </p:sp>
      <p:sp>
        <p:nvSpPr>
          <p:cNvPr id="2765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DFKai-SB" pitchFamily="65" charset="-120"/>
              </a:rPr>
              <a:t>JDBC references</a:t>
            </a:r>
          </a:p>
        </p:txBody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zh-TW" sz="2100" smtClean="0">
                <a:ea typeface="DFKai-SB" pitchFamily="65" charset="-120"/>
              </a:rPr>
              <a:t>JDBC Data Access API – JDBC Technology Homepage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1900" smtClean="0">
                <a:ea typeface="DFKai-SB" pitchFamily="65" charset="-120"/>
                <a:hlinkClick r:id="rId2"/>
              </a:rPr>
              <a:t>http://java.sun.com/products/jdbc/index.html</a:t>
            </a:r>
            <a:endParaRPr lang="en-US" altLang="zh-TW" sz="1900" smtClean="0">
              <a:ea typeface="DFKai-SB" pitchFamily="65" charset="-12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zh-TW" sz="2100" smtClean="0">
                <a:ea typeface="DFKai-SB" pitchFamily="65" charset="-120"/>
              </a:rPr>
              <a:t>JDBC Database Access – The Java Tutorial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1900" smtClean="0">
                <a:ea typeface="DFKai-SB" pitchFamily="65" charset="-120"/>
                <a:hlinkClick r:id="rId3"/>
              </a:rPr>
              <a:t>http://java.sun.com/docs/books/tutorial/jdbc/index.html</a:t>
            </a:r>
            <a:endParaRPr lang="en-US" altLang="zh-TW" sz="1900" smtClean="0">
              <a:ea typeface="DFKai-SB" pitchFamily="65" charset="-12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zh-TW" sz="2100" smtClean="0">
                <a:ea typeface="DFKai-SB" pitchFamily="65" charset="-120"/>
              </a:rPr>
              <a:t>JDBC Documentation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1900" smtClean="0">
                <a:ea typeface="DFKai-SB" pitchFamily="65" charset="-120"/>
                <a:hlinkClick r:id="rId4"/>
              </a:rPr>
              <a:t>http://java.sun.com/j2se/1.4.2/docs/guide/jdbc/index.html</a:t>
            </a:r>
            <a:endParaRPr lang="en-US" altLang="zh-TW" sz="1900" smtClean="0">
              <a:ea typeface="DFKai-SB" pitchFamily="65" charset="-12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zh-TW" sz="2100" smtClean="0">
                <a:ea typeface="DFKai-SB" pitchFamily="65" charset="-120"/>
              </a:rPr>
              <a:t>java.sql package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1700" smtClean="0">
                <a:ea typeface="DFKai-SB" pitchFamily="65" charset="-120"/>
                <a:hlinkClick r:id="rId5"/>
              </a:rPr>
              <a:t>http://java.sun.com/j2se/1.4.2/docs/api/java/sql/package-summary.html</a:t>
            </a:r>
            <a:endParaRPr lang="en-US" altLang="zh-TW" sz="1700" smtClean="0">
              <a:ea typeface="DFKai-SB" pitchFamily="65" charset="-12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zh-TW" sz="2100" smtClean="0">
                <a:ea typeface="DFKai-SB" pitchFamily="65" charset="-120"/>
              </a:rPr>
              <a:t>JDBC Technology Guide: Getting Started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1300" smtClean="0">
                <a:ea typeface="DFKai-SB" pitchFamily="65" charset="-120"/>
                <a:hlinkClick r:id="rId6"/>
              </a:rPr>
              <a:t>http://java.sun.com/j2se/1.4.2/docs/guide/jdbc/getstart/GettingStartedTOC.fm.html</a:t>
            </a:r>
            <a:endParaRPr lang="en-US" altLang="zh-TW" sz="1300" smtClean="0">
              <a:ea typeface="DFKai-SB" pitchFamily="65" charset="-12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zh-TW" sz="2100" smtClean="0">
                <a:ea typeface="DFKai-SB" pitchFamily="65" charset="-120"/>
              </a:rPr>
              <a:t>JDBC API Tutorial and Reference (book)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1900" smtClean="0">
                <a:ea typeface="DFKai-SB" pitchFamily="65" charset="-120"/>
                <a:hlinkClick r:id="rId7"/>
              </a:rPr>
              <a:t>http://java.sun.com/docs/books/jdbc/</a:t>
            </a:r>
            <a:endParaRPr lang="en-US" altLang="zh-TW" sz="1900" smtClean="0">
              <a:ea typeface="DFKai-SB" pitchFamily="65" charset="-120"/>
            </a:endParaRPr>
          </a:p>
        </p:txBody>
      </p:sp>
      <p:pic>
        <p:nvPicPr>
          <p:cNvPr id="5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3803" y="0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0" y="6492875"/>
            <a:ext cx="47244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www.rimt.ac.in</a:t>
            </a:r>
            <a:endParaRPr lang="en-GB" sz="14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261</Words>
  <Application>Microsoft Office PowerPoint</Application>
  <PresentationFormat>On-screen Show (4:3)</PresentationFormat>
  <Paragraphs>76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 Web Development/BTCS-2410</vt:lpstr>
      <vt:lpstr>Slide 2</vt:lpstr>
      <vt:lpstr>Basic steps to use  a database in Java</vt:lpstr>
      <vt:lpstr>1. Establish a connection</vt:lpstr>
      <vt:lpstr>2. Create JDBC statement(s)</vt:lpstr>
      <vt:lpstr>Executing SQL Statements</vt:lpstr>
      <vt:lpstr>Get ResultSet</vt:lpstr>
      <vt:lpstr>Close connection</vt:lpstr>
      <vt:lpstr>JDBC references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Web Development/BTCS-2410</dc:title>
  <dc:creator>Yogesh</dc:creator>
  <cp:lastModifiedBy>Yogesh</cp:lastModifiedBy>
  <cp:revision>2</cp:revision>
  <dcterms:created xsi:type="dcterms:W3CDTF">2023-06-20T06:31:22Z</dcterms:created>
  <dcterms:modified xsi:type="dcterms:W3CDTF">2023-06-20T08:11:20Z</dcterms:modified>
</cp:coreProperties>
</file>