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pdf" ContentType="application/pdf"/>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9"/>
  </p:notesMasterIdLst>
  <p:handoutMasterIdLst>
    <p:handoutMasterId r:id="rId20"/>
  </p:handoutMasterIdLst>
  <p:sldIdLst>
    <p:sldId id="313" r:id="rId2"/>
    <p:sldId id="256" r:id="rId3"/>
    <p:sldId id="266" r:id="rId4"/>
    <p:sldId id="287" r:id="rId5"/>
    <p:sldId id="309" r:id="rId6"/>
    <p:sldId id="264" r:id="rId7"/>
    <p:sldId id="293" r:id="rId8"/>
    <p:sldId id="294" r:id="rId9"/>
    <p:sldId id="310" r:id="rId10"/>
    <p:sldId id="311" r:id="rId11"/>
    <p:sldId id="288" r:id="rId12"/>
    <p:sldId id="289" r:id="rId13"/>
    <p:sldId id="292" r:id="rId14"/>
    <p:sldId id="312" r:id="rId15"/>
    <p:sldId id="291" r:id="rId16"/>
    <p:sldId id="290" r:id="rId17"/>
    <p:sldId id="267"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p:scale>
          <a:sx n="70" d="100"/>
          <a:sy n="70" d="100"/>
        </p:scale>
        <p:origin x="-1386"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61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6019BD-5A9C-D247-A352-90D6F932FC39}" type="datetimeFigureOut">
              <a:rPr lang="en-US" smtClean="0"/>
              <a:pPr/>
              <a:t>22/06/2023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8A5312-93A2-4C41-AFD8-B93FA8A91C3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84F9F3-EF58-DB4F-B0ED-0B6B850DA2DF}" type="datetimeFigureOut">
              <a:rPr lang="en-US" smtClean="0"/>
              <a:pPr/>
              <a:t>22/06/2023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D926C-2523-DB4E-AA42-7803F6FA2B59}"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255CDE8-73A9-4EF8-B229-98025D4CFB1E}"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973D278-956A-2946-9CE2-9D377385555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D834DC3-3609-4940-9D33-CF636DD299B3}"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EAA3012-213F-D34C-8A21-808A5790DE6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E713A67-3993-462F-8F5E-EA1CF0F48914}"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050F93C5-4D62-2844-B9B8-045E9E31D9C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4FF6B44-29C4-41A4-ACF4-650007FDE829}"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AB5BBF0-B782-3644-AFE1-10103AC2537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C3293343-9686-4861-9BC1-A5E07D184D41}"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E6C4D99-7786-3A47-A0D2-BD20D34577F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A198F613-8900-49A4-8403-6830DCEFCEDE}"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8EFBBB66-3A15-F64E-87CC-B8CCF7F3E7AA}"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C0105F34-8371-46F0-AD33-31930D597CF9}" type="datetime1">
              <a:rPr lang="en-US" smtClean="0"/>
              <a:pPr>
                <a:defRPr/>
              </a:pPr>
              <a:t>22/06/2023</a:t>
            </a:fld>
            <a:endParaRPr lang="en-US"/>
          </a:p>
        </p:txBody>
      </p:sp>
      <p:sp>
        <p:nvSpPr>
          <p:cNvPr id="8" name="Footer Placeholder 7"/>
          <p:cNvSpPr>
            <a:spLocks noGrp="1"/>
          </p:cNvSpPr>
          <p:nvPr>
            <p:ph type="ftr" sz="quarter" idx="11"/>
          </p:nvPr>
        </p:nvSpPr>
        <p:spPr/>
        <p:txBody>
          <a:bodyPr/>
          <a:lstStyle/>
          <a:p>
            <a:pPr>
              <a:defRPr/>
            </a:pPr>
            <a:r>
              <a:rPr lang="en-US" smtClean="0"/>
              <a:t>Chapter 3 Agile software development</a:t>
            </a:r>
            <a:endParaRPr lang="en-US"/>
          </a:p>
        </p:txBody>
      </p:sp>
      <p:sp>
        <p:nvSpPr>
          <p:cNvPr id="9" name="Slide Number Placeholder 8"/>
          <p:cNvSpPr>
            <a:spLocks noGrp="1"/>
          </p:cNvSpPr>
          <p:nvPr>
            <p:ph type="sldNum" sz="quarter" idx="12"/>
          </p:nvPr>
        </p:nvSpPr>
        <p:spPr/>
        <p:txBody>
          <a:bodyPr/>
          <a:lstStyle/>
          <a:p>
            <a:pPr>
              <a:defRPr/>
            </a:pPr>
            <a:fld id="{EE97BCC1-1E15-814C-B2E6-5124192EA274}"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2C6BEB19-117B-4974-86D0-2F18240475AD}" type="datetime1">
              <a:rPr lang="en-US" smtClean="0"/>
              <a:pPr>
                <a:defRPr/>
              </a:pPr>
              <a:t>22/06/2023</a:t>
            </a:fld>
            <a:endParaRPr lang="en-US"/>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4EEF6B7E-89C5-FC4F-92F9-AFC105C69812}"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198D2F5-8A9D-4EFA-8A6A-8FD9CD5CA290}" type="datetime1">
              <a:rPr lang="en-US" smtClean="0"/>
              <a:pPr>
                <a:defRPr/>
              </a:pPr>
              <a:t>22/06/2023</a:t>
            </a:fld>
            <a:endParaRPr lang="en-US"/>
          </a:p>
        </p:txBody>
      </p:sp>
      <p:sp>
        <p:nvSpPr>
          <p:cNvPr id="3" name="Footer Placeholder 2"/>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39D8CD3A-6A10-3249-A17B-90B73EF037C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7D13722C-036A-4C0A-975E-1ED5A97C1334}"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DD50B603-B29B-9F4A-8449-859DA19F67EF}"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64C73D7-2129-452B-ADEA-62350903672B}"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1F23E2BA-5D4B-814E-BBF4-D418023BB2FC}"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7881BDE-D988-47E7-ADA0-DF1A3A498A50}" type="datetime1">
              <a:rPr lang="en-US" smtClean="0"/>
              <a:pPr>
                <a:defRPr/>
              </a:pPr>
              <a:t>22/06/2023</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mtClean="0"/>
              <a:t>Chapter 3 Agile software development</a:t>
            </a:r>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3575804-F645-DB44-9DC0-C97E27A6600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762000"/>
            <a:ext cx="8458200"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US" sz="3600" dirty="0" smtClean="0">
                <a:solidFill>
                  <a:srgbClr val="7030A0"/>
                </a:solidFill>
                <a:latin typeface="American Typewriter" panose="02090604020004020304" pitchFamily="18" charset="77"/>
              </a:rPr>
              <a:t>SOFTWARE TESTING &amp; QUALITY ASSURANCE / BTCS-4714</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7</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benefits</a:t>
            </a:r>
            <a:endParaRPr lang="en-US" dirty="0"/>
          </a:p>
        </p:txBody>
      </p:sp>
      <p:sp>
        <p:nvSpPr>
          <p:cNvPr id="3" name="Content Placeholder 2"/>
          <p:cNvSpPr>
            <a:spLocks noGrp="1"/>
          </p:cNvSpPr>
          <p:nvPr>
            <p:ph idx="1"/>
          </p:nvPr>
        </p:nvSpPr>
        <p:spPr/>
        <p:txBody>
          <a:bodyPr>
            <a:normAutofit fontScale="92500" lnSpcReduction="20000"/>
          </a:bodyPr>
          <a:lstStyle/>
          <a:p>
            <a:r>
              <a:rPr lang="en-GB" dirty="0" smtClean="0"/>
              <a:t>The product is broken down into a set of manageable and understandable chunks.</a:t>
            </a:r>
          </a:p>
          <a:p>
            <a:r>
              <a:rPr lang="en-GB" dirty="0" smtClean="0"/>
              <a:t>Unstable requirements do not hold up progress.</a:t>
            </a:r>
          </a:p>
          <a:p>
            <a:r>
              <a:rPr lang="en-GB" dirty="0" smtClean="0"/>
              <a:t>The whole team have visibility of everything and consequently team communication is improved.</a:t>
            </a:r>
          </a:p>
          <a:p>
            <a:r>
              <a:rPr lang="en-GB" dirty="0" smtClean="0"/>
              <a:t>Customers see on-time delivery of increments and gain feedback on how the product works.</a:t>
            </a:r>
          </a:p>
          <a:p>
            <a:r>
              <a:rPr lang="en-GB" dirty="0" smtClean="0"/>
              <a:t>Trust between customers and developers is established and a positive culture is created in which everyone expects the project to succeed.</a:t>
            </a:r>
          </a:p>
          <a:p>
            <a:endParaRPr lang="en-US" dirty="0"/>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10</a:t>
            </a:fld>
            <a:endParaRPr lang="en-US"/>
          </a:p>
        </p:txBody>
      </p:sp>
      <p:pic>
        <p:nvPicPr>
          <p:cNvPr id="6"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agile methods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Agile methods have proved to be successful for small and medium sized projects that can be developed by a small co-located team.</a:t>
            </a:r>
          </a:p>
          <a:p>
            <a:r>
              <a:rPr lang="en-US" dirty="0" smtClean="0"/>
              <a:t>It is sometimes argued that the success of these methods comes because of improved communications which is possible when everyone is working together.</a:t>
            </a:r>
          </a:p>
          <a:p>
            <a:r>
              <a:rPr lang="en-US" dirty="0" smtClean="0"/>
              <a:t>Scaling up agile methods involves changing these to cope with larger, longer projects where there are multiple development teams, perhaps working in different locations.</a:t>
            </a:r>
          </a:p>
          <a:p>
            <a:pPr>
              <a:buNone/>
            </a:pPr>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11</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Large systems development</a:t>
            </a:r>
            <a:endParaRPr lang="en-US" dirty="0"/>
          </a:p>
        </p:txBody>
      </p:sp>
      <p:sp>
        <p:nvSpPr>
          <p:cNvPr id="3" name="Content Placeholder 2"/>
          <p:cNvSpPr>
            <a:spLocks noGrp="1"/>
          </p:cNvSpPr>
          <p:nvPr>
            <p:ph idx="1"/>
          </p:nvPr>
        </p:nvSpPr>
        <p:spPr/>
        <p:txBody>
          <a:bodyPr/>
          <a:lstStyle/>
          <a:p>
            <a:r>
              <a:rPr lang="en-GB" sz="2200" dirty="0" smtClean="0"/>
              <a:t>Large systems are usually collections of separate, communicating systems, where separate teams develop each system. Frequently, these teams are working in different places, sometimes in different time zones.</a:t>
            </a:r>
          </a:p>
          <a:p>
            <a:r>
              <a:rPr lang="en-GB" sz="2200" dirty="0" smtClean="0"/>
              <a:t>Large systems are ‘</a:t>
            </a:r>
            <a:r>
              <a:rPr lang="en-GB" sz="2200" dirty="0" err="1" smtClean="0"/>
              <a:t>brownfield</a:t>
            </a:r>
            <a:r>
              <a:rPr lang="en-GB" sz="2200" dirty="0" smtClean="0"/>
              <a:t> systems’, that is they include and interact with a number of existing systems. Many of the system requirements are concerned with this interaction and so don’t really lend themselves to flexibility and incremental development.</a:t>
            </a:r>
          </a:p>
          <a:p>
            <a:r>
              <a:rPr lang="en-GB" sz="2200" dirty="0" smtClean="0"/>
              <a:t>Where several systems are integrated to create a system, a significant fraction of the development is concerned with system configuration rather than original code development. </a:t>
            </a:r>
            <a:endParaRPr lang="en-US" sz="2200"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12</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Large system development</a:t>
            </a:r>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t>Large systems and their development processes are often constrained by external rules and regulations limiting the way that they can be developed.</a:t>
            </a:r>
          </a:p>
          <a:p>
            <a:r>
              <a:rPr lang="en-GB" dirty="0" smtClean="0"/>
              <a:t>Large systems have a long procurement and development time. It is difficult to maintain coherent teams who know about the system over that period as, inevitably, people move on to other jobs and projects.</a:t>
            </a:r>
          </a:p>
          <a:p>
            <a:r>
              <a:rPr lang="en-GB" dirty="0" smtClean="0"/>
              <a:t>Large systems usually have a diverse set of stakeholders.It is practically impossible to involve all of these different stakeholders in the development process. </a:t>
            </a:r>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out and scaling up</a:t>
            </a:r>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t>‘Scaling up’ is concerned with using agile methods for developing large software systems that cannot be developed by a small team.</a:t>
            </a:r>
          </a:p>
          <a:p>
            <a:r>
              <a:rPr lang="en-GB" dirty="0" smtClean="0"/>
              <a:t>‘Scaling out’ is concerned with how agile methods can be introduced across a large organization with many years of software development experience.</a:t>
            </a:r>
          </a:p>
          <a:p>
            <a:r>
              <a:rPr lang="en-GB" dirty="0" smtClean="0"/>
              <a:t>When scaling agile methods it is essential to maintain agile fundamentals</a:t>
            </a:r>
          </a:p>
          <a:p>
            <a:pPr lvl="1"/>
            <a:r>
              <a:rPr lang="en-GB" dirty="0" smtClean="0"/>
              <a:t>Flexible planning, frequent system releases, continuous integration, test-driven development and good team communications. </a:t>
            </a:r>
          </a:p>
          <a:p>
            <a:endParaRPr lang="en-US" dirty="0"/>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14</a:t>
            </a:fld>
            <a:endParaRPr lang="en-US"/>
          </a:p>
        </p:txBody>
      </p:sp>
      <p:pic>
        <p:nvPicPr>
          <p:cNvPr id="6"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Scaling up to large systems</a:t>
            </a:r>
            <a:endParaRPr lang="en-US" dirty="0"/>
          </a:p>
        </p:txBody>
      </p:sp>
      <p:sp>
        <p:nvSpPr>
          <p:cNvPr id="3" name="Content Placeholder 2"/>
          <p:cNvSpPr>
            <a:spLocks noGrp="1"/>
          </p:cNvSpPr>
          <p:nvPr>
            <p:ph idx="1"/>
          </p:nvPr>
        </p:nvSpPr>
        <p:spPr/>
        <p:txBody>
          <a:bodyPr/>
          <a:lstStyle/>
          <a:p>
            <a:r>
              <a:rPr lang="en-GB" sz="2200" dirty="0" smtClean="0"/>
              <a:t>For large systems development, it is not possible to focus only on the code of the system. You need to do more up-front design and system documentation</a:t>
            </a:r>
          </a:p>
          <a:p>
            <a:r>
              <a:rPr lang="en-GB" sz="2200" dirty="0" smtClean="0"/>
              <a:t>Cross-team communication mechanisms have to be designed and used. This should involve regular phone and video conferences between team members and frequent, short electronic meetings where teams update each other on progress.</a:t>
            </a:r>
          </a:p>
          <a:p>
            <a:r>
              <a:rPr lang="en-GB" sz="2200" dirty="0" smtClean="0"/>
              <a:t>Continuous integration, where the whole system is built every time any developer checks in a change, is practically impossible. However, it is essential to maintain frequent system builds and regular releases of the system.</a:t>
            </a:r>
            <a:endParaRPr lang="en-US" sz="2200"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15</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Scaling out to large companies</a:t>
            </a:r>
            <a:endParaRPr lang="en-US" dirty="0"/>
          </a:p>
        </p:txBody>
      </p:sp>
      <p:sp>
        <p:nvSpPr>
          <p:cNvPr id="3" name="Content Placeholder 2"/>
          <p:cNvSpPr>
            <a:spLocks noGrp="1"/>
          </p:cNvSpPr>
          <p:nvPr>
            <p:ph idx="1"/>
          </p:nvPr>
        </p:nvSpPr>
        <p:spPr>
          <a:xfrm>
            <a:off x="457200" y="1600200"/>
            <a:ext cx="8407400" cy="4525963"/>
          </a:xfrm>
        </p:spPr>
        <p:txBody>
          <a:bodyPr/>
          <a:lstStyle/>
          <a:p>
            <a:r>
              <a:rPr lang="en-GB" sz="2200" dirty="0" smtClean="0"/>
              <a:t>Project managers who do not have experience of agile methods may be reluctant to accept the risk of a new approach.</a:t>
            </a:r>
          </a:p>
          <a:p>
            <a:r>
              <a:rPr lang="en-GB" sz="2200" dirty="0" smtClean="0"/>
              <a:t>Large organizations often have quality procedures and standards that all projects are expected to follow and, because of their bureaucratic nature, these are likely to be incompatible with agile methods.</a:t>
            </a:r>
          </a:p>
          <a:p>
            <a:r>
              <a:rPr lang="en-GB" sz="2200" dirty="0" smtClean="0"/>
              <a:t>Agile methods seem to work best when team members have a relatively high skill level. However, within large organizations, there are likely to be a wide range of skills and abilities. </a:t>
            </a:r>
          </a:p>
          <a:p>
            <a:r>
              <a:rPr lang="en-GB" sz="2200" dirty="0" smtClean="0"/>
              <a:t>There may be cultural resistance to agile methods, especially in those organizations that have a long history of using conventional systems engineering processes.</a:t>
            </a:r>
          </a:p>
          <a:p>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16</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noAutofit/>
          </a:bodyPr>
          <a:lstStyle/>
          <a:p>
            <a:r>
              <a:rPr lang="en-GB" sz="2400" dirty="0" smtClean="0"/>
              <a:t>A particular strength of extreme programming is the development of automated tests before a program feature is created. All tests must successfully execute when an increment is integrated into a system.</a:t>
            </a:r>
          </a:p>
          <a:p>
            <a:r>
              <a:rPr lang="en-GB" sz="2400" dirty="0" smtClean="0"/>
              <a:t>The Scrum method is an agile method that provides a project management framework. It is centred round a set of sprints, which are fixed time periods when a system increment is developed.</a:t>
            </a:r>
          </a:p>
          <a:p>
            <a:r>
              <a:rPr lang="en-GB" sz="2400" dirty="0" smtClean="0"/>
              <a:t>Scaling agile methods for large systems is difficult. Large systems need up-front design and some documentation.</a:t>
            </a:r>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17</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dirty="0" smtClean="0"/>
              <a:t>Agile project management</a:t>
            </a:r>
          </a:p>
        </p:txBody>
      </p:sp>
      <p:pic>
        <p:nvPicPr>
          <p:cNvPr id="3"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Agile project management</a:t>
            </a:r>
          </a:p>
          <a:p>
            <a:r>
              <a:rPr lang="en-US" dirty="0" smtClean="0"/>
              <a:t>Scaling agile methods</a:t>
            </a:r>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Agile project management</a:t>
            </a:r>
            <a:endParaRPr lang="en-US" dirty="0"/>
          </a:p>
        </p:txBody>
      </p:sp>
      <p:sp>
        <p:nvSpPr>
          <p:cNvPr id="3" name="Content Placeholder 2"/>
          <p:cNvSpPr>
            <a:spLocks noGrp="1"/>
          </p:cNvSpPr>
          <p:nvPr>
            <p:ph idx="1"/>
          </p:nvPr>
        </p:nvSpPr>
        <p:spPr/>
        <p:txBody>
          <a:bodyPr>
            <a:normAutofit fontScale="77500" lnSpcReduction="20000"/>
          </a:bodyPr>
          <a:lstStyle/>
          <a:p>
            <a:r>
              <a:rPr lang="en-GB" dirty="0" smtClean="0"/>
              <a:t>The principal responsibility of software project managers is to manage the project so that the software is delivered on time and within the planned budget for the project.</a:t>
            </a:r>
          </a:p>
          <a:p>
            <a:r>
              <a:rPr lang="en-GB" dirty="0" smtClean="0"/>
              <a:t>The standard approach to project management is plan-driven. Managers draw up a plan for the project showing what should be delivered, when it should be delivered and who will work on the development of the project deliverables.</a:t>
            </a:r>
          </a:p>
          <a:p>
            <a:r>
              <a:rPr lang="en-GB" dirty="0" smtClean="0"/>
              <a:t>Agile project management requires a different approach, which is adapted to incremental development and the particular strengths of agile methods. </a:t>
            </a:r>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4</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The Scrum approach is a general agile method but its focus is on managing iterative development rather than specific agile practices.</a:t>
            </a:r>
          </a:p>
          <a:p>
            <a:r>
              <a:rPr lang="en-GB" dirty="0" smtClean="0"/>
              <a:t>There are three phases in Scrum.</a:t>
            </a:r>
          </a:p>
          <a:p>
            <a:pPr lvl="1"/>
            <a:r>
              <a:rPr lang="en-GB" dirty="0" smtClean="0"/>
              <a:t>The initial phase is an outline planning phase where you establish the general objectives for the project and design the software architecture.</a:t>
            </a:r>
          </a:p>
          <a:p>
            <a:pPr lvl="1"/>
            <a:r>
              <a:rPr lang="en-GB" dirty="0" smtClean="0"/>
              <a:t>This is followed by a series of sprint cycles, where each cycle develops an increment of the system.</a:t>
            </a:r>
          </a:p>
          <a:p>
            <a:pPr lvl="1"/>
            <a:r>
              <a:rPr lang="en-GB" dirty="0" smtClean="0"/>
              <a:t>The project closure phase wraps up the project, completes required documentation such as system help frames and user manuals and assesses the lessons learned from the project.</a:t>
            </a:r>
          </a:p>
          <a:p>
            <a:endParaRPr/>
          </a:p>
          <a:p>
            <a:endParaRPr lang="en-US" dirty="0"/>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a:t>
            </a:fld>
            <a:endParaRPr lang="en-US"/>
          </a:p>
        </p:txBody>
      </p:sp>
      <p:pic>
        <p:nvPicPr>
          <p:cNvPr id="6"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The Scrum process</a:t>
            </a:r>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a:t>
            </a:fld>
            <a:endParaRPr lang="en-US"/>
          </a:p>
        </p:txBody>
      </p:sp>
      <p:pic>
        <p:nvPicPr>
          <p:cNvPr id="4" name="Picture 3" descr="3.8 ScrumProcess.eps"/>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a:xfrm>
            <a:off x="1114810" y="2637646"/>
            <a:ext cx="6875824" cy="2442103"/>
          </a:xfrm>
          <a:prstGeom prst="rect">
            <a:avLst/>
          </a:prstGeom>
        </p:spPr>
      </p:pic>
      <p:pic>
        <p:nvPicPr>
          <p:cNvPr id="6"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Sprint cycle</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Sprints are fixed length, normally 2–4 weeks. They correspond to the development of a release of the system in XP.</a:t>
            </a:r>
          </a:p>
          <a:p>
            <a:r>
              <a:rPr lang="en-GB" dirty="0" smtClean="0"/>
              <a:t>The starting point for planning is the product backlog, which is the list of work to be done on the project.</a:t>
            </a:r>
          </a:p>
          <a:p>
            <a:r>
              <a:rPr lang="en-GB" dirty="0" smtClean="0"/>
              <a:t>The selection phase involves all of the project team who work with the customer to select the features and functionality to be developed during the sprint.</a:t>
            </a:r>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7</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Sprint cycle</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Once these are agreed, the team organize themselves to develop the software.During this stage the team is isolated from the customer and the organization, with all communications channelled through the so-called ‘Scrum master’.</a:t>
            </a:r>
          </a:p>
          <a:p>
            <a:r>
              <a:rPr lang="en-GB" dirty="0" smtClean="0"/>
              <a:t>The role of the Scrum master is to protect the development team from external distractions. </a:t>
            </a:r>
          </a:p>
          <a:p>
            <a:r>
              <a:rPr lang="en-GB" dirty="0" smtClean="0"/>
              <a:t>At the end of the sprint, the work done is reviewed and presented to stakeholders. The next sprint cycle then begins.</a:t>
            </a: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8</a:t>
            </a:fld>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 in Scrum</a:t>
            </a:r>
            <a:endParaRPr lang="en-US" dirty="0"/>
          </a:p>
        </p:txBody>
      </p:sp>
      <p:sp>
        <p:nvSpPr>
          <p:cNvPr id="3" name="Content Placeholder 2"/>
          <p:cNvSpPr>
            <a:spLocks noGrp="1"/>
          </p:cNvSpPr>
          <p:nvPr>
            <p:ph idx="1"/>
          </p:nvPr>
        </p:nvSpPr>
        <p:spPr/>
        <p:txBody>
          <a:bodyPr>
            <a:noAutofit/>
          </a:bodyPr>
          <a:lstStyle/>
          <a:p>
            <a:r>
              <a:rPr lang="en-GB" sz="2400" dirty="0" smtClean="0"/>
              <a:t>The ‘Scrum master’ is a facilitator who arranges daily meetings, tracks the backlog of work to be done, records decisions, measures progress against the backlog and communicates with customers and management outside of the team.</a:t>
            </a:r>
          </a:p>
          <a:p>
            <a:r>
              <a:rPr lang="en-GB" sz="2400" dirty="0" smtClean="0"/>
              <a:t>The whole team attends short daily meetings where all team members share information, describe their progress since the last meeting, problems that have arisen and what is planned for the following day.</a:t>
            </a:r>
          </a:p>
          <a:p>
            <a:pPr lvl="1"/>
            <a:r>
              <a:rPr lang="en-GB" sz="2000" dirty="0" smtClean="0"/>
              <a:t>This means that everyone on the team knows what is going on and, if problems arise, can re-plan short-term work to cope with them. </a:t>
            </a:r>
          </a:p>
          <a:p>
            <a:endParaRPr lang="en-US" sz="2400" dirty="0"/>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9</a:t>
            </a:fld>
            <a:endParaRPr lang="en-US"/>
          </a:p>
        </p:txBody>
      </p:sp>
      <p:pic>
        <p:nvPicPr>
          <p:cNvPr id="6"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1312</TotalTime>
  <Words>1301</Words>
  <Application>Microsoft Macintosh PowerPoint</Application>
  <PresentationFormat>On-screen Show (4:3)</PresentationFormat>
  <Paragraphs>98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Theme1</vt:lpstr>
      <vt:lpstr>   SOFTWARE TESTING &amp; QUALITY ASSURANCE / BTCS-4714    </vt:lpstr>
      <vt:lpstr>Agile project management</vt:lpstr>
      <vt:lpstr>Topics covered</vt:lpstr>
      <vt:lpstr>Agile project management</vt:lpstr>
      <vt:lpstr>Scrum</vt:lpstr>
      <vt:lpstr>The Scrum process</vt:lpstr>
      <vt:lpstr>The Sprint cycle</vt:lpstr>
      <vt:lpstr>The Sprint cycle</vt:lpstr>
      <vt:lpstr>Teamwork in Scrum</vt:lpstr>
      <vt:lpstr>Scrum benefits</vt:lpstr>
      <vt:lpstr>Scaling agile methods</vt:lpstr>
      <vt:lpstr>Large systems development</vt:lpstr>
      <vt:lpstr>Large system development</vt:lpstr>
      <vt:lpstr>Scaling out and scaling up</vt:lpstr>
      <vt:lpstr>Scaling up to large systems</vt:lpstr>
      <vt:lpstr>Scaling out to large companies</vt:lpstr>
      <vt:lpstr>Key points</vt:lpstr>
    </vt:vector>
  </TitlesOfParts>
  <Company>St Andrews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3</dc:title>
  <dc:creator>Ian Sommerville</dc:creator>
  <cp:lastModifiedBy>Admin</cp:lastModifiedBy>
  <cp:revision>27</cp:revision>
  <dcterms:created xsi:type="dcterms:W3CDTF">2010-01-06T20:28:26Z</dcterms:created>
  <dcterms:modified xsi:type="dcterms:W3CDTF">2023-06-22T10:03:49Z</dcterms:modified>
</cp:coreProperties>
</file>