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ACF207-5002-4649-9B8F-7331D49A675C}"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CF207-5002-4649-9B8F-7331D49A675C}"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CF207-5002-4649-9B8F-7331D49A675C}"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CF207-5002-4649-9B8F-7331D49A675C}"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ACF207-5002-4649-9B8F-7331D49A675C}"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ACF207-5002-4649-9B8F-7331D49A675C}"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ACF207-5002-4649-9B8F-7331D49A675C}"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ACF207-5002-4649-9B8F-7331D49A675C}"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ACF207-5002-4649-9B8F-7331D49A675C}"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ACF207-5002-4649-9B8F-7331D49A675C}"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ACF207-5002-4649-9B8F-7331D49A675C}"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C620A-90E4-40C9-91BC-B8BD010FF3B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CF207-5002-4649-9B8F-7331D49A675C}" type="datetimeFigureOut">
              <a:rPr lang="en-US" smtClean="0"/>
              <a:t>8/3/2023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9C620A-90E4-40C9-91BC-B8BD010FF3B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jpeg"/><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p:nvPr/>
        </p:nvSpPr>
        <p:spPr>
          <a:xfrm>
            <a:off x="365125" y="130175"/>
            <a:ext cx="184150" cy="9144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sz="5400" b="0"/>
          </a:p>
        </p:txBody>
      </p:sp>
      <p:sp>
        <p:nvSpPr>
          <p:cNvPr id="12292"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2293"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of 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pic>
        <p:nvPicPr>
          <p:cNvPr id="12294"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7" name="TextBox 6"/>
          <p:cNvSpPr txBox="1"/>
          <p:nvPr/>
        </p:nvSpPr>
        <p:spPr>
          <a:xfrm>
            <a:off x="533400" y="1371600"/>
            <a:ext cx="8001000" cy="1569660"/>
          </a:xfrm>
          <a:prstGeom prst="rect">
            <a:avLst/>
          </a:prstGeom>
          <a:noFill/>
        </p:spPr>
        <p:txBody>
          <a:bodyPr wrap="square" rtlCol="0">
            <a:spAutoFit/>
          </a:bodyPr>
          <a:lstStyle/>
          <a:p>
            <a:pPr algn="ctr"/>
            <a:r>
              <a:rPr lang="en-US" sz="4800" dirty="0" smtClean="0"/>
              <a:t>BASIC OF ELECTRICAL &amp; ELECTRONICS ENGINEERING</a:t>
            </a:r>
            <a:endParaRPr lang="en-US" sz="4800" dirty="0"/>
          </a:p>
        </p:txBody>
      </p:sp>
      <p:sp>
        <p:nvSpPr>
          <p:cNvPr id="8" name="Title 3"/>
          <p:cNvSpPr txBox="1">
            <a:spLocks/>
          </p:cNvSpPr>
          <p:nvPr/>
        </p:nvSpPr>
        <p:spPr>
          <a:xfrm>
            <a:off x="381000" y="3352800"/>
            <a:ext cx="51816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(Applied Sciences)</a:t>
            </a:r>
            <a:r>
              <a:rPr lang="en-US" sz="9600" dirty="0">
                <a:latin typeface="+mn-lt"/>
              </a:rPr>
              <a:t/>
            </a:r>
            <a:br>
              <a:rPr lang="en-US" sz="9600" dirty="0">
                <a:latin typeface="+mn-lt"/>
              </a:rPr>
            </a:br>
            <a:r>
              <a:rPr lang="en-US" sz="9600" dirty="0">
                <a:latin typeface="+mn-lt"/>
              </a:rPr>
              <a:t>Semester</a:t>
            </a:r>
            <a:r>
              <a:rPr lang="en-US" sz="9600" dirty="0" smtClean="0">
                <a:latin typeface="+mn-lt"/>
              </a:rPr>
              <a:t>: 1</a:t>
            </a:r>
            <a:r>
              <a:rPr lang="en-US" sz="9600" baseline="30000" dirty="0" smtClean="0">
                <a:latin typeface="+mn-lt"/>
              </a:rPr>
              <a:t>st</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9" name="Title 3"/>
          <p:cNvSpPr txBox="1">
            <a:spLocks/>
          </p:cNvSpPr>
          <p:nvPr/>
        </p:nvSpPr>
        <p:spPr>
          <a:xfrm>
            <a:off x="5486400" y="49530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Er</a:t>
            </a:r>
            <a:r>
              <a:rPr lang="en-IN" sz="4000" dirty="0" smtClean="0"/>
              <a:t>. </a:t>
            </a:r>
            <a:r>
              <a:rPr lang="en-IN" sz="4000" dirty="0" err="1" smtClean="0"/>
              <a:t>Komal</a:t>
            </a:r>
            <a:r>
              <a:rPr lang="en-IN" sz="4000" dirty="0" smtClean="0"/>
              <a:t> </a:t>
            </a:r>
            <a:r>
              <a:rPr lang="en-IN" sz="4000" dirty="0" err="1" smtClean="0"/>
              <a:t>Mehra</a:t>
            </a:r>
            <a:r>
              <a:rPr lang="en-US" dirty="0" smtClean="0"/>
              <a:t/>
            </a:r>
            <a:br>
              <a:rPr lang="en-US" dirty="0" smtClean="0"/>
            </a:br>
            <a:r>
              <a:rPr lang="en-US" dirty="0" smtClean="0"/>
              <a:t/>
            </a:r>
            <a:br>
              <a:rPr lang="en-US" dirty="0" smtClean="0"/>
            </a:br>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Grp="1" noChangeAspect="1"/>
          </p:cNvPicPr>
          <p:nvPr>
            <p:ph idx="1"/>
          </p:nvPr>
        </p:nvPicPr>
        <p:blipFill>
          <a:blip r:embed="rId2"/>
          <a:stretch>
            <a:fillRect/>
          </a:stretch>
        </p:blipFill>
        <p:spPr>
          <a:xfrm>
            <a:off x="990600" y="914400"/>
            <a:ext cx="7391400" cy="4953000"/>
          </a:xfrm>
          <a:prstGeom prst="rect">
            <a:avLst/>
          </a:prstGeom>
          <a:noFill/>
          <a:ln>
            <a:miter lim="800000"/>
          </a:ln>
        </p:spPr>
      </p:pic>
      <p:pic>
        <p:nvPicPr>
          <p:cNvPr id="45059" name="Picture 2" descr="RIMT University"/>
          <p:cNvPicPr>
            <a:picLocks noChangeAspect="1"/>
          </p:cNvPicPr>
          <p:nvPr/>
        </p:nvPicPr>
        <p:blipFill>
          <a:blip r:embed="rId3"/>
          <a:stretch>
            <a:fillRect/>
          </a:stretch>
        </p:blipFill>
        <p:spPr>
          <a:xfrm>
            <a:off x="7173913" y="0"/>
            <a:ext cx="1970087" cy="895350"/>
          </a:xfrm>
          <a:prstGeom prst="rect">
            <a:avLst/>
          </a:prstGeom>
          <a:noFill/>
          <a:ln>
            <a:noFill/>
            <a:miter lim="800000"/>
          </a:ln>
        </p:spPr>
      </p:pic>
      <p:sp>
        <p:nvSpPr>
          <p:cNvPr id="45060" name="Rectangle 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5061" name="Rectangle 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274638"/>
            <a:ext cx="72390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Time constant of RC and RL</a:t>
            </a:r>
          </a:p>
        </p:txBody>
      </p:sp>
      <p:sp>
        <p:nvSpPr>
          <p:cNvPr id="46083" name="Content Placeholder 2"/>
          <p:cNvSpPr>
            <a:spLocks noGrp="1"/>
          </p:cNvSpPr>
          <p:nvPr>
            <p:ph idx="1"/>
          </p:nvPr>
        </p:nvSpPr>
        <p:spPr>
          <a:xfrm>
            <a:off x="457200" y="1600200"/>
            <a:ext cx="8229600" cy="4525963"/>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sz="2800"/>
              <a:t>The time taken to reach 36.8% of initial current in an RC circuit is called the time constant of RC circuit.</a:t>
            </a:r>
          </a:p>
          <a:p>
            <a:pPr lvl="0">
              <a:buFontTx/>
              <a:buNone/>
            </a:pPr>
            <a:r>
              <a:rPr lang="en-US" altLang="en-US" sz="2800"/>
              <a:t>        Time constant (t) = RC.</a:t>
            </a:r>
          </a:p>
          <a:p>
            <a:pPr lvl="0"/>
            <a:r>
              <a:rPr lang="en-US" altLang="en-US" sz="2800"/>
              <a:t>The time taken to reach 63.2% of final value in a RL Circuit is called the time constant of RL circuit.</a:t>
            </a:r>
          </a:p>
          <a:p>
            <a:pPr lvl="0"/>
            <a:r>
              <a:rPr lang="en-US" altLang="en-US" sz="2800"/>
              <a:t> </a:t>
            </a:r>
            <a:r>
              <a:rPr lang="fr-FR" altLang="en-US" sz="2800"/>
              <a:t>Time constant (t) = L / R</a:t>
            </a:r>
          </a:p>
        </p:txBody>
      </p:sp>
      <p:pic>
        <p:nvPicPr>
          <p:cNvPr id="46084" name="Picture 2" descr="RIMT University"/>
          <p:cNvPicPr>
            <a:picLocks noChangeAspect="1"/>
          </p:cNvPicPr>
          <p:nvPr/>
        </p:nvPicPr>
        <p:blipFill>
          <a:blip r:embed="rId2"/>
          <a:stretch>
            <a:fillRect/>
          </a:stretch>
        </p:blipFill>
        <p:spPr>
          <a:xfrm>
            <a:off x="7173913" y="0"/>
            <a:ext cx="1970087" cy="895350"/>
          </a:xfrm>
          <a:prstGeom prst="rect">
            <a:avLst/>
          </a:prstGeom>
          <a:noFill/>
          <a:ln>
            <a:noFill/>
            <a:miter lim="800000"/>
          </a:ln>
        </p:spPr>
      </p:pic>
      <p:sp>
        <p:nvSpPr>
          <p:cNvPr id="46085"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6086"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xfrm>
            <a:off x="685800" y="304800"/>
            <a:ext cx="77724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Important Concepts</a:t>
            </a:r>
          </a:p>
        </p:txBody>
      </p:sp>
      <p:sp>
        <p:nvSpPr>
          <p:cNvPr id="47107" name="Rectangle 3"/>
          <p:cNvSpPr>
            <a:spLocks noGrp="1"/>
          </p:cNvSpPr>
          <p:nvPr>
            <p:ph idx="1"/>
          </p:nvPr>
        </p:nvSpPr>
        <p:spPr>
          <a:xfrm>
            <a:off x="685800" y="1981200"/>
            <a:ext cx="8001000" cy="41148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a:t>The differential equation for the circuit Forced (particular) and natural (complementary) solutions</a:t>
            </a:r>
          </a:p>
          <a:p>
            <a:pPr lvl="0"/>
            <a:r>
              <a:rPr lang="en-US" altLang="en-US"/>
              <a:t>Transient and steady-state responses</a:t>
            </a:r>
          </a:p>
          <a:p>
            <a:pPr lvl="0"/>
            <a:r>
              <a:rPr lang="en-US" altLang="en-US"/>
              <a:t>1st order circuits: the time constant (</a:t>
            </a:r>
            <a:r>
              <a:rPr lang="en-US" altLang="en-US">
                <a:sym typeface="Symbol" pitchFamily="18" charset="2"/>
              </a:rPr>
              <a:t></a:t>
            </a:r>
            <a:r>
              <a:rPr lang="en-US" altLang="en-US"/>
              <a:t>)</a:t>
            </a:r>
          </a:p>
          <a:p>
            <a:pPr lvl="0"/>
            <a:r>
              <a:rPr lang="en-US" altLang="en-US"/>
              <a:t>2nd order circuits: natural frequency (ω</a:t>
            </a:r>
            <a:r>
              <a:rPr lang="en-US" altLang="en-US" baseline="-25000"/>
              <a:t>0</a:t>
            </a:r>
            <a:r>
              <a:rPr lang="en-US" altLang="en-US"/>
              <a:t>) and the damping ratio (ζ)</a:t>
            </a:r>
          </a:p>
        </p:txBody>
      </p:sp>
      <p:sp>
        <p:nvSpPr>
          <p:cNvPr id="47108" name="Date Placeholder 3"/>
          <p:cNvSpPr txBox="1">
            <a:spLocks noGrp="1"/>
          </p:cNvSpPr>
          <p:nvPr>
            <p:ph type="dt" idx="10"/>
          </p:nvPr>
        </p:nvSpPr>
        <p:spPr>
          <a:xfrm>
            <a:off x="457200" y="6356350"/>
            <a:ext cx="2133600" cy="365125"/>
          </a:xfrm>
          <a:prstGeom prst="rect">
            <a:avLst/>
          </a:prstGeom>
          <a:noFill/>
        </p:spPr>
        <p:txBody>
          <a:bodyPr vert="horz"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1" i="0" u="none" strike="noStrike" kern="1200" cap="none" spc="0" normalizeH="0" baseline="0" noProof="0" smtClean="0">
              <a:ln>
                <a:noFill/>
              </a:ln>
              <a:solidFill>
                <a:schemeClr val="tx1">
                  <a:tint val="75000"/>
                </a:schemeClr>
              </a:solidFill>
              <a:effectLst/>
              <a:uLnTx/>
              <a:uFillTx/>
              <a:latin typeface="Times New Roman" pitchFamily="18" charset="0"/>
              <a:ea typeface="+mn-ea"/>
              <a:cs typeface="+mn-cs"/>
            </a:endParaRPr>
          </a:p>
        </p:txBody>
      </p:sp>
      <p:sp>
        <p:nvSpPr>
          <p:cNvPr id="47109" name="Slide Number Placeholder 5"/>
          <p:cNvSpPr txBox="1">
            <a:spLocks noGrp="1"/>
          </p:cNvSpPr>
          <p:nvPr>
            <p:ph type="sldNum" idx="12"/>
          </p:nvPr>
        </p:nvSpPr>
        <p:spPr>
          <a:xfrm>
            <a:off x="6553200" y="6356350"/>
            <a:ext cx="2133600" cy="365125"/>
          </a:xfrm>
          <a:prstGeom prst="rect">
            <a:avLst/>
          </a:prstGeom>
          <a:noFill/>
        </p:spPr>
        <p:txBody>
          <a:bodyPr vert="horz" lIns="91440" tIns="45720" rIns="91440" bIns="45720" rtlCol="0" anchor="ct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en-US" altLang="en-US" sz="1200" b="1" i="0" u="none" strike="noStrike" kern="1200" cap="none" spc="0" normalizeH="0" baseline="0" noProof="0" smtClean="0">
              <a:ln>
                <a:noFill/>
              </a:ln>
              <a:solidFill>
                <a:schemeClr val="tx1">
                  <a:tint val="75000"/>
                </a:schemeClr>
              </a:solidFill>
              <a:effectLst/>
              <a:uLnTx/>
              <a:uFillTx/>
              <a:latin typeface="Times New Roman" pitchFamily="18" charset="0"/>
              <a:ea typeface="+mn-ea"/>
              <a:cs typeface="+mn-cs"/>
            </a:endParaRPr>
          </a:p>
        </p:txBody>
      </p:sp>
      <p:pic>
        <p:nvPicPr>
          <p:cNvPr id="47110" name="Picture 2" descr="RIMT University"/>
          <p:cNvPicPr>
            <a:picLocks noChangeAspect="1"/>
          </p:cNvPicPr>
          <p:nvPr/>
        </p:nvPicPr>
        <p:blipFill>
          <a:blip r:embed="rId2"/>
          <a:stretch>
            <a:fillRect/>
          </a:stretch>
        </p:blipFill>
        <p:spPr>
          <a:xfrm>
            <a:off x="7173913" y="0"/>
            <a:ext cx="1970087" cy="895350"/>
          </a:xfrm>
          <a:prstGeom prst="rect">
            <a:avLst/>
          </a:prstGeom>
          <a:noFill/>
          <a:ln>
            <a:noFill/>
            <a:miter lim="800000"/>
          </a:ln>
        </p:spPr>
      </p:pic>
      <p:sp>
        <p:nvSpPr>
          <p:cNvPr id="47111" name="Rectangle 6">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7112" name="Rectangle 7"/>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xfrm>
            <a:off x="762000" y="533400"/>
            <a:ext cx="7086600" cy="9906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Differential Equation Solution</a:t>
            </a:r>
          </a:p>
        </p:txBody>
      </p:sp>
      <p:sp>
        <p:nvSpPr>
          <p:cNvPr id="48131" name="Rectangle 3"/>
          <p:cNvSpPr>
            <a:spLocks noGrp="1"/>
          </p:cNvSpPr>
          <p:nvPr>
            <p:ph idx="1"/>
          </p:nvPr>
        </p:nvSpPr>
        <p:spPr>
          <a:xfrm>
            <a:off x="762000" y="1752600"/>
            <a:ext cx="7772400" cy="41148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lnSpc>
                <a:spcPct val="90000"/>
              </a:lnSpc>
            </a:pPr>
            <a:r>
              <a:rPr lang="en-US" altLang="en-US"/>
              <a:t>The total solution to any differential equation consists of two parts:</a:t>
            </a:r>
          </a:p>
          <a:p>
            <a:pPr lvl="0" algn="ctr">
              <a:lnSpc>
                <a:spcPct val="90000"/>
              </a:lnSpc>
              <a:buFontTx/>
              <a:buNone/>
            </a:pPr>
            <a:r>
              <a:rPr lang="en-US" altLang="en-US"/>
              <a:t>x(t) = x</a:t>
            </a:r>
            <a:r>
              <a:rPr lang="en-US" altLang="en-US" baseline="-25000"/>
              <a:t>p</a:t>
            </a:r>
            <a:r>
              <a:rPr lang="en-US" altLang="en-US"/>
              <a:t>(t) + x</a:t>
            </a:r>
            <a:r>
              <a:rPr lang="en-US" altLang="en-US" baseline="-25000"/>
              <a:t>c</a:t>
            </a:r>
            <a:r>
              <a:rPr lang="en-US" altLang="en-US"/>
              <a:t>(t)</a:t>
            </a:r>
          </a:p>
          <a:p>
            <a:pPr lvl="0">
              <a:lnSpc>
                <a:spcPct val="90000"/>
              </a:lnSpc>
            </a:pPr>
            <a:r>
              <a:rPr lang="en-US" altLang="en-US"/>
              <a:t>Particular (</a:t>
            </a:r>
            <a:r>
              <a:rPr lang="en-US" altLang="en-US" b="1"/>
              <a:t>forced</a:t>
            </a:r>
            <a:r>
              <a:rPr lang="en-US" altLang="en-US"/>
              <a:t>) solution is x</a:t>
            </a:r>
            <a:r>
              <a:rPr lang="en-US" altLang="en-US" baseline="-25000"/>
              <a:t>p</a:t>
            </a:r>
            <a:r>
              <a:rPr lang="en-US" altLang="en-US"/>
              <a:t>(t)</a:t>
            </a:r>
          </a:p>
          <a:p>
            <a:pPr lvl="1">
              <a:lnSpc>
                <a:spcPct val="90000"/>
              </a:lnSpc>
            </a:pPr>
            <a:r>
              <a:rPr lang="en-US" altLang="en-US" sz="3200"/>
              <a:t>Response particular to a given source</a:t>
            </a:r>
            <a:endParaRPr lang="en-US" altLang="en-US"/>
          </a:p>
          <a:p>
            <a:pPr lvl="0">
              <a:lnSpc>
                <a:spcPct val="90000"/>
              </a:lnSpc>
            </a:pPr>
            <a:r>
              <a:rPr lang="en-US" altLang="en-US"/>
              <a:t>Complementary (</a:t>
            </a:r>
            <a:r>
              <a:rPr lang="en-US" altLang="en-US" b="1"/>
              <a:t>natural</a:t>
            </a:r>
            <a:r>
              <a:rPr lang="en-US" altLang="en-US"/>
              <a:t>) solution is x</a:t>
            </a:r>
            <a:r>
              <a:rPr lang="en-US" altLang="en-US" baseline="-25000"/>
              <a:t>c</a:t>
            </a:r>
            <a:r>
              <a:rPr lang="en-US" altLang="en-US"/>
              <a:t>(t)</a:t>
            </a:r>
          </a:p>
          <a:p>
            <a:pPr lvl="1">
              <a:lnSpc>
                <a:spcPct val="90000"/>
              </a:lnSpc>
            </a:pPr>
            <a:r>
              <a:rPr lang="en-US" altLang="en-US" sz="3200"/>
              <a:t>Response common to all sources, that is, due to the “passive” circuit elements</a:t>
            </a:r>
          </a:p>
        </p:txBody>
      </p:sp>
      <p:pic>
        <p:nvPicPr>
          <p:cNvPr id="48132" name="Picture 2" descr="RIMT University"/>
          <p:cNvPicPr>
            <a:picLocks noChangeAspect="1"/>
          </p:cNvPicPr>
          <p:nvPr/>
        </p:nvPicPr>
        <p:blipFill>
          <a:blip r:embed="rId2"/>
          <a:stretch>
            <a:fillRect/>
          </a:stretch>
        </p:blipFill>
        <p:spPr>
          <a:xfrm>
            <a:off x="7391400" y="0"/>
            <a:ext cx="1752600" cy="895350"/>
          </a:xfrm>
          <a:prstGeom prst="rect">
            <a:avLst/>
          </a:prstGeom>
          <a:noFill/>
          <a:ln>
            <a:noFill/>
            <a:miter lim="800000"/>
          </a:ln>
        </p:spPr>
      </p:pic>
      <p:sp>
        <p:nvSpPr>
          <p:cNvPr id="48133"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dirty="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dirty="0">
              <a:ln w="22225">
                <a:noFill/>
                <a:prstDash val="solid"/>
              </a:ln>
              <a:solidFill>
                <a:schemeClr val="bg1"/>
              </a:solidFill>
              <a:effectLst/>
              <a:uLnTx/>
              <a:uFillTx/>
              <a:latin typeface="+mn-lt"/>
              <a:ea typeface="+mn-ea"/>
              <a:cs typeface="+mn-cs"/>
            </a:endParaRPr>
          </a:p>
        </p:txBody>
      </p:sp>
      <p:sp>
        <p:nvSpPr>
          <p:cNvPr id="48134"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p:nvPr/>
        </p:nvSpPr>
        <p:spPr>
          <a:xfrm>
            <a:off x="365125" y="130175"/>
            <a:ext cx="184150" cy="91440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endParaRPr lang="en-US" altLang="en-US" sz="5400" b="0"/>
          </a:p>
        </p:txBody>
      </p:sp>
      <p:sp>
        <p:nvSpPr>
          <p:cNvPr id="12292"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2293"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pic>
        <p:nvPicPr>
          <p:cNvPr id="12294" name="Picture 2" descr="RIMT University"/>
          <p:cNvPicPr>
            <a:picLocks noChangeAspect="1"/>
          </p:cNvPicPr>
          <p:nvPr/>
        </p:nvPicPr>
        <p:blipFill>
          <a:blip r:embed="rId2"/>
          <a:stretch>
            <a:fillRect/>
          </a:stretch>
        </p:blipFill>
        <p:spPr>
          <a:xfrm>
            <a:off x="6943725" y="180975"/>
            <a:ext cx="1970088" cy="895350"/>
          </a:xfrm>
          <a:prstGeom prst="rect">
            <a:avLst/>
          </a:prstGeom>
          <a:noFill/>
          <a:ln>
            <a:noFill/>
            <a:miter lim="800000"/>
          </a:ln>
        </p:spPr>
      </p:pic>
      <p:sp>
        <p:nvSpPr>
          <p:cNvPr id="10" name="TextBox 9"/>
          <p:cNvSpPr txBox="1"/>
          <p:nvPr/>
        </p:nvSpPr>
        <p:spPr>
          <a:xfrm>
            <a:off x="1524000" y="2438400"/>
            <a:ext cx="6152646" cy="830997"/>
          </a:xfrm>
          <a:prstGeom prst="rect">
            <a:avLst/>
          </a:prstGeom>
          <a:noFill/>
        </p:spPr>
        <p:txBody>
          <a:bodyPr wrap="none" rtlCol="0">
            <a:spAutoFit/>
          </a:bodyPr>
          <a:lstStyle/>
          <a:p>
            <a:pPr algn="ctr"/>
            <a:r>
              <a:rPr lang="en-US" altLang="en-US" sz="4800" b="1" dirty="0" smtClean="0"/>
              <a:t>D.C. Transient response</a:t>
            </a:r>
            <a:endParaRPr lang="en-US" sz="48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p:cNvSpPr>
            <a:spLocks noGrp="1"/>
          </p:cNvSpPr>
          <p:nvPr>
            <p:ph type="title"/>
          </p:nvPr>
        </p:nvSpPr>
        <p:spPr>
          <a:xfrm>
            <a:off x="381000" y="533400"/>
            <a:ext cx="8229600" cy="1401762"/>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rPr lang="en-US" altLang="en-US" b="1" dirty="0"/>
              <a:t>D.C. Transient response</a:t>
            </a:r>
            <a:endParaRPr lang="en-US" altLang="en-US" dirty="0"/>
          </a:p>
        </p:txBody>
      </p:sp>
      <p:sp>
        <p:nvSpPr>
          <p:cNvPr id="38915" name="Content Placeholder 4"/>
          <p:cNvSpPr>
            <a:spLocks noGrp="1"/>
          </p:cNvSpPr>
          <p:nvPr>
            <p:ph idx="1"/>
          </p:nvPr>
        </p:nvSpPr>
        <p:spPr>
          <a:xfrm>
            <a:off x="914400" y="2286000"/>
            <a:ext cx="7543800" cy="38100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lgn="just">
              <a:buFontTx/>
              <a:buNone/>
            </a:pPr>
            <a:r>
              <a:rPr lang="en-US" altLang="en-US" sz="2400" b="1" dirty="0"/>
              <a:t>     </a:t>
            </a:r>
            <a:r>
              <a:rPr lang="en-US" altLang="en-US" sz="2400" dirty="0"/>
              <a:t>The storage elements deliver their energy to the resistances, hence the response changes with time, gets saturated after sometime, and is referred to the transient response.</a:t>
            </a:r>
          </a:p>
        </p:txBody>
      </p:sp>
      <p:pic>
        <p:nvPicPr>
          <p:cNvPr id="38916" name="Picture 2" descr="RIMT University"/>
          <p:cNvPicPr>
            <a:picLocks noChangeAspect="1"/>
          </p:cNvPicPr>
          <p:nvPr/>
        </p:nvPicPr>
        <p:blipFill>
          <a:blip r:embed="rId2"/>
          <a:stretch>
            <a:fillRect/>
          </a:stretch>
        </p:blipFill>
        <p:spPr>
          <a:xfrm>
            <a:off x="7173913" y="0"/>
            <a:ext cx="1970087" cy="895350"/>
          </a:xfrm>
          <a:prstGeom prst="rect">
            <a:avLst/>
          </a:prstGeom>
          <a:noFill/>
          <a:ln>
            <a:noFill/>
            <a:miter lim="800000"/>
          </a:ln>
        </p:spPr>
      </p:pic>
      <p:sp>
        <p:nvSpPr>
          <p:cNvPr id="38917"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38918"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The Differential Equation</a:t>
            </a:r>
          </a:p>
        </p:txBody>
      </p:sp>
      <p:sp>
        <p:nvSpPr>
          <p:cNvPr id="39939" name="Rectangle 3"/>
          <p:cNvSpPr>
            <a:spLocks noGrp="1"/>
          </p:cNvSpPr>
          <p:nvPr>
            <p:ph idx="1"/>
          </p:nvPr>
        </p:nvSpPr>
        <p:spPr>
          <a:xfrm>
            <a:off x="457200" y="4348163"/>
            <a:ext cx="8229600" cy="1519237"/>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buFontTx/>
              <a:buNone/>
            </a:pPr>
            <a:r>
              <a:rPr lang="en-US" altLang="en-US"/>
              <a:t>KVL around the loop:</a:t>
            </a:r>
          </a:p>
          <a:p>
            <a:pPr lvl="0" algn="ctr">
              <a:buFontTx/>
              <a:buNone/>
            </a:pPr>
            <a:r>
              <a:rPr lang="en-US" altLang="en-US" i="1"/>
              <a:t>v</a:t>
            </a:r>
            <a:r>
              <a:rPr lang="en-US" altLang="en-US" i="1" baseline="-25000"/>
              <a:t>r</a:t>
            </a:r>
            <a:r>
              <a:rPr lang="en-US" altLang="en-US"/>
              <a:t>(</a:t>
            </a:r>
            <a:r>
              <a:rPr lang="en-US" altLang="en-US" i="1"/>
              <a:t>t</a:t>
            </a:r>
            <a:r>
              <a:rPr lang="en-US" altLang="en-US"/>
              <a:t>)</a:t>
            </a:r>
            <a:r>
              <a:rPr lang="en-US" altLang="en-US" i="1"/>
              <a:t> + v</a:t>
            </a:r>
            <a:r>
              <a:rPr lang="en-US" altLang="en-US" i="1" baseline="-25000"/>
              <a:t>c</a:t>
            </a:r>
            <a:r>
              <a:rPr lang="en-US" altLang="en-US"/>
              <a:t>(</a:t>
            </a:r>
            <a:r>
              <a:rPr lang="en-US" altLang="en-US" i="1"/>
              <a:t>t</a:t>
            </a:r>
            <a:r>
              <a:rPr lang="en-US" altLang="en-US"/>
              <a:t>)</a:t>
            </a:r>
            <a:r>
              <a:rPr lang="en-US" altLang="en-US" i="1"/>
              <a:t> = v</a:t>
            </a:r>
            <a:r>
              <a:rPr lang="en-US" altLang="en-US" i="1" baseline="-25000"/>
              <a:t>s</a:t>
            </a:r>
            <a:r>
              <a:rPr lang="en-US" altLang="en-US"/>
              <a:t>(</a:t>
            </a:r>
            <a:r>
              <a:rPr lang="en-US" altLang="en-US" i="1"/>
              <a:t>t</a:t>
            </a:r>
            <a:r>
              <a:rPr lang="en-US" altLang="en-US"/>
              <a:t>)</a:t>
            </a:r>
          </a:p>
        </p:txBody>
      </p:sp>
      <p:sp>
        <p:nvSpPr>
          <p:cNvPr id="39940" name="Date Placeholder 3"/>
          <p:cNvSpPr txBox="1">
            <a:spLocks noGrp="1"/>
          </p:cNvSpPr>
          <p:nvPr>
            <p:ph type="dt" idx="10"/>
          </p:nvPr>
        </p:nvSpPr>
        <p:spPr>
          <a:xfrm>
            <a:off x="457200" y="6356350"/>
            <a:ext cx="2133600" cy="365125"/>
          </a:xfrm>
          <a:prstGeom prst="rect">
            <a:avLst/>
          </a:prstGeom>
          <a:noFill/>
        </p:spPr>
        <p:txBody>
          <a:bodyPr vert="horz"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1200" b="1" i="0" u="none" strike="noStrike" kern="1200" cap="none" spc="0" normalizeH="0" baseline="0" noProof="0" smtClean="0">
                <a:ln>
                  <a:noFill/>
                </a:ln>
                <a:solidFill>
                  <a:schemeClr val="tx1">
                    <a:tint val="75000"/>
                  </a:schemeClr>
                </a:solidFill>
                <a:effectLst/>
                <a:uLnTx/>
                <a:uFillTx/>
                <a:latin typeface="Times New Roman" pitchFamily="18" charset="0"/>
                <a:ea typeface="+mn-ea" pitchFamily="34" charset="0"/>
                <a:cs typeface="+mn-cs"/>
              </a:rPr>
              <a:t>Lect12</a:t>
            </a:r>
          </a:p>
        </p:txBody>
      </p:sp>
      <p:sp>
        <p:nvSpPr>
          <p:cNvPr id="39941" name="Footer Placeholder 4"/>
          <p:cNvSpPr txBox="1">
            <a:spLocks noGrp="1"/>
          </p:cNvSpPr>
          <p:nvPr>
            <p:ph type="ftr" idx="11"/>
          </p:nvPr>
        </p:nvSpPr>
        <p:spPr>
          <a:xfrm>
            <a:off x="3124200" y="6356350"/>
            <a:ext cx="2895600" cy="365125"/>
          </a:xfrm>
          <a:prstGeom prst="rect">
            <a:avLst/>
          </a:prstGeom>
          <a:noFill/>
        </p:spPr>
        <p:txBody>
          <a:bodyPr vert="horz" lIns="91440" tIns="45720" rIns="91440" bIns="45720" rtlCol="0"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1200" b="1" i="0" u="none" strike="noStrike" kern="1200" cap="none" spc="0" normalizeH="0" baseline="0" noProof="0" smtClean="0">
                <a:ln>
                  <a:noFill/>
                </a:ln>
                <a:solidFill>
                  <a:schemeClr val="tx1">
                    <a:tint val="75000"/>
                  </a:schemeClr>
                </a:solidFill>
                <a:effectLst/>
                <a:uLnTx/>
                <a:uFillTx/>
                <a:latin typeface="Times New Roman" pitchFamily="18" charset="0"/>
                <a:ea typeface="+mn-ea" pitchFamily="34" charset="0"/>
                <a:cs typeface="+mn-cs"/>
              </a:rPr>
              <a:t>EEE 202</a:t>
            </a:r>
          </a:p>
        </p:txBody>
      </p:sp>
      <p:sp>
        <p:nvSpPr>
          <p:cNvPr id="39942" name="Slide Number Placeholder 5"/>
          <p:cNvSpPr txBox="1">
            <a:spLocks noGrp="1"/>
          </p:cNvSpPr>
          <p:nvPr>
            <p:ph type="sldNum" idx="12"/>
          </p:nvPr>
        </p:nvSpPr>
        <p:spPr>
          <a:xfrm>
            <a:off x="6553200" y="6356350"/>
            <a:ext cx="2133600" cy="365125"/>
          </a:xfrm>
          <a:prstGeom prst="rect">
            <a:avLst/>
          </a:prstGeom>
          <a:noFill/>
        </p:spPr>
        <p:txBody>
          <a:bodyPr vert="horz" rtlCol="0"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r" hangingPunct="0"/>
            <a:fld id="{8F15A8DF-D64A-4634-8954-BDD8D7ACFD47}" type="slidenum">
              <a:rPr lang="en-US" altLang="en-US" sz="1200">
                <a:solidFill>
                  <a:srgbClr val="898989"/>
                </a:solidFill>
              </a:rPr>
              <a:pPr marL="0" lvl="0" indent="0" algn="r" hangingPunct="0"/>
              <a:t>4</a:t>
            </a:fld>
            <a:endParaRPr lang="en-US" altLang="en-US" sz="1200">
              <a:solidFill>
                <a:srgbClr val="898989"/>
              </a:solidFill>
            </a:endParaRPr>
          </a:p>
        </p:txBody>
      </p:sp>
      <p:sp>
        <p:nvSpPr>
          <p:cNvPr id="39943" name="Text Box 22"/>
          <p:cNvSpPr txBox="1"/>
          <p:nvPr/>
        </p:nvSpPr>
        <p:spPr>
          <a:xfrm>
            <a:off x="5943600" y="2895600"/>
            <a:ext cx="914400" cy="457200"/>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spcBef>
                <a:spcPct val="50000"/>
              </a:spcBef>
            </a:pPr>
            <a:r>
              <a:rPr lang="en-US" altLang="en-US" i="1"/>
              <a:t>v</a:t>
            </a:r>
            <a:r>
              <a:rPr lang="en-US" altLang="en-US" i="1" baseline="-25000"/>
              <a:t>c</a:t>
            </a:r>
            <a:r>
              <a:rPr lang="en-US" altLang="en-US"/>
              <a:t>(</a:t>
            </a:r>
            <a:r>
              <a:rPr lang="en-US" altLang="en-US" i="1"/>
              <a:t>t</a:t>
            </a:r>
            <a:r>
              <a:rPr lang="en-US" altLang="en-US"/>
              <a:t>)</a:t>
            </a:r>
          </a:p>
        </p:txBody>
      </p:sp>
      <p:grpSp>
        <p:nvGrpSpPr>
          <p:cNvPr id="2" name="Group 27"/>
          <p:cNvGrpSpPr/>
          <p:nvPr/>
        </p:nvGrpSpPr>
        <p:grpSpPr>
          <a:xfrm>
            <a:off x="2209800" y="1447800"/>
            <a:ext cx="4114800" cy="2438400"/>
            <a:chOff x="1392" y="1056"/>
            <a:chExt cx="2592" cy="1536"/>
          </a:xfrm>
        </p:grpSpPr>
        <p:sp>
          <p:nvSpPr>
            <p:cNvPr id="39948" name="Text Box 5"/>
            <p:cNvSpPr txBox="1"/>
            <p:nvPr/>
          </p:nvSpPr>
          <p:spPr>
            <a:xfrm>
              <a:off x="2688" y="1536"/>
              <a:ext cx="576"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a:spcBef>
                  <a:spcPct val="50000"/>
                </a:spcBef>
              </a:pPr>
              <a:r>
                <a:rPr lang="en-US" altLang="en-US"/>
                <a:t>R</a:t>
              </a:r>
            </a:p>
          </p:txBody>
        </p:sp>
        <p:sp>
          <p:nvSpPr>
            <p:cNvPr id="39949" name="Freeform 6"/>
            <p:cNvSpPr/>
            <p:nvPr/>
          </p:nvSpPr>
          <p:spPr>
            <a:xfrm>
              <a:off x="2688" y="1344"/>
              <a:ext cx="576" cy="192"/>
            </a:xfrm>
            <a:custGeom>
              <a:avLst/>
              <a:gdLst>
                <a:gd name="GT0" fmla="+- l w 0"/>
                <a:gd name="GT1" fmla="+- t h 0"/>
              </a:gdLst>
              <a:ahLst/>
              <a:cxnLst>
                <a:cxn ang="0">
                  <a:pos x="0" y="96"/>
                </a:cxn>
                <a:cxn ang="0">
                  <a:pos x="48" y="96"/>
                </a:cxn>
                <a:cxn ang="0">
                  <a:pos x="96" y="0"/>
                </a:cxn>
                <a:cxn ang="0">
                  <a:pos x="192" y="192"/>
                </a:cxn>
                <a:cxn ang="0">
                  <a:pos x="288" y="0"/>
                </a:cxn>
                <a:cxn ang="0">
                  <a:pos x="384" y="192"/>
                </a:cxn>
                <a:cxn ang="0">
                  <a:pos x="480" y="0"/>
                </a:cxn>
                <a:cxn ang="0">
                  <a:pos x="528" y="96"/>
                </a:cxn>
                <a:cxn ang="0">
                  <a:pos x="576" y="96"/>
                </a:cxn>
              </a:cxnLst>
              <a:rect l="l" t="t" r="GT0" b="GT1"/>
              <a:pathLst>
                <a:path w="576" h="192">
                  <a:moveTo>
                    <a:pt x="0" y="96"/>
                  </a:moveTo>
                  <a:lnTo>
                    <a:pt x="48" y="96"/>
                  </a:lnTo>
                  <a:lnTo>
                    <a:pt x="96" y="0"/>
                  </a:lnTo>
                  <a:lnTo>
                    <a:pt x="192" y="192"/>
                  </a:lnTo>
                  <a:lnTo>
                    <a:pt x="288" y="0"/>
                  </a:lnTo>
                  <a:lnTo>
                    <a:pt x="384" y="192"/>
                  </a:lnTo>
                  <a:lnTo>
                    <a:pt x="480" y="0"/>
                  </a:lnTo>
                  <a:lnTo>
                    <a:pt x="528" y="96"/>
                  </a:lnTo>
                  <a:lnTo>
                    <a:pt x="576" y="96"/>
                  </a:lnTo>
                </a:path>
              </a:pathLst>
            </a:custGeom>
            <a:noFill/>
            <a:ln w="28575">
              <a:solidFill>
                <a:schemeClr val="tx1"/>
              </a:solidFill>
              <a:round/>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indent="0"/>
              <a:endParaRPr/>
            </a:p>
          </p:txBody>
        </p:sp>
        <p:cxnSp>
          <p:nvCxnSpPr>
            <p:cNvPr id="39950" name="Line 7"/>
            <p:cNvCxnSpPr/>
            <p:nvPr/>
          </p:nvCxnSpPr>
          <p:spPr>
            <a:xfrm>
              <a:off x="3264" y="1440"/>
              <a:ext cx="288" cy="0"/>
            </a:xfrm>
            <a:prstGeom prst="line">
              <a:avLst/>
            </a:prstGeom>
            <a:noFill/>
            <a:ln w="28575">
              <a:solidFill>
                <a:schemeClr val="tx1"/>
              </a:solidFill>
              <a:miter lim="800000"/>
            </a:ln>
          </p:spPr>
        </p:cxnSp>
        <p:cxnSp>
          <p:nvCxnSpPr>
            <p:cNvPr id="39951" name="Line 8"/>
            <p:cNvCxnSpPr/>
            <p:nvPr/>
          </p:nvCxnSpPr>
          <p:spPr>
            <a:xfrm flipH="1" flipV="1">
              <a:off x="2352" y="1440"/>
              <a:ext cx="0" cy="288"/>
            </a:xfrm>
            <a:prstGeom prst="line">
              <a:avLst/>
            </a:prstGeom>
            <a:noFill/>
            <a:ln w="28575">
              <a:solidFill>
                <a:schemeClr val="tx1"/>
              </a:solidFill>
              <a:miter lim="800000"/>
            </a:ln>
          </p:spPr>
        </p:cxnSp>
        <p:cxnSp>
          <p:nvCxnSpPr>
            <p:cNvPr id="39952" name="Line 9"/>
            <p:cNvCxnSpPr/>
            <p:nvPr/>
          </p:nvCxnSpPr>
          <p:spPr>
            <a:xfrm>
              <a:off x="2352" y="1440"/>
              <a:ext cx="336" cy="0"/>
            </a:xfrm>
            <a:prstGeom prst="line">
              <a:avLst/>
            </a:prstGeom>
            <a:noFill/>
            <a:ln w="28575">
              <a:solidFill>
                <a:schemeClr val="tx1"/>
              </a:solidFill>
              <a:miter lim="800000"/>
            </a:ln>
          </p:spPr>
        </p:cxnSp>
        <p:cxnSp>
          <p:nvCxnSpPr>
            <p:cNvPr id="39953" name="Line 10"/>
            <p:cNvCxnSpPr/>
            <p:nvPr/>
          </p:nvCxnSpPr>
          <p:spPr>
            <a:xfrm flipH="1" flipV="1">
              <a:off x="2352" y="2304"/>
              <a:ext cx="0" cy="288"/>
            </a:xfrm>
            <a:prstGeom prst="line">
              <a:avLst/>
            </a:prstGeom>
            <a:noFill/>
            <a:ln w="28575">
              <a:solidFill>
                <a:schemeClr val="tx1"/>
              </a:solidFill>
              <a:miter lim="800000"/>
            </a:ln>
          </p:spPr>
        </p:cxnSp>
        <p:cxnSp>
          <p:nvCxnSpPr>
            <p:cNvPr id="39954" name="Line 11"/>
            <p:cNvCxnSpPr/>
            <p:nvPr/>
          </p:nvCxnSpPr>
          <p:spPr>
            <a:xfrm flipH="1">
              <a:off x="3552" y="1440"/>
              <a:ext cx="0" cy="528"/>
            </a:xfrm>
            <a:prstGeom prst="line">
              <a:avLst/>
            </a:prstGeom>
            <a:noFill/>
            <a:ln w="28575">
              <a:solidFill>
                <a:schemeClr val="tx1"/>
              </a:solidFill>
              <a:miter lim="800000"/>
            </a:ln>
          </p:spPr>
        </p:cxnSp>
        <p:cxnSp>
          <p:nvCxnSpPr>
            <p:cNvPr id="39955" name="Line 12"/>
            <p:cNvCxnSpPr/>
            <p:nvPr/>
          </p:nvCxnSpPr>
          <p:spPr>
            <a:xfrm flipH="1">
              <a:off x="3552" y="2016"/>
              <a:ext cx="0" cy="576"/>
            </a:xfrm>
            <a:prstGeom prst="line">
              <a:avLst/>
            </a:prstGeom>
            <a:noFill/>
            <a:ln w="28575">
              <a:solidFill>
                <a:schemeClr val="tx1"/>
              </a:solidFill>
              <a:miter lim="800000"/>
            </a:ln>
          </p:spPr>
        </p:cxnSp>
        <p:sp>
          <p:nvSpPr>
            <p:cNvPr id="39956" name="Text Box 13"/>
            <p:cNvSpPr txBox="1"/>
            <p:nvPr/>
          </p:nvSpPr>
          <p:spPr>
            <a:xfrm>
              <a:off x="2736" y="1872"/>
              <a:ext cx="672"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r">
                <a:spcBef>
                  <a:spcPct val="50000"/>
                </a:spcBef>
              </a:pPr>
              <a:r>
                <a:rPr lang="en-US" altLang="en-US"/>
                <a:t>C</a:t>
              </a:r>
            </a:p>
          </p:txBody>
        </p:sp>
        <p:sp>
          <p:nvSpPr>
            <p:cNvPr id="39957" name="Text Box 14"/>
            <p:cNvSpPr txBox="1"/>
            <p:nvPr/>
          </p:nvSpPr>
          <p:spPr>
            <a:xfrm>
              <a:off x="1392" y="1872"/>
              <a:ext cx="672"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r">
                <a:spcBef>
                  <a:spcPct val="50000"/>
                </a:spcBef>
              </a:pPr>
              <a:r>
                <a:rPr lang="en-US" altLang="en-US" i="1"/>
                <a:t>v</a:t>
              </a:r>
              <a:r>
                <a:rPr lang="en-US" altLang="en-US" i="1" baseline="-25000"/>
                <a:t>s</a:t>
              </a:r>
              <a:r>
                <a:rPr lang="en-US" altLang="en-US"/>
                <a:t>(</a:t>
              </a:r>
              <a:r>
                <a:rPr lang="en-US" altLang="en-US" i="1"/>
                <a:t>t</a:t>
              </a:r>
              <a:r>
                <a:rPr lang="en-US" altLang="en-US"/>
                <a:t>)</a:t>
              </a:r>
            </a:p>
          </p:txBody>
        </p:sp>
        <p:cxnSp>
          <p:nvCxnSpPr>
            <p:cNvPr id="39958" name="Line 15"/>
            <p:cNvCxnSpPr/>
            <p:nvPr/>
          </p:nvCxnSpPr>
          <p:spPr>
            <a:xfrm>
              <a:off x="2352" y="2592"/>
              <a:ext cx="1200" cy="0"/>
            </a:xfrm>
            <a:prstGeom prst="line">
              <a:avLst/>
            </a:prstGeom>
            <a:noFill/>
            <a:ln w="28575">
              <a:solidFill>
                <a:schemeClr val="tx1"/>
              </a:solidFill>
              <a:miter lim="800000"/>
            </a:ln>
          </p:spPr>
        </p:cxnSp>
        <p:grpSp>
          <p:nvGrpSpPr>
            <p:cNvPr id="3" name="Group 16"/>
            <p:cNvGrpSpPr/>
            <p:nvPr/>
          </p:nvGrpSpPr>
          <p:grpSpPr>
            <a:xfrm>
              <a:off x="3408" y="1968"/>
              <a:ext cx="288" cy="96"/>
              <a:chOff x="1872" y="2784"/>
              <a:chExt cx="288" cy="96"/>
            </a:xfrm>
          </p:grpSpPr>
          <p:cxnSp>
            <p:nvCxnSpPr>
              <p:cNvPr id="39966" name="Line 17"/>
              <p:cNvCxnSpPr/>
              <p:nvPr/>
            </p:nvCxnSpPr>
            <p:spPr>
              <a:xfrm>
                <a:off x="1872" y="2784"/>
                <a:ext cx="288" cy="0"/>
              </a:xfrm>
              <a:prstGeom prst="line">
                <a:avLst/>
              </a:prstGeom>
              <a:noFill/>
              <a:ln w="28575">
                <a:solidFill>
                  <a:schemeClr val="tx1"/>
                </a:solidFill>
                <a:miter lim="800000"/>
              </a:ln>
            </p:spPr>
          </p:cxnSp>
          <p:sp>
            <p:nvSpPr>
              <p:cNvPr id="39967" name="Arc 18"/>
              <p:cNvSpPr/>
              <p:nvPr/>
            </p:nvSpPr>
            <p:spPr>
              <a:xfrm>
                <a:off x="2016" y="2832"/>
                <a:ext cx="144" cy="48"/>
              </a:xfrm>
              <a:custGeom>
                <a:avLst/>
                <a:gdLst>
                  <a:gd name="GT0" fmla="+- l w 0"/>
                  <a:gd name="GT1" fmla="+- t h 0"/>
                </a:gdLst>
                <a:ahLst/>
                <a:cxnLst>
                  <a:cxn ang="0">
                    <a:pos x="0" y="0"/>
                  </a:cxn>
                  <a:cxn ang="0">
                    <a:pos x="0" y="0"/>
                  </a:cxn>
                  <a:cxn ang="0">
                    <a:pos x="0" y="0"/>
                  </a:cxn>
                </a:cxnLst>
                <a:rect l="l" t="t" r="GT0" b="GT1"/>
                <a:pathLst>
                  <a:path w="21600" h="21600" fill="none">
                    <a:moveTo>
                      <a:pt x="-1" y="0"/>
                    </a:moveTo>
                    <a:cubicBezTo>
                      <a:pt x="11929" y="0"/>
                      <a:pt x="21600" y="9670"/>
                      <a:pt x="21600" y="21600"/>
                    </a:cubicBezTo>
                  </a:path>
                  <a:path w="21600" h="21600" stroke="0">
                    <a:moveTo>
                      <a:pt x="-1" y="0"/>
                    </a:moveTo>
                    <a:cubicBezTo>
                      <a:pt x="11929" y="0"/>
                      <a:pt x="21600" y="9670"/>
                      <a:pt x="21600" y="21600"/>
                    </a:cubicBezTo>
                    <a:lnTo>
                      <a:pt x="0" y="21600"/>
                    </a:lnTo>
                    <a:lnTo>
                      <a:pt x="-1" y="0"/>
                    </a:lnTo>
                    <a:close/>
                  </a:path>
                </a:pathLst>
              </a:custGeom>
              <a:noFill/>
              <a:ln w="28575">
                <a:solidFill>
                  <a:schemeClr val="tx1"/>
                </a:solidFill>
                <a:round/>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indent="0"/>
                <a:endParaRPr/>
              </a:p>
            </p:txBody>
          </p:sp>
          <p:sp>
            <p:nvSpPr>
              <p:cNvPr id="39968" name="Arc 19"/>
              <p:cNvSpPr/>
              <p:nvPr/>
            </p:nvSpPr>
            <p:spPr>
              <a:xfrm flipH="1">
                <a:off x="1872" y="2832"/>
                <a:ext cx="144" cy="48"/>
              </a:xfrm>
              <a:custGeom>
                <a:avLst/>
                <a:gdLst>
                  <a:gd name="GT0" fmla="+- l w 0"/>
                  <a:gd name="GT1" fmla="+- t h 0"/>
                </a:gdLst>
                <a:ahLst/>
                <a:cxnLst>
                  <a:cxn ang="0">
                    <a:pos x="0" y="0"/>
                  </a:cxn>
                  <a:cxn ang="0">
                    <a:pos x="0" y="0"/>
                  </a:cxn>
                  <a:cxn ang="0">
                    <a:pos x="0" y="0"/>
                  </a:cxn>
                </a:cxnLst>
                <a:rect l="l" t="t" r="GT0" b="GT1"/>
                <a:pathLst>
                  <a:path w="21600" h="21600" fill="none">
                    <a:moveTo>
                      <a:pt x="-1" y="0"/>
                    </a:moveTo>
                    <a:cubicBezTo>
                      <a:pt x="11929" y="0"/>
                      <a:pt x="21600" y="9670"/>
                      <a:pt x="21600" y="21600"/>
                    </a:cubicBezTo>
                  </a:path>
                  <a:path w="21600" h="21600" stroke="0">
                    <a:moveTo>
                      <a:pt x="-1" y="0"/>
                    </a:moveTo>
                    <a:cubicBezTo>
                      <a:pt x="11929" y="0"/>
                      <a:pt x="21600" y="9670"/>
                      <a:pt x="21600" y="21600"/>
                    </a:cubicBezTo>
                    <a:lnTo>
                      <a:pt x="0" y="21600"/>
                    </a:lnTo>
                    <a:lnTo>
                      <a:pt x="-1" y="0"/>
                    </a:lnTo>
                    <a:close/>
                  </a:path>
                </a:pathLst>
              </a:custGeom>
              <a:noFill/>
              <a:ln w="28575">
                <a:solidFill>
                  <a:schemeClr val="tx1"/>
                </a:solidFill>
                <a:round/>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indent="0"/>
                <a:endParaRPr/>
              </a:p>
            </p:txBody>
          </p:sp>
        </p:grpSp>
        <p:sp>
          <p:nvSpPr>
            <p:cNvPr id="39960" name="Text Box 20"/>
            <p:cNvSpPr txBox="1"/>
            <p:nvPr/>
          </p:nvSpPr>
          <p:spPr>
            <a:xfrm>
              <a:off x="3600" y="1536"/>
              <a:ext cx="384"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spcBef>
                  <a:spcPct val="50000"/>
                </a:spcBef>
              </a:pPr>
              <a:r>
                <a:rPr lang="en-US" altLang="en-US"/>
                <a:t>+</a:t>
              </a:r>
            </a:p>
          </p:txBody>
        </p:sp>
        <p:sp>
          <p:nvSpPr>
            <p:cNvPr id="39961" name="Text Box 21"/>
            <p:cNvSpPr txBox="1"/>
            <p:nvPr/>
          </p:nvSpPr>
          <p:spPr>
            <a:xfrm>
              <a:off x="3600" y="2160"/>
              <a:ext cx="384"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spcBef>
                  <a:spcPct val="50000"/>
                </a:spcBef>
              </a:pPr>
              <a:r>
                <a:rPr lang="en-US" altLang="en-US">
                  <a:ea typeface="Times New Roman" pitchFamily="18" charset="0"/>
                </a:rPr>
                <a:t>–</a:t>
              </a:r>
              <a:endParaRPr lang="en-US" altLang="en-US"/>
            </a:p>
          </p:txBody>
        </p:sp>
        <p:sp>
          <p:nvSpPr>
            <p:cNvPr id="39962" name="Text Box 23"/>
            <p:cNvSpPr txBox="1"/>
            <p:nvPr/>
          </p:nvSpPr>
          <p:spPr>
            <a:xfrm>
              <a:off x="2352" y="1152"/>
              <a:ext cx="384"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a:spcBef>
                  <a:spcPct val="50000"/>
                </a:spcBef>
              </a:pPr>
              <a:r>
                <a:rPr lang="en-US" altLang="en-US"/>
                <a:t>+</a:t>
              </a:r>
            </a:p>
          </p:txBody>
        </p:sp>
        <p:sp>
          <p:nvSpPr>
            <p:cNvPr id="39963" name="Text Box 24"/>
            <p:cNvSpPr txBox="1"/>
            <p:nvPr/>
          </p:nvSpPr>
          <p:spPr>
            <a:xfrm>
              <a:off x="3168" y="1152"/>
              <a:ext cx="384"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a:spcBef>
                  <a:spcPct val="50000"/>
                </a:spcBef>
              </a:pPr>
              <a:r>
                <a:rPr lang="en-US" altLang="en-US">
                  <a:ea typeface="Times New Roman" pitchFamily="18" charset="0"/>
                </a:rPr>
                <a:t>–</a:t>
              </a:r>
              <a:endParaRPr lang="en-US" altLang="en-US"/>
            </a:p>
          </p:txBody>
        </p:sp>
        <p:sp>
          <p:nvSpPr>
            <p:cNvPr id="39964" name="Text Box 25"/>
            <p:cNvSpPr txBox="1"/>
            <p:nvPr/>
          </p:nvSpPr>
          <p:spPr>
            <a:xfrm>
              <a:off x="2688" y="1056"/>
              <a:ext cx="576" cy="288"/>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a:spcBef>
                  <a:spcPct val="50000"/>
                </a:spcBef>
              </a:pPr>
              <a:r>
                <a:rPr lang="en-US" altLang="en-US" i="1"/>
                <a:t>v</a:t>
              </a:r>
              <a:r>
                <a:rPr lang="en-US" altLang="en-US" i="1" baseline="-25000"/>
                <a:t>r</a:t>
              </a:r>
              <a:r>
                <a:rPr lang="en-US" altLang="en-US"/>
                <a:t>(</a:t>
              </a:r>
              <a:r>
                <a:rPr lang="en-US" altLang="en-US" i="1"/>
                <a:t>t</a:t>
              </a:r>
              <a:r>
                <a:rPr lang="en-US" altLang="en-US"/>
                <a:t>)</a:t>
              </a:r>
            </a:p>
          </p:txBody>
        </p:sp>
        <p:sp>
          <p:nvSpPr>
            <p:cNvPr id="39965" name="Oval 26"/>
            <p:cNvSpPr/>
            <p:nvPr/>
          </p:nvSpPr>
          <p:spPr>
            <a:xfrm>
              <a:off x="2064" y="1728"/>
              <a:ext cx="576" cy="576"/>
            </a:xfrm>
            <a:prstGeom prst="ellipse">
              <a:avLst/>
            </a:prstGeom>
            <a:noFill/>
            <a:ln w="28575">
              <a:solidFill>
                <a:schemeClr val="tx1"/>
              </a:solidFill>
              <a:miter lim="800000"/>
            </a:ln>
          </p:spPr>
          <p:txBody>
            <a:bodyPr wrap="none"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ctr"/>
              <a:r>
                <a:rPr lang="en-US" altLang="en-US"/>
                <a:t>+</a:t>
              </a:r>
            </a:p>
            <a:p>
              <a:pPr marL="0" lvl="0" indent="0" algn="ctr"/>
              <a:r>
                <a:rPr lang="en-US" altLang="en-US">
                  <a:ea typeface="Times New Roman" pitchFamily="18" charset="0"/>
                </a:rPr>
                <a:t>–</a:t>
              </a:r>
              <a:endParaRPr lang="en-US" altLang="en-US"/>
            </a:p>
          </p:txBody>
        </p:sp>
      </p:grpSp>
      <p:pic>
        <p:nvPicPr>
          <p:cNvPr id="39945" name="Picture 2" descr="RIMT University"/>
          <p:cNvPicPr>
            <a:picLocks noChangeAspect="1"/>
          </p:cNvPicPr>
          <p:nvPr/>
        </p:nvPicPr>
        <p:blipFill>
          <a:blip r:embed="rId2"/>
          <a:stretch>
            <a:fillRect/>
          </a:stretch>
        </p:blipFill>
        <p:spPr>
          <a:xfrm>
            <a:off x="7173913" y="0"/>
            <a:ext cx="1970087" cy="895350"/>
          </a:xfrm>
          <a:prstGeom prst="rect">
            <a:avLst/>
          </a:prstGeom>
          <a:noFill/>
          <a:ln>
            <a:noFill/>
            <a:miter lim="800000"/>
          </a:ln>
        </p:spPr>
      </p:pic>
      <p:sp>
        <p:nvSpPr>
          <p:cNvPr id="39946" name="Rectangle 30">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39947" name="Rectangle 31"/>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t>RC Differential Equation(s)</a:t>
            </a:r>
          </a:p>
        </p:txBody>
      </p:sp>
      <p:sp>
        <p:nvSpPr>
          <p:cNvPr id="10246" name="Date Placeholder 3"/>
          <p:cNvSpPr txBox="1">
            <a:spLocks noGrp="1"/>
          </p:cNvSpPr>
          <p:nvPr>
            <p:ph type="dt" idx="10"/>
          </p:nvPr>
        </p:nvSpPr>
        <p:spPr>
          <a:xfrm>
            <a:off x="457200" y="6356350"/>
            <a:ext cx="2133600" cy="365125"/>
          </a:xfrm>
          <a:prstGeom prst="rect">
            <a:avLst/>
          </a:prstGeom>
          <a:noFill/>
        </p:spPr>
        <p:txBody>
          <a:bodyPr vert="horz"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1200" b="1" i="0" u="none" strike="noStrike" kern="1200" cap="none" spc="0" normalizeH="0" baseline="0" noProof="0" smtClean="0">
                <a:ln>
                  <a:noFill/>
                </a:ln>
                <a:solidFill>
                  <a:schemeClr val="tx1">
                    <a:tint val="75000"/>
                  </a:schemeClr>
                </a:solidFill>
                <a:effectLst/>
                <a:uLnTx/>
                <a:uFillTx/>
                <a:latin typeface="Times New Roman" pitchFamily="18" charset="0"/>
                <a:ea typeface="+mn-ea" pitchFamily="34" charset="0"/>
                <a:cs typeface="+mn-cs"/>
              </a:rPr>
              <a:t>Lect12</a:t>
            </a:r>
          </a:p>
        </p:txBody>
      </p:sp>
      <p:sp>
        <p:nvSpPr>
          <p:cNvPr id="10247" name="Footer Placeholder 4"/>
          <p:cNvSpPr txBox="1">
            <a:spLocks noGrp="1"/>
          </p:cNvSpPr>
          <p:nvPr>
            <p:ph type="ftr" idx="11"/>
          </p:nvPr>
        </p:nvSpPr>
        <p:spPr>
          <a:xfrm>
            <a:off x="3124200" y="6356350"/>
            <a:ext cx="2895600" cy="365125"/>
          </a:xfrm>
          <a:prstGeom prst="rect">
            <a:avLst/>
          </a:prstGeom>
          <a:noFill/>
        </p:spPr>
        <p:txBody>
          <a:bodyPr vert="horz" lIns="91440" tIns="45720" rIns="91440" bIns="45720" rtlCol="0"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1200" b="1" i="0" u="none" strike="noStrike" kern="1200" cap="none" spc="0" normalizeH="0" baseline="0" noProof="0" smtClean="0">
                <a:ln>
                  <a:noFill/>
                </a:ln>
                <a:solidFill>
                  <a:schemeClr val="tx1">
                    <a:tint val="75000"/>
                  </a:schemeClr>
                </a:solidFill>
                <a:effectLst/>
                <a:uLnTx/>
                <a:uFillTx/>
                <a:latin typeface="Times New Roman" pitchFamily="18" charset="0"/>
                <a:ea typeface="+mn-ea" pitchFamily="34" charset="0"/>
                <a:cs typeface="+mn-cs"/>
              </a:rPr>
              <a:t>EEE 202</a:t>
            </a:r>
          </a:p>
        </p:txBody>
      </p:sp>
      <p:sp>
        <p:nvSpPr>
          <p:cNvPr id="10248" name="Slide Number Placeholder 5"/>
          <p:cNvSpPr txBox="1">
            <a:spLocks noGrp="1"/>
          </p:cNvSpPr>
          <p:nvPr>
            <p:ph type="sldNum" idx="12"/>
          </p:nvPr>
        </p:nvSpPr>
        <p:spPr>
          <a:xfrm>
            <a:off x="6553200" y="6356350"/>
            <a:ext cx="2133600" cy="365125"/>
          </a:xfrm>
          <a:prstGeom prst="rect">
            <a:avLst/>
          </a:prstGeom>
          <a:noFill/>
        </p:spPr>
        <p:txBody>
          <a:bodyPr vert="horz" rtlCol="0" anchor="ctr" anchorCtr="0"/>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algn="r" hangingPunct="0"/>
            <a:fld id="{9FC2277F-68B8-4568-9E7E-35BD113B30DC}" type="slidenum">
              <a:rPr lang="en-US" altLang="en-US" sz="1200">
                <a:solidFill>
                  <a:srgbClr val="898989"/>
                </a:solidFill>
              </a:rPr>
              <a:pPr marL="0" lvl="0" indent="0" algn="r" hangingPunct="0"/>
              <a:t>5</a:t>
            </a:fld>
            <a:endParaRPr lang="en-US" altLang="en-US" sz="1200">
              <a:solidFill>
                <a:srgbClr val="898989"/>
              </a:solidFill>
            </a:endParaRPr>
          </a:p>
        </p:txBody>
      </p:sp>
      <p:graphicFrame>
        <p:nvGraphicFramePr>
          <p:cNvPr id="10242" name="Object 2"/>
          <p:cNvGraphicFramePr>
            <a:graphicFrameLocks noChangeAspect="1"/>
          </p:cNvGraphicFramePr>
          <p:nvPr/>
        </p:nvGraphicFramePr>
        <p:xfrm>
          <a:off x="3028950" y="1524000"/>
          <a:ext cx="4718050" cy="1408113"/>
        </p:xfrm>
        <a:graphic>
          <a:graphicData uri="http://schemas.openxmlformats.org/presentationml/2006/ole">
            <p:oleObj spid="_x0000_s1026" name="Equation" r:id="rId3" imgW="1574800" imgH="469900" progId="Equation.3">
              <p:embed/>
            </p:oleObj>
          </a:graphicData>
        </a:graphic>
      </p:graphicFrame>
      <p:graphicFrame>
        <p:nvGraphicFramePr>
          <p:cNvPr id="10243" name="Object 3"/>
          <p:cNvGraphicFramePr>
            <a:graphicFrameLocks noChangeAspect="1"/>
          </p:cNvGraphicFramePr>
          <p:nvPr/>
        </p:nvGraphicFramePr>
        <p:xfrm>
          <a:off x="3048000" y="3048000"/>
          <a:ext cx="4716463" cy="1176338"/>
        </p:xfrm>
        <a:graphic>
          <a:graphicData uri="http://schemas.openxmlformats.org/presentationml/2006/ole">
            <p:oleObj spid="_x0000_s1027" name="Equation" r:id="rId4" imgW="1574800" imgH="393700" progId="Equation.3">
              <p:embed/>
            </p:oleObj>
          </a:graphicData>
        </a:graphic>
      </p:graphicFrame>
      <p:graphicFrame>
        <p:nvGraphicFramePr>
          <p:cNvPr id="10244" name="Object 4"/>
          <p:cNvGraphicFramePr>
            <a:graphicFrameLocks noChangeAspect="1"/>
          </p:cNvGraphicFramePr>
          <p:nvPr/>
        </p:nvGraphicFramePr>
        <p:xfrm>
          <a:off x="2895600" y="4495800"/>
          <a:ext cx="5476875" cy="1176338"/>
        </p:xfrm>
        <a:graphic>
          <a:graphicData uri="http://schemas.openxmlformats.org/presentationml/2006/ole">
            <p:oleObj spid="_x0000_s1028" name="Equation" r:id="rId5" imgW="1828800" imgH="393480" progId="Equation.3">
              <p:embed/>
            </p:oleObj>
          </a:graphicData>
        </a:graphic>
      </p:graphicFrame>
      <p:sp>
        <p:nvSpPr>
          <p:cNvPr id="10249" name="Text Box 6"/>
          <p:cNvSpPr txBox="1"/>
          <p:nvPr/>
        </p:nvSpPr>
        <p:spPr>
          <a:xfrm>
            <a:off x="288925" y="3113088"/>
            <a:ext cx="2481263" cy="94615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latin typeface="Arial"/>
              </a:rPr>
              <a:t>Multiply by C; </a:t>
            </a:r>
          </a:p>
          <a:p>
            <a:pPr marL="0" lvl="0" indent="0" eaLnBrk="1" hangingPunct="1"/>
            <a:r>
              <a:rPr lang="en-US" altLang="en-US" sz="2800">
                <a:latin typeface="Arial"/>
              </a:rPr>
              <a:t>take derivative</a:t>
            </a:r>
          </a:p>
        </p:txBody>
      </p:sp>
      <p:sp>
        <p:nvSpPr>
          <p:cNvPr id="10250" name="Text Box 7"/>
          <p:cNvSpPr txBox="1"/>
          <p:nvPr/>
        </p:nvSpPr>
        <p:spPr>
          <a:xfrm>
            <a:off x="609600" y="1930400"/>
            <a:ext cx="1884363" cy="519113"/>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latin typeface="Arial"/>
              </a:rPr>
              <a:t>From KVL:</a:t>
            </a:r>
          </a:p>
        </p:txBody>
      </p:sp>
      <p:sp>
        <p:nvSpPr>
          <p:cNvPr id="10251" name="Text Box 8"/>
          <p:cNvSpPr txBox="1"/>
          <p:nvPr/>
        </p:nvSpPr>
        <p:spPr>
          <a:xfrm>
            <a:off x="381000" y="4521200"/>
            <a:ext cx="2419350" cy="946150"/>
          </a:xfrm>
          <a:prstGeom prst="rect">
            <a:avLst/>
          </a:prstGeom>
          <a:noFill/>
          <a:ln>
            <a:noFill/>
            <a:miter lim="800000"/>
          </a:ln>
        </p:spPr>
        <p:txBody>
          <a:bodyPr wrap="non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800">
                <a:latin typeface="Arial"/>
              </a:rPr>
              <a:t>Multiply by R; </a:t>
            </a:r>
          </a:p>
          <a:p>
            <a:pPr marL="0" lvl="0" indent="0" eaLnBrk="1" hangingPunct="1"/>
            <a:r>
              <a:rPr lang="en-US" altLang="en-US" sz="2800">
                <a:latin typeface="Arial"/>
              </a:rPr>
              <a:t>note v</a:t>
            </a:r>
            <a:r>
              <a:rPr lang="en-US" altLang="en-US" sz="2800" baseline="-25000">
                <a:latin typeface="Arial"/>
              </a:rPr>
              <a:t>r</a:t>
            </a:r>
            <a:r>
              <a:rPr lang="en-US" altLang="en-US" sz="2800">
                <a:latin typeface="Arial"/>
              </a:rPr>
              <a:t>=R·i</a:t>
            </a:r>
          </a:p>
        </p:txBody>
      </p:sp>
      <p:pic>
        <p:nvPicPr>
          <p:cNvPr id="10252" name="Picture 2" descr="RIMT University"/>
          <p:cNvPicPr>
            <a:picLocks noChangeAspect="1"/>
          </p:cNvPicPr>
          <p:nvPr/>
        </p:nvPicPr>
        <p:blipFill>
          <a:blip r:embed="rId6"/>
          <a:stretch>
            <a:fillRect/>
          </a:stretch>
        </p:blipFill>
        <p:spPr>
          <a:xfrm>
            <a:off x="7239000" y="0"/>
            <a:ext cx="1905000" cy="685800"/>
          </a:xfrm>
          <a:prstGeom prst="rect">
            <a:avLst/>
          </a:prstGeom>
          <a:noFill/>
          <a:ln>
            <a:noFill/>
            <a:miter lim="800000"/>
          </a:ln>
        </p:spPr>
      </p:pic>
      <p:sp>
        <p:nvSpPr>
          <p:cNvPr id="10253" name="Rectangle 12">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10254" name="Rectangle 13"/>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274638"/>
            <a:ext cx="8229600" cy="1143000"/>
          </a:xfrm>
          <a:noFill/>
          <a:ln>
            <a:miter lim="800000"/>
          </a:ln>
        </p:spPr>
        <p:txBody>
          <a:bodyPr wrap="square" lIns="91440" tIns="45720" rIns="91440" bIns="45720" anchor="ctr" anchorCtr="0"/>
          <a:lstStyle>
            <a:lvl1pPr marL="0" indent="0" algn="ctr" defTabSz="914400" rtl="0" eaLnBrk="1" fontAlgn="base" latinLnBrk="0" hangingPunct="1">
              <a:lnSpc>
                <a:spcPct val="100000"/>
              </a:lnSpc>
              <a:spcBef>
                <a:spcPct val="0"/>
              </a:spcBef>
              <a:spcAft>
                <a:spcPct val="0"/>
              </a:spcAft>
              <a:buClrTx/>
              <a:buSzTx/>
              <a:buFontTx/>
              <a:buNone/>
              <a:defRPr kumimoji="0" lang="en-US" altLang="en-US" sz="4400" b="0" i="0" u="none" kern="1200" baseline="0">
                <a:solidFill>
                  <a:schemeClr val="tx1"/>
                </a:solidFill>
                <a:latin typeface="Calibri" pitchFamily="34" charset="0"/>
                <a:ea typeface="+mj-ea"/>
                <a:cs typeface="+mj-cs"/>
              </a:defRPr>
            </a:lvl1pPr>
          </a:lstStyle>
          <a:p>
            <a:pPr lvl="0"/>
            <a:r>
              <a:rPr lang="en-US" altLang="en-US" b="1"/>
              <a:t>LR Series Circuit</a:t>
            </a:r>
            <a:endParaRPr lang="en-US" altLang="en-US"/>
          </a:p>
        </p:txBody>
      </p:sp>
      <p:sp>
        <p:nvSpPr>
          <p:cNvPr id="40963" name="Content Placeholder 2"/>
          <p:cNvSpPr>
            <a:spLocks noGrp="1"/>
          </p:cNvSpPr>
          <p:nvPr>
            <p:ph idx="1"/>
          </p:nvPr>
        </p:nvSpPr>
        <p:spPr>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ct val="0"/>
              </a:spcAft>
              <a:buClrTx/>
              <a:buSzTx/>
              <a:buFont typeface="Arial" pitchFamily="34" charset="0"/>
              <a:buChar char="•"/>
              <a:defRPr/>
            </a:pPr>
            <a:r>
              <a:rPr kumimoji="0" lang="en-US" altLang="en-US" sz="24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An </a:t>
            </a:r>
            <a:r>
              <a:rPr kumimoji="0" lang="en-US" altLang="en-US" sz="2400" b="1" i="0" u="none" strike="noStrike" kern="1200" cap="none" spc="0" normalizeH="0" baseline="0" noProof="0" smtClean="0">
                <a:ln>
                  <a:noFill/>
                </a:ln>
                <a:solidFill>
                  <a:schemeClr val="tx1"/>
                </a:solidFill>
                <a:effectLst/>
                <a:uLnTx/>
                <a:uFillTx/>
                <a:latin typeface="+mn-lt" pitchFamily="34" charset="0"/>
                <a:ea typeface="+mn-ea" pitchFamily="34" charset="0"/>
                <a:cs typeface="+mn-cs"/>
              </a:rPr>
              <a:t>LR Series Circuit</a:t>
            </a:r>
            <a:r>
              <a:rPr kumimoji="0" lang="en-US" altLang="en-US" sz="24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consists basically of an inductor of inductance L connected in series with a resistor of resistance R. The resistance R is the DC resistive value of the wire turns or loops that goes into making up the inductors coil. Consider the LR series circuit below.</a:t>
            </a:r>
          </a:p>
          <a:p>
            <a:pPr marL="342900" marR="0" lvl="0" indent="-342900" algn="l" defTabSz="914400" rtl="0" eaLnBrk="1" fontAlgn="auto" latinLnBrk="0" hangingPunct="1">
              <a:lnSpc>
                <a:spcPct val="100000"/>
              </a:lnSpc>
              <a:spcBef>
                <a:spcPct val="20000"/>
              </a:spcBef>
              <a:spcAft>
                <a:spcPct val="0"/>
              </a:spcAft>
              <a:buClrTx/>
              <a:buSzTx/>
              <a:buFont typeface="Arial" pitchFamily="34" charset="0"/>
              <a:buChar char="•"/>
              <a:defRPr/>
            </a:pPr>
            <a:r>
              <a:rPr kumimoji="0" lang="en-US" altLang="en-US" sz="24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The above </a:t>
            </a:r>
            <a:r>
              <a:rPr kumimoji="0" lang="en-US" altLang="en-US" sz="2400" b="0" i="1" u="none" strike="noStrike" kern="1200" cap="none" spc="0" normalizeH="0" baseline="0" noProof="0" smtClean="0">
                <a:ln>
                  <a:noFill/>
                </a:ln>
                <a:solidFill>
                  <a:schemeClr val="tx1"/>
                </a:solidFill>
                <a:effectLst/>
                <a:uLnTx/>
                <a:uFillTx/>
                <a:latin typeface="+mn-lt" pitchFamily="34" charset="0"/>
                <a:ea typeface="+mn-ea" pitchFamily="34" charset="0"/>
                <a:cs typeface="+mn-cs"/>
              </a:rPr>
              <a:t>LR series circuit</a:t>
            </a:r>
            <a:r>
              <a:rPr kumimoji="0" lang="en-US" altLang="en-US" sz="2400" b="0" i="0" u="none" strike="noStrike" kern="1200" cap="none" spc="0" normalizeH="0" baseline="0" noProof="0" smtClean="0">
                <a:ln>
                  <a:noFill/>
                </a:ln>
                <a:solidFill>
                  <a:schemeClr val="tx1"/>
                </a:solidFill>
                <a:effectLst/>
                <a:uLnTx/>
                <a:uFillTx/>
                <a:latin typeface="+mn-lt" pitchFamily="34" charset="0"/>
                <a:ea typeface="+mn-ea" pitchFamily="34" charset="0"/>
                <a:cs typeface="+mn-cs"/>
              </a:rPr>
              <a:t> is connected across a constant voltage source, (the battery) and a switch. Assume that the switch, S is open until it is closed at a time t = 0, and then remains permanently closed producing a "step response" type voltage input. The current, i begins to flow through the circuit but does not rise rapidly to its maximum value of Imax as determined by the ratio of V / R (Ohms Law).</a:t>
            </a:r>
          </a:p>
          <a:p>
            <a:pPr marL="342900" marR="0" lvl="0" indent="-342900" algn="l" defTabSz="914400" rtl="0" eaLnBrk="1" fontAlgn="auto" latinLnBrk="0" hangingPunct="1">
              <a:lnSpc>
                <a:spcPct val="100000"/>
              </a:lnSpc>
              <a:spcBef>
                <a:spcPct val="20000"/>
              </a:spcBef>
              <a:spcAft>
                <a:spcPct val="0"/>
              </a:spcAft>
              <a:buClrTx/>
              <a:buSzTx/>
              <a:buFont typeface="Arial" pitchFamily="34" charset="0"/>
              <a:buChar char="•"/>
              <a:defRPr/>
            </a:pPr>
            <a:endParaRPr kumimoji="0" lang="en-US" altLang="en-US" sz="1800" b="1"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ct val="0"/>
              </a:spcAft>
              <a:buClrTx/>
              <a:buSzTx/>
              <a:buFont typeface="Arial" pitchFamily="34" charset="0"/>
              <a:buChar char="•"/>
              <a:defRPr/>
            </a:pPr>
            <a:endParaRPr kumimoji="0" lang="en-US" altLang="en-US" sz="3200" b="0" i="0" u="none" strike="noStrike" kern="1200" cap="none" spc="0" normalizeH="0" baseline="0" noProof="0" smtClean="0">
              <a:ln>
                <a:noFill/>
              </a:ln>
              <a:solidFill>
                <a:schemeClr val="tx1"/>
              </a:solidFill>
              <a:effectLst/>
              <a:uLnTx/>
              <a:uFillTx/>
              <a:latin typeface="+mn-lt"/>
              <a:ea typeface="+mn-ea"/>
              <a:cs typeface="+mn-cs"/>
            </a:endParaRPr>
          </a:p>
        </p:txBody>
      </p:sp>
      <p:pic>
        <p:nvPicPr>
          <p:cNvPr id="40964" name="Picture 2" descr="RIMT University"/>
          <p:cNvPicPr>
            <a:picLocks noChangeAspect="1"/>
          </p:cNvPicPr>
          <p:nvPr/>
        </p:nvPicPr>
        <p:blipFill>
          <a:blip r:embed="rId2"/>
          <a:stretch>
            <a:fillRect/>
          </a:stretch>
        </p:blipFill>
        <p:spPr>
          <a:xfrm>
            <a:off x="7173913" y="0"/>
            <a:ext cx="1970087" cy="895350"/>
          </a:xfrm>
          <a:prstGeom prst="rect">
            <a:avLst/>
          </a:prstGeom>
          <a:noFill/>
          <a:ln>
            <a:noFill/>
            <a:miter lim="800000"/>
          </a:ln>
        </p:spPr>
      </p:pic>
      <p:sp>
        <p:nvSpPr>
          <p:cNvPr id="40965"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0966"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1"/>
          </p:nvPr>
        </p:nvSpPr>
        <p:spPr>
          <a:xfrm>
            <a:off x="609600" y="762000"/>
            <a:ext cx="7772400" cy="5181600"/>
          </a:xfrm>
          <a:noFill/>
          <a:ln>
            <a:miter lim="800000"/>
          </a:ln>
        </p:spPr>
        <p:txBody>
          <a:bodyPr wrap="square" lIns="91440" tIns="45720" rIns="91440" bIns="45720" anchor="t" anchorCtr="0"/>
          <a:lstStyle>
            <a:lvl1pPr marL="342900" indent="-3429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3200" b="0" i="0" u="none" kern="1200" baseline="0">
                <a:solidFill>
                  <a:schemeClr val="tx1"/>
                </a:solidFill>
                <a:effectLst/>
                <a:latin typeface="+mn-lt"/>
                <a:ea typeface="+mn-ea"/>
                <a:cs typeface="+mn-cs"/>
              </a:defRPr>
            </a:lvl1pPr>
            <a:lvl2pPr marL="742950" indent="-28575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800" b="0" i="0" u="none" kern="1200" baseline="0">
                <a:solidFill>
                  <a:schemeClr val="tx1"/>
                </a:solidFill>
                <a:effectLst/>
                <a:latin typeface="+mn-lt"/>
                <a:ea typeface="+mn-ea"/>
                <a:cs typeface="+mn-cs"/>
              </a:defRPr>
            </a:lvl2pPr>
            <a:lvl3pPr marL="11430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400" b="0" i="0" u="none" kern="1200" baseline="0">
                <a:solidFill>
                  <a:schemeClr val="tx1"/>
                </a:solidFill>
                <a:effectLst/>
                <a:latin typeface="+mn-lt"/>
                <a:ea typeface="+mn-ea"/>
                <a:cs typeface="+mn-cs"/>
              </a:defRPr>
            </a:lvl3pPr>
            <a:lvl4pPr marL="16002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4pPr>
            <a:lvl5pPr marL="2057400" indent="-228600" algn="l" defTabSz="914400" rtl="0" eaLnBrk="1" fontAlgn="base" latinLnBrk="0" hangingPunct="1">
              <a:lnSpc>
                <a:spcPct val="100000"/>
              </a:lnSpc>
              <a:spcBef>
                <a:spcPct val="20000"/>
              </a:spcBef>
              <a:spcAft>
                <a:spcPct val="0"/>
              </a:spcAft>
              <a:buClrTx/>
              <a:buSzTx/>
              <a:buFont typeface="Arial" pitchFamily="34" charset="0"/>
              <a:buChar char="»"/>
              <a:defRPr kumimoji="0" lang="en-US"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en-US" altLang="en-US" sz="2000" kern="1200">
                <a:solidFill>
                  <a:schemeClr val="tx1"/>
                </a:solidFill>
                <a:latin typeface="+mn-lt"/>
                <a:ea typeface="+mn-ea"/>
                <a:cs typeface="+mn-cs"/>
              </a:defRPr>
            </a:lvl9pPr>
          </a:lstStyle>
          <a:p>
            <a:pPr lvl="0"/>
            <a:r>
              <a:rPr lang="en-US" altLang="en-US" sz="2400"/>
              <a:t>This limiting factor is due to the presence of the self induced emf within the inductor as a result of the growth of magnetic flux, (Lenz's Law). After a time the voltage source neutralizes the effect of the self induced emf, the current flow becomes constant and the induced current and field are reduced to zero.</a:t>
            </a:r>
          </a:p>
          <a:p>
            <a:pPr lvl="0"/>
            <a:r>
              <a:rPr lang="en-US" altLang="en-US" sz="2400"/>
              <a:t>We can use </a:t>
            </a:r>
            <a:r>
              <a:rPr lang="en-US" altLang="en-US" sz="2400" i="1"/>
              <a:t>Kirchoffs Voltage Law</a:t>
            </a:r>
            <a:r>
              <a:rPr lang="en-US" altLang="en-US" sz="2400"/>
              <a:t>, (KVL) to define the individual voltage drops that exist around the circuit and then hopefully use it to give us an expression for the flow of current.</a:t>
            </a:r>
          </a:p>
          <a:p>
            <a:pPr lvl="0">
              <a:buFontTx/>
              <a:buNone/>
            </a:pPr>
            <a:r>
              <a:rPr lang="en-US" altLang="en-US" sz="2400"/>
              <a:t>          Kirchoffs voltage law gives us:</a:t>
            </a:r>
          </a:p>
          <a:p>
            <a:pPr lvl="0"/>
            <a:endParaRPr lang="en-US" altLang="en-US" sz="2400"/>
          </a:p>
        </p:txBody>
      </p:sp>
      <p:pic>
        <p:nvPicPr>
          <p:cNvPr id="41987" name="Picture 2" descr="RIMT University"/>
          <p:cNvPicPr>
            <a:picLocks noChangeAspect="1"/>
          </p:cNvPicPr>
          <p:nvPr/>
        </p:nvPicPr>
        <p:blipFill>
          <a:blip r:embed="rId2"/>
          <a:stretch>
            <a:fillRect/>
          </a:stretch>
        </p:blipFill>
        <p:spPr>
          <a:xfrm>
            <a:off x="7173913" y="0"/>
            <a:ext cx="1970087" cy="895350"/>
          </a:xfrm>
          <a:prstGeom prst="rect">
            <a:avLst/>
          </a:prstGeom>
          <a:noFill/>
          <a:ln>
            <a:noFill/>
            <a:miter lim="800000"/>
          </a:ln>
        </p:spPr>
      </p:pic>
      <p:sp>
        <p:nvSpPr>
          <p:cNvPr id="41988" name="Rectangle 3">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1989" name="Rectangle 4"/>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4"/>
          <p:cNvSpPr>
            <a:spLocks noGrp="1"/>
          </p:cNvSpPr>
          <p:nvPr>
            <p:ph type="title"/>
          </p:nvPr>
        </p:nvSpPr>
        <p:spPr>
          <a:xfrm>
            <a:off x="457200" y="4800600"/>
            <a:ext cx="7924800" cy="2057400"/>
          </a:xfrm>
          <a:prstGeom prst="rect">
            <a:avLst/>
          </a:prstGeom>
        </p:spPr>
        <p:txBody>
          <a:bodyPr vert="horz" lIns="91440" tIns="45720" rIns="91440" bIns="45720" rtlCol="0" anchor="ctr">
            <a:normAutofit fontScale="90000"/>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en-US" sz="20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t>We can see that the voltage drop across the resistor depends upon the current, i, while the voltage drop across the inductor depends upon the rate of change of the current, di/dt. When the current is equal to zero, ( i = 0 ) at time t = 0 the above expression, which is also a first order differential equation, can be rewritten to give the value of the current at any instant of time </a:t>
            </a:r>
            <a:br>
              <a:rPr kumimoji="0" lang="en-US" altLang="en-US" sz="2000" b="0"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r>
              <a:rPr kumimoji="0" lang="en-US" altLang="en-US" sz="2000" b="1" i="0" u="none" strike="noStrike" kern="1200" cap="none" spc="0" normalizeH="0" baseline="0" noProof="0" smtClean="0">
                <a:ln>
                  <a:noFill/>
                </a:ln>
                <a:solidFill>
                  <a:schemeClr val="tx1"/>
                </a:solidFill>
                <a:effectLst/>
                <a:uLnTx/>
                <a:uFillTx/>
                <a:latin typeface="+mj-lt" pitchFamily="34" charset="0"/>
                <a:ea typeface="+mj-ea" pitchFamily="34" charset="0"/>
                <a:cs typeface="+mj-cs"/>
              </a:rPr>
              <a:t/>
            </a:r>
            <a:br>
              <a:rPr kumimoji="0" lang="en-US" altLang="en-US" sz="2000" b="1"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endParaRPr kumimoji="0" lang="en-US" altLang="en-US" sz="2000" b="0" i="0" u="none" strike="noStrike" kern="1200" cap="none" spc="0" normalizeH="0" baseline="0" noProof="0" smtClean="0">
              <a:ln>
                <a:noFill/>
              </a:ln>
              <a:solidFill>
                <a:schemeClr val="tx1"/>
              </a:solidFill>
              <a:effectLst/>
              <a:uLnTx/>
              <a:uFillTx/>
              <a:latin typeface="+mj-lt"/>
              <a:ea typeface="+mj-ea"/>
              <a:cs typeface="+mj-cs"/>
            </a:endParaRPr>
          </a:p>
        </p:txBody>
      </p:sp>
      <p:pic>
        <p:nvPicPr>
          <p:cNvPr id="43011" name="Picture 2"/>
          <p:cNvPicPr>
            <a:picLocks noGrp="1" noChangeAspect="1"/>
          </p:cNvPicPr>
          <p:nvPr>
            <p:ph idx="1"/>
          </p:nvPr>
        </p:nvPicPr>
        <p:blipFill>
          <a:blip r:embed="rId2"/>
          <a:stretch>
            <a:fillRect/>
          </a:stretch>
        </p:blipFill>
        <p:spPr>
          <a:xfrm>
            <a:off x="381000" y="228600"/>
            <a:ext cx="7696200" cy="4343400"/>
          </a:xfrm>
          <a:prstGeom prst="rect">
            <a:avLst/>
          </a:prstGeom>
          <a:noFill/>
          <a:ln>
            <a:miter lim="800000"/>
          </a:ln>
        </p:spPr>
      </p:pic>
      <p:pic>
        <p:nvPicPr>
          <p:cNvPr id="43012" name="Picture 2" descr="RIMT University"/>
          <p:cNvPicPr>
            <a:picLocks noChangeAspect="1"/>
          </p:cNvPicPr>
          <p:nvPr/>
        </p:nvPicPr>
        <p:blipFill>
          <a:blip r:embed="rId3"/>
          <a:stretch>
            <a:fillRect/>
          </a:stretch>
        </p:blipFill>
        <p:spPr>
          <a:xfrm>
            <a:off x="7145338" y="26988"/>
            <a:ext cx="1970087" cy="895350"/>
          </a:xfrm>
          <a:prstGeom prst="rect">
            <a:avLst/>
          </a:prstGeom>
          <a:noFill/>
          <a:ln>
            <a:noFill/>
            <a:miter lim="800000"/>
          </a:ln>
        </p:spPr>
      </p:pic>
      <p:sp>
        <p:nvSpPr>
          <p:cNvPr id="43013" name="Rectangle 4">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3014" name="Rectangle 5"/>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56260" y="486888"/>
            <a:ext cx="7644740" cy="771896"/>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altLang="en-US" sz="2400" b="1" i="0" u="none" strike="noStrike" kern="1200" cap="none" spc="0" normalizeH="0" baseline="0" noProof="0" smtClean="0">
                <a:ln>
                  <a:noFill/>
                </a:ln>
                <a:solidFill>
                  <a:schemeClr val="tx1"/>
                </a:solidFill>
                <a:effectLst/>
                <a:uLnTx/>
                <a:uFillTx/>
                <a:latin typeface="+mj-lt" pitchFamily="34" charset="0"/>
                <a:ea typeface="+mj-ea" pitchFamily="34" charset="0"/>
                <a:cs typeface="+mj-cs"/>
              </a:rPr>
              <a:t>Expression for the Current in an LR Series Circuit</a:t>
            </a:r>
            <a:r>
              <a:rPr kumimoji="0" lang="en-US" altLang="en-US" sz="4400" b="1" i="0" u="none" strike="noStrike" kern="1200" cap="none" spc="0" normalizeH="0" baseline="0" noProof="0" smtClean="0">
                <a:ln>
                  <a:noFill/>
                </a:ln>
                <a:solidFill>
                  <a:schemeClr val="tx1"/>
                </a:solidFill>
                <a:effectLst/>
                <a:uLnTx/>
                <a:uFillTx/>
                <a:latin typeface="+mj-lt" pitchFamily="34" charset="0"/>
                <a:ea typeface="+mj-ea" pitchFamily="34" charset="0"/>
                <a:cs typeface="+mj-cs"/>
              </a:rPr>
              <a:t/>
            </a:r>
            <a:br>
              <a:rPr kumimoji="0" lang="en-US" altLang="en-US" sz="4400" b="1" i="0" u="none" strike="noStrike" kern="1200" cap="none" spc="0" normalizeH="0" baseline="0" noProof="0" smtClean="0">
                <a:ln>
                  <a:noFill/>
                </a:ln>
                <a:solidFill>
                  <a:schemeClr val="tx1"/>
                </a:solidFill>
                <a:effectLst/>
                <a:uLnTx/>
                <a:uFillTx/>
                <a:latin typeface="+mj-lt" pitchFamily="34" charset="0"/>
                <a:ea typeface="+mj-ea" pitchFamily="34" charset="0"/>
                <a:cs typeface="+mj-cs"/>
              </a:rPr>
            </a:br>
            <a:endParaRPr kumimoji="0" lang="en-US" altLang="en-US" sz="4400" b="0" i="0" u="none" strike="noStrike" kern="1200" cap="none" spc="0" normalizeH="0" baseline="0" noProof="0" smtClean="0">
              <a:ln>
                <a:noFill/>
              </a:ln>
              <a:solidFill>
                <a:schemeClr val="tx1"/>
              </a:solidFill>
              <a:effectLst/>
              <a:uLnTx/>
              <a:uFillTx/>
              <a:latin typeface="+mj-lt"/>
              <a:ea typeface="+mj-ea"/>
              <a:cs typeface="+mj-cs"/>
            </a:endParaRPr>
          </a:p>
        </p:txBody>
      </p:sp>
      <p:pic>
        <p:nvPicPr>
          <p:cNvPr id="44035" name="Picture 2"/>
          <p:cNvPicPr>
            <a:picLocks noGrp="1" noChangeAspect="1"/>
          </p:cNvPicPr>
          <p:nvPr>
            <p:ph idx="1"/>
          </p:nvPr>
        </p:nvPicPr>
        <p:blipFill>
          <a:blip r:embed="rId2"/>
          <a:stretch>
            <a:fillRect/>
          </a:stretch>
        </p:blipFill>
        <p:spPr>
          <a:xfrm>
            <a:off x="2819400" y="1828800"/>
            <a:ext cx="3057525" cy="1047750"/>
          </a:xfrm>
          <a:prstGeom prst="rect">
            <a:avLst/>
          </a:prstGeom>
          <a:noFill/>
          <a:ln>
            <a:miter lim="800000"/>
          </a:ln>
        </p:spPr>
      </p:pic>
      <p:sp>
        <p:nvSpPr>
          <p:cNvPr id="44036" name="Rectangle 4"/>
          <p:cNvSpPr/>
          <p:nvPr/>
        </p:nvSpPr>
        <p:spPr>
          <a:xfrm>
            <a:off x="533400" y="3352800"/>
            <a:ext cx="8077200" cy="2862263"/>
          </a:xfrm>
          <a:prstGeom prst="rect">
            <a:avLst/>
          </a:prstGeom>
          <a:noFill/>
          <a:ln>
            <a:noFill/>
            <a:miter lim="800000"/>
          </a:ln>
        </p:spPr>
        <p:txBody>
          <a:bodyPr>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1" i="0" u="none" baseline="0">
                <a:solidFill>
                  <a:schemeClr val="tx1"/>
                </a:solidFill>
                <a:effectLst/>
                <a:latin typeface="Times New Roman" pitchFamily="18" charset="0"/>
              </a:defRPr>
            </a:lvl5pPr>
          </a:lstStyle>
          <a:p>
            <a:pPr marL="0" lvl="0" indent="0" eaLnBrk="1" hangingPunct="1"/>
            <a:r>
              <a:rPr lang="en-US" altLang="en-US" sz="2000" b="0"/>
              <a:t>The L/R term in the above equation is known commonly as the Time Constant, ( τ ) of the LR series circuit and V/R also represents the final steady state current value in the circuit. Once the current reaches this maximum steady state value at 5τ, the inductance of the coil has reduced to zero acting more like a short circuit and effectively removing it from the circuit. Therefore the current flowing through the coil is limited only by the resistive element in Ohms of the coils windings. A graphical representation of the current growth representing the voltage/time characteristics of the circuit can be presented as.</a:t>
            </a:r>
          </a:p>
        </p:txBody>
      </p:sp>
      <p:pic>
        <p:nvPicPr>
          <p:cNvPr id="44037" name="Picture 2" descr="RIMT University"/>
          <p:cNvPicPr>
            <a:picLocks noChangeAspect="1"/>
          </p:cNvPicPr>
          <p:nvPr/>
        </p:nvPicPr>
        <p:blipFill>
          <a:blip r:embed="rId3"/>
          <a:stretch>
            <a:fillRect/>
          </a:stretch>
        </p:blipFill>
        <p:spPr>
          <a:xfrm>
            <a:off x="7173913" y="0"/>
            <a:ext cx="1970087" cy="895350"/>
          </a:xfrm>
          <a:prstGeom prst="rect">
            <a:avLst/>
          </a:prstGeom>
          <a:noFill/>
          <a:ln>
            <a:noFill/>
            <a:miter lim="800000"/>
          </a:ln>
        </p:spPr>
      </p:pic>
      <p:sp>
        <p:nvSpPr>
          <p:cNvPr id="44038" name="Rectangle 5">
            <a:extLst>
              <a:ext uri="{FF2B5EF4-FFF2-40B4-BE49-F238E27FC236}"/>
            </a:extLst>
          </p:cNvPr>
          <p:cNvSpPr/>
          <p:nvPr/>
        </p:nvSpPr>
        <p:spPr>
          <a:xfrm>
            <a:off x="7713" y="6392862"/>
            <a:ext cx="5707287"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rgbClr val="FFFFFF"/>
                </a:solidFill>
                <a:effectLst/>
                <a:latin typeface="Calibri"/>
              </a:defRPr>
            </a:lvl5pPr>
            <a:lvl6pPr>
              <a:defRPr lang="en-US">
                <a:solidFill>
                  <a:srgbClr val="FFFFFF"/>
                </a:solidFill>
                <a:latin typeface="Calibri"/>
              </a:defRPr>
            </a:lvl6pPr>
            <a:lvl7pPr>
              <a:defRPr lang="en-US">
                <a:solidFill>
                  <a:srgbClr val="FFFFFF"/>
                </a:solidFill>
                <a:latin typeface="Calibri"/>
              </a:defRPr>
            </a:lvl7pPr>
            <a:lvl8pPr>
              <a:defRPr lang="en-US">
                <a:solidFill>
                  <a:srgbClr val="FFFFFF"/>
                </a:solidFill>
                <a:latin typeface="Calibri"/>
              </a:defRPr>
            </a:lvl8pPr>
            <a:lvl9pPr>
              <a:defRPr lang="en-US">
                <a:solidFill>
                  <a:srgbClr val="FFFFFF"/>
                </a:solidFill>
                <a:latin typeface="Calibri"/>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sz="1800" b="1" i="0" u="none" strike="noStrike" kern="1200" cap="none" spc="0" normalizeH="0" baseline="0" noProof="0" smtClean="0">
                <a:ln w="22225">
                  <a:noFill/>
                  <a:prstDash val="solid"/>
                </a:ln>
                <a:solidFill>
                  <a:schemeClr val="bg1"/>
                </a:solidFill>
                <a:effectLst/>
                <a:uLnTx/>
                <a:uFillTx/>
                <a:latin typeface="+mn-lt" pitchFamily="34" charset="0"/>
                <a:ea typeface="+mn-ea" pitchFamily="34" charset="0"/>
                <a:cs typeface="+mn-cs"/>
              </a:rPr>
              <a:t>education for life                                          www.rimt.ac.in</a:t>
            </a:r>
            <a:endParaRPr kumimoji="0" lang="en-GB" sz="2000" b="1" i="0" u="none" strike="noStrike" kern="1200" cap="none" spc="0" normalizeH="0" baseline="0" noProof="0">
              <a:ln w="22225">
                <a:noFill/>
                <a:prstDash val="solid"/>
              </a:ln>
              <a:solidFill>
                <a:schemeClr val="bg1"/>
              </a:solidFill>
              <a:effectLst/>
              <a:uLnTx/>
              <a:uFillTx/>
              <a:latin typeface="+mn-lt"/>
              <a:ea typeface="+mn-ea"/>
              <a:cs typeface="+mn-cs"/>
            </a:endParaRPr>
          </a:p>
        </p:txBody>
      </p:sp>
      <p:sp>
        <p:nvSpPr>
          <p:cNvPr id="44039" name="Rectangle 6"/>
          <p:cNvSpPr/>
          <p:nvPr/>
        </p:nvSpPr>
        <p:spPr>
          <a:xfrm>
            <a:off x="5715001" y="6324600"/>
            <a:ext cx="3886200" cy="307777"/>
          </a:xfrm>
          <a:prstGeom prst="rect">
            <a:avLst/>
          </a:prstGeom>
        </p:spPr>
        <p:txBody>
          <a:bodyPr wrap="square">
            <a:spAutoFit/>
          </a:bodyPr>
          <a:lstStyle>
            <a:defPPr>
              <a:defRPr lang="en-US"/>
            </a:defPPr>
            <a:lvl1pPr marL="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1pPr>
            <a:lvl2pPr marL="4572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2pPr>
            <a:lvl3pPr marL="9144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3pPr>
            <a:lvl4pPr marL="13716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4pPr>
            <a:lvl5pPr marL="1828800" indent="0" algn="l" defTabSz="914400" rtl="0" eaLnBrk="0" fontAlgn="base" hangingPunct="0">
              <a:lnSpc>
                <a:spcPct val="100000"/>
              </a:lnSpc>
              <a:spcBef>
                <a:spcPct val="0"/>
              </a:spcBef>
              <a:spcAft>
                <a:spcPct val="0"/>
              </a:spcAft>
              <a:buClrTx/>
              <a:buSzTx/>
              <a:buFontTx/>
              <a:buNone/>
              <a:defRPr kumimoji="0" sz="1800" b="1" i="0" u="none" baseline="0">
                <a:solidFill>
                  <a:schemeClr val="tx1"/>
                </a:solidFill>
                <a:effectLst/>
                <a:latin typeface="Times New Roman" pitchFamily="18" charset="0"/>
              </a:defRPr>
            </a:lvl5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Department of </a:t>
            </a:r>
            <a:r>
              <a:rPr kumimoji="0" lang="en-US" sz="1400" b="1" i="0" u="none" strike="noStrike" kern="1200" cap="none" spc="0" normalizeH="0" baseline="0" noProof="0" dirty="0" smtClean="0">
                <a:ln>
                  <a:noFill/>
                </a:ln>
                <a:solidFill>
                  <a:schemeClr val="tx1"/>
                </a:solidFill>
                <a:effectLst/>
                <a:uLnTx/>
                <a:uFillTx/>
                <a:latin typeface="+mn-lt" pitchFamily="34" charset="0"/>
                <a:ea typeface="+mn-ea" pitchFamily="34" charset="0"/>
                <a:cs typeface="+mn-cs"/>
              </a:rPr>
              <a:t>Applied Sciences</a:t>
            </a:r>
            <a:endParaRPr kumimoji="0" lang="en-US" sz="1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750</Words>
  <Application>Microsoft Office PowerPoint</Application>
  <PresentationFormat>On-screen Show (4:3)</PresentationFormat>
  <Paragraphs>84</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Equation</vt:lpstr>
      <vt:lpstr>Slide 1</vt:lpstr>
      <vt:lpstr>Slide 2</vt:lpstr>
      <vt:lpstr>D.C. Transient response</vt:lpstr>
      <vt:lpstr>The Differential Equation</vt:lpstr>
      <vt:lpstr>RC Differential Equation(s)</vt:lpstr>
      <vt:lpstr>LR Series Circuit</vt:lpstr>
      <vt:lpstr>Slide 7</vt:lpstr>
      <vt:lpstr>We can see that the voltage drop across the resistor depends upon the current, i, while the voltage drop across the inductor depends upon the rate of change of the current, di/dt. When the current is equal to zero, ( i = 0 ) at time t = 0 the above expression, which is also a first order differential equation, can be rewritten to give the value of the current at any instant of time   </vt:lpstr>
      <vt:lpstr>Expression for the Current in an LR Series Circuit </vt:lpstr>
      <vt:lpstr>Slide 10</vt:lpstr>
      <vt:lpstr>Time constant of RC and RL</vt:lpstr>
      <vt:lpstr>Important Concepts</vt:lpstr>
      <vt:lpstr>Differential Equation Solution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Link</dc:creator>
  <cp:lastModifiedBy>Link</cp:lastModifiedBy>
  <cp:revision>1</cp:revision>
  <dcterms:created xsi:type="dcterms:W3CDTF">2023-08-03T09:22:04Z</dcterms:created>
  <dcterms:modified xsi:type="dcterms:W3CDTF">2023-08-03T09:25:09Z</dcterms:modified>
</cp:coreProperties>
</file>