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82" r:id="rId3"/>
    <p:sldId id="344" r:id="rId4"/>
    <p:sldId id="348" r:id="rId5"/>
    <p:sldId id="349" r:id="rId6"/>
    <p:sldId id="350" r:id="rId7"/>
    <p:sldId id="351" r:id="rId8"/>
    <p:sldId id="352" r:id="rId9"/>
    <p:sldId id="353" r:id="rId10"/>
    <p:sldId id="354" r:id="rId11"/>
    <p:sldId id="355" r:id="rId12"/>
    <p:sldId id="356" r:id="rId13"/>
    <p:sldId id="357" r:id="rId14"/>
    <p:sldId id="358" r:id="rId15"/>
    <p:sldId id="359" r:id="rId16"/>
    <p:sldId id="360" r:id="rId17"/>
    <p:sldId id="361" r:id="rId18"/>
    <p:sldId id="362" r:id="rId19"/>
    <p:sldId id="363" r:id="rId20"/>
    <p:sldId id="364" r:id="rId21"/>
    <p:sldId id="365" r:id="rId22"/>
    <p:sldId id="366" r:id="rId23"/>
    <p:sldId id="367" r:id="rId24"/>
    <p:sldId id="370" r:id="rId25"/>
    <p:sldId id="371" r:id="rId26"/>
    <p:sldId id="372" r:id="rId27"/>
    <p:sldId id="373" r:id="rId28"/>
    <p:sldId id="374" r:id="rId29"/>
    <p:sldId id="375" r:id="rId30"/>
    <p:sldId id="37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41"/>
    <p:restoredTop sz="94729"/>
  </p:normalViewPr>
  <p:slideViewPr>
    <p:cSldViewPr>
      <p:cViewPr>
        <p:scale>
          <a:sx n="73" d="100"/>
          <a:sy n="73" d="100"/>
        </p:scale>
        <p:origin x="-432" y="23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7/26/2023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7/26/2023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7/26/2023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7/26/2023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7/26/2023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7/26/2023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18.png"/></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20.png"/><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2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1.pn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Strength of Materials-I(BMEC-2301)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Ajay Singh Rana</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990600" y="2590800"/>
            <a:ext cx="4626154"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-Mechanical </a:t>
            </a:r>
            <a:r>
              <a:rPr lang="en-US" sz="9600" dirty="0">
                <a:latin typeface="+mn-lt"/>
              </a:rPr>
              <a:t/>
            </a:r>
            <a:br>
              <a:rPr lang="en-US" sz="9600" dirty="0">
                <a:latin typeface="+mn-lt"/>
              </a:rPr>
            </a:br>
            <a:r>
              <a:rPr lang="en-US" sz="9600" dirty="0">
                <a:latin typeface="+mn-lt"/>
              </a:rPr>
              <a:t>Semester</a:t>
            </a:r>
            <a:r>
              <a:rPr lang="en-US" sz="9600" dirty="0" smtClean="0">
                <a:latin typeface="+mn-lt"/>
              </a:rPr>
              <a:t>: 3rd</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2707" y="0"/>
            <a:ext cx="10972800" cy="685800"/>
          </a:xfrm>
        </p:spPr>
        <p:txBody>
          <a:bodyPr>
            <a:normAutofit fontScale="90000"/>
          </a:bodyPr>
          <a:lstStyle/>
          <a:p>
            <a:r>
              <a:rPr lang="en-US" dirty="0" smtClean="0"/>
              <a:t>Hooke’s Law</a:t>
            </a:r>
            <a:endParaRPr lang="en-US" dirty="0"/>
          </a:p>
        </p:txBody>
      </p:sp>
      <p:sp>
        <p:nvSpPr>
          <p:cNvPr id="3" name="Subtitle 2"/>
          <p:cNvSpPr>
            <a:spLocks noGrp="1"/>
          </p:cNvSpPr>
          <p:nvPr>
            <p:ph type="subTitle" idx="1"/>
          </p:nvPr>
        </p:nvSpPr>
        <p:spPr>
          <a:xfrm>
            <a:off x="0" y="3069102"/>
            <a:ext cx="11988800" cy="3788898"/>
          </a:xfrm>
        </p:spPr>
        <p:txBody>
          <a:bodyPr>
            <a:normAutofit fontScale="92500" lnSpcReduction="20000"/>
          </a:bodyPr>
          <a:lstStyle/>
          <a:p>
            <a:pPr algn="just"/>
            <a:r>
              <a:rPr lang="en-US" dirty="0" smtClean="0">
                <a:solidFill>
                  <a:schemeClr val="tx1"/>
                </a:solidFill>
              </a:rPr>
              <a:t>Hooke’s Law: It state that the when the material is loaded within elastic region, the stress is directly proportional to strain.</a:t>
            </a:r>
          </a:p>
          <a:p>
            <a:r>
              <a:rPr lang="en-US" b="1" u="sng" dirty="0" smtClean="0">
                <a:solidFill>
                  <a:schemeClr val="tx1"/>
                </a:solidFill>
              </a:rPr>
              <a:t>Stress α Strain</a:t>
            </a:r>
          </a:p>
          <a:p>
            <a:r>
              <a:rPr lang="en-US" dirty="0" smtClean="0">
                <a:solidFill>
                  <a:schemeClr val="tx1"/>
                </a:solidFill>
              </a:rPr>
              <a:t>Or</a:t>
            </a:r>
          </a:p>
          <a:p>
            <a:r>
              <a:rPr lang="en-US" sz="3000" u="sng" dirty="0" smtClean="0">
                <a:solidFill>
                  <a:schemeClr val="tx1"/>
                </a:solidFill>
              </a:rPr>
              <a:t>σ α e</a:t>
            </a:r>
          </a:p>
          <a:p>
            <a:pPr algn="just"/>
            <a:r>
              <a:rPr lang="en-US" b="1" dirty="0" smtClean="0">
                <a:solidFill>
                  <a:schemeClr val="tx1"/>
                </a:solidFill>
              </a:rPr>
              <a:t>Stress = E × Strain</a:t>
            </a:r>
            <a:endParaRPr lang="en-US" dirty="0" smtClean="0">
              <a:solidFill>
                <a:schemeClr val="tx1"/>
              </a:solidFill>
            </a:endParaRPr>
          </a:p>
          <a:p>
            <a:pPr algn="just"/>
            <a:r>
              <a:rPr lang="en-US" b="1" dirty="0" smtClean="0">
                <a:solidFill>
                  <a:schemeClr val="tx1"/>
                </a:solidFill>
              </a:rPr>
              <a:t>Where E is Elastic constant called Young’s Modulus of Elasticity or Modulus of Elasticity.</a:t>
            </a:r>
            <a:endParaRPr lang="en-US" dirty="0" smtClean="0">
              <a:solidFill>
                <a:schemeClr val="tx1"/>
              </a:solidFill>
            </a:endParaRPr>
          </a:p>
          <a:p>
            <a:endParaRPr lang="en-US" dirty="0">
              <a:solidFill>
                <a:schemeClr val="tx1"/>
              </a:solidFill>
            </a:endParaRPr>
          </a:p>
        </p:txBody>
      </p:sp>
      <p:pic>
        <p:nvPicPr>
          <p:cNvPr id="22530" name="Picture 2"/>
          <p:cNvPicPr>
            <a:picLocks noChangeAspect="1" noChangeArrowheads="1"/>
          </p:cNvPicPr>
          <p:nvPr/>
        </p:nvPicPr>
        <p:blipFill>
          <a:blip r:embed="rId2" cstate="print">
            <a:extLst>
              <a:ext uri="{BEBA8EAE-BF5A-486C-A8C5-ECC9F3942E4B}">
                <a14:imgProps xmlns:a14="http://schemas.microsoft.com/office/drawing/2010/main">
                  <a14:imgLayer r:embed="rId3">
                    <a14:imgEffect>
                      <a14:sharpenSoften amount="50000"/>
                    </a14:imgEffect>
                  </a14:imgLayer>
                </a14:imgProps>
              </a:ext>
            </a:extLst>
          </a:blip>
          <a:srcRect/>
          <a:stretch>
            <a:fillRect/>
          </a:stretch>
        </p:blipFill>
        <p:spPr bwMode="auto">
          <a:xfrm>
            <a:off x="3352800" y="685800"/>
            <a:ext cx="5384800" cy="2286000"/>
          </a:xfrm>
          <a:prstGeom prst="rect">
            <a:avLst/>
          </a:prstGeom>
          <a:noFill/>
          <a:ln w="9525">
            <a:noFill/>
            <a:miter lim="800000"/>
            <a:headEnd/>
            <a:tailEnd/>
          </a:ln>
          <a:effectLst/>
        </p:spPr>
      </p:pic>
      <p:pic>
        <p:nvPicPr>
          <p:cNvPr id="5"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24078236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4018"/>
            <a:ext cx="9601200" cy="1676400"/>
          </a:xfrm>
        </p:spPr>
        <p:txBody>
          <a:bodyPr>
            <a:normAutofit/>
          </a:bodyPr>
          <a:lstStyle/>
          <a:p>
            <a:r>
              <a:rPr lang="en-US" sz="4000" dirty="0" smtClean="0"/>
              <a:t>Value of </a:t>
            </a:r>
            <a:r>
              <a:rPr lang="en-US" sz="4000" i="1" dirty="0" smtClean="0"/>
              <a:t>E </a:t>
            </a:r>
            <a:r>
              <a:rPr lang="en-US" sz="4000" dirty="0" smtClean="0"/>
              <a:t>(</a:t>
            </a:r>
            <a:r>
              <a:rPr lang="en-US" sz="4000" i="1" dirty="0" smtClean="0"/>
              <a:t>i.e.</a:t>
            </a:r>
            <a:r>
              <a:rPr lang="en-US" sz="4000" dirty="0" smtClean="0"/>
              <a:t>, modulus of elasticity) of materials, in everyday use, are given below :</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05529688"/>
              </p:ext>
            </p:extLst>
          </p:nvPr>
        </p:nvGraphicFramePr>
        <p:xfrm>
          <a:off x="457200" y="1524002"/>
          <a:ext cx="11125200" cy="4638039"/>
        </p:xfrm>
        <a:graphic>
          <a:graphicData uri="http://schemas.openxmlformats.org/drawingml/2006/table">
            <a:tbl>
              <a:tblPr firstRow="1" bandRow="1">
                <a:tableStyleId>{21E4AEA4-8DFA-4A89-87EB-49C32662AFE0}</a:tableStyleId>
              </a:tblPr>
              <a:tblGrid>
                <a:gridCol w="1854200"/>
                <a:gridCol w="4635500"/>
                <a:gridCol w="4635500"/>
              </a:tblGrid>
              <a:tr h="1116437">
                <a:tc>
                  <a:txBody>
                    <a:bodyPr/>
                    <a:lstStyle/>
                    <a:p>
                      <a:r>
                        <a:rPr lang="en-US" sz="2400" dirty="0" err="1" smtClean="0"/>
                        <a:t>S.No</a:t>
                      </a:r>
                      <a:r>
                        <a:rPr lang="en-US" sz="2400" dirty="0" smtClean="0"/>
                        <a:t>.</a:t>
                      </a:r>
                      <a:endParaRPr lang="en-US" sz="2400" dirty="0"/>
                    </a:p>
                  </a:txBody>
                  <a:tcPr marL="121920" marR="121920"/>
                </a:tc>
                <a:tc>
                  <a:txBody>
                    <a:bodyPr/>
                    <a:lstStyle/>
                    <a:p>
                      <a:r>
                        <a:rPr lang="en-US" sz="2400" dirty="0" smtClean="0"/>
                        <a:t>Materials</a:t>
                      </a:r>
                      <a:endParaRPr lang="en-US" sz="2400" dirty="0"/>
                    </a:p>
                  </a:txBody>
                  <a:tcPr marL="121920" marR="121920"/>
                </a:tc>
                <a:tc>
                  <a:txBody>
                    <a:bodyPr/>
                    <a:lstStyle/>
                    <a:p>
                      <a:pPr algn="ctr"/>
                      <a:r>
                        <a:rPr kumimoji="0" lang="en-US" sz="2400" kern="1200" dirty="0" smtClean="0"/>
                        <a:t>Modulus of elasticity (E)</a:t>
                      </a:r>
                    </a:p>
                    <a:p>
                      <a:pPr algn="ctr"/>
                      <a:r>
                        <a:rPr kumimoji="0" lang="en-US" sz="2400" kern="1200" dirty="0" smtClean="0"/>
                        <a:t>in </a:t>
                      </a:r>
                      <a:r>
                        <a:rPr kumimoji="0" lang="en-US" sz="2400" kern="1200" dirty="0" err="1" smtClean="0"/>
                        <a:t>GPa</a:t>
                      </a:r>
                      <a:r>
                        <a:rPr kumimoji="0" lang="en-US" sz="2400" kern="1200" dirty="0" smtClean="0"/>
                        <a:t> i.e. GN/m</a:t>
                      </a:r>
                      <a:r>
                        <a:rPr kumimoji="0" lang="en-US" sz="2400" kern="1200" baseline="30000" dirty="0" smtClean="0"/>
                        <a:t>2</a:t>
                      </a:r>
                      <a:r>
                        <a:rPr kumimoji="0" lang="en-US" sz="2400" kern="1200" dirty="0" smtClean="0"/>
                        <a:t> or </a:t>
                      </a:r>
                      <a:r>
                        <a:rPr kumimoji="0" lang="en-US" sz="2400" kern="1200" dirty="0" err="1" smtClean="0"/>
                        <a:t>kN</a:t>
                      </a:r>
                      <a:r>
                        <a:rPr kumimoji="0" lang="en-US" sz="2400" kern="1200" dirty="0" smtClean="0"/>
                        <a:t>/mm</a:t>
                      </a:r>
                      <a:r>
                        <a:rPr kumimoji="0" lang="en-US" sz="2400" kern="1200" baseline="30000" dirty="0" smtClean="0"/>
                        <a:t>2</a:t>
                      </a:r>
                      <a:endParaRPr lang="en-US" sz="2400" dirty="0"/>
                    </a:p>
                  </a:txBody>
                  <a:tcPr marL="121920" marR="121920"/>
                </a:tc>
              </a:tr>
              <a:tr h="503086">
                <a:tc>
                  <a:txBody>
                    <a:bodyPr/>
                    <a:lstStyle/>
                    <a:p>
                      <a:r>
                        <a:rPr lang="en-US" dirty="0" smtClean="0"/>
                        <a:t>1</a:t>
                      </a:r>
                      <a:endParaRPr lang="en-US" dirty="0"/>
                    </a:p>
                  </a:txBody>
                  <a:tcPr marL="121920" marR="121920"/>
                </a:tc>
                <a:tc>
                  <a:txBody>
                    <a:bodyPr/>
                    <a:lstStyle/>
                    <a:p>
                      <a:r>
                        <a:rPr kumimoji="0" lang="en-US" sz="1800" kern="1200" dirty="0" smtClean="0"/>
                        <a:t>Steel</a:t>
                      </a:r>
                      <a:endParaRPr lang="en-US" dirty="0"/>
                    </a:p>
                  </a:txBody>
                  <a:tcPr marL="121920" marR="121920"/>
                </a:tc>
                <a:tc>
                  <a:txBody>
                    <a:bodyPr/>
                    <a:lstStyle/>
                    <a:p>
                      <a:r>
                        <a:rPr lang="en-US" dirty="0" smtClean="0"/>
                        <a:t>200 to 220</a:t>
                      </a:r>
                      <a:endParaRPr lang="en-US" dirty="0"/>
                    </a:p>
                  </a:txBody>
                  <a:tcPr marL="121920" marR="121920"/>
                </a:tc>
              </a:tr>
              <a:tr h="503086">
                <a:tc>
                  <a:txBody>
                    <a:bodyPr/>
                    <a:lstStyle/>
                    <a:p>
                      <a:r>
                        <a:rPr lang="en-US" dirty="0" smtClean="0"/>
                        <a:t>2</a:t>
                      </a:r>
                      <a:endParaRPr lang="en-US" dirty="0"/>
                    </a:p>
                  </a:txBody>
                  <a:tcPr marL="121920" marR="121920"/>
                </a:tc>
                <a:tc>
                  <a:txBody>
                    <a:bodyPr/>
                    <a:lstStyle/>
                    <a:p>
                      <a:r>
                        <a:rPr kumimoji="0" lang="en-US" sz="1800" kern="1200" dirty="0" smtClean="0"/>
                        <a:t>Wrought iron</a:t>
                      </a:r>
                      <a:endParaRPr lang="en-US" dirty="0"/>
                    </a:p>
                  </a:txBody>
                  <a:tcPr marL="121920" marR="121920"/>
                </a:tc>
                <a:tc>
                  <a:txBody>
                    <a:bodyPr/>
                    <a:lstStyle/>
                    <a:p>
                      <a:r>
                        <a:rPr lang="en-US" dirty="0" smtClean="0"/>
                        <a:t>190 to 200</a:t>
                      </a:r>
                      <a:endParaRPr lang="en-US" dirty="0"/>
                    </a:p>
                  </a:txBody>
                  <a:tcPr marL="121920" marR="121920"/>
                </a:tc>
              </a:tr>
              <a:tr h="503086">
                <a:tc>
                  <a:txBody>
                    <a:bodyPr/>
                    <a:lstStyle/>
                    <a:p>
                      <a:r>
                        <a:rPr lang="en-US" dirty="0" smtClean="0"/>
                        <a:t>3</a:t>
                      </a:r>
                      <a:endParaRPr lang="en-US" dirty="0"/>
                    </a:p>
                  </a:txBody>
                  <a:tcPr marL="121920" marR="121920"/>
                </a:tc>
                <a:tc>
                  <a:txBody>
                    <a:bodyPr/>
                    <a:lstStyle/>
                    <a:p>
                      <a:r>
                        <a:rPr kumimoji="0" lang="en-US" sz="1800" kern="1200" dirty="0" smtClean="0"/>
                        <a:t>Cast iron</a:t>
                      </a:r>
                      <a:endParaRPr lang="en-US" dirty="0"/>
                    </a:p>
                  </a:txBody>
                  <a:tcPr marL="121920" marR="121920"/>
                </a:tc>
                <a:tc>
                  <a:txBody>
                    <a:bodyPr/>
                    <a:lstStyle/>
                    <a:p>
                      <a:r>
                        <a:rPr lang="en-US" dirty="0" smtClean="0"/>
                        <a:t>100 to 160</a:t>
                      </a:r>
                      <a:endParaRPr lang="en-US" dirty="0"/>
                    </a:p>
                  </a:txBody>
                  <a:tcPr marL="121920" marR="121920"/>
                </a:tc>
              </a:tr>
              <a:tr h="503086">
                <a:tc>
                  <a:txBody>
                    <a:bodyPr/>
                    <a:lstStyle/>
                    <a:p>
                      <a:r>
                        <a:rPr lang="en-US" dirty="0" smtClean="0"/>
                        <a:t>4</a:t>
                      </a:r>
                      <a:endParaRPr lang="en-US" dirty="0"/>
                    </a:p>
                  </a:txBody>
                  <a:tcPr marL="121920" marR="121920"/>
                </a:tc>
                <a:tc>
                  <a:txBody>
                    <a:bodyPr/>
                    <a:lstStyle/>
                    <a:p>
                      <a:r>
                        <a:rPr kumimoji="0" lang="en-US" sz="1800" kern="1200" dirty="0" smtClean="0"/>
                        <a:t>Copper</a:t>
                      </a:r>
                      <a:endParaRPr lang="en-US" dirty="0"/>
                    </a:p>
                  </a:txBody>
                  <a:tcPr marL="121920" marR="121920"/>
                </a:tc>
                <a:tc>
                  <a:txBody>
                    <a:bodyPr/>
                    <a:lstStyle/>
                    <a:p>
                      <a:r>
                        <a:rPr lang="en-US" dirty="0" smtClean="0"/>
                        <a:t>90 to 110</a:t>
                      </a:r>
                      <a:endParaRPr lang="en-US" dirty="0"/>
                    </a:p>
                  </a:txBody>
                  <a:tcPr marL="121920" marR="121920"/>
                </a:tc>
              </a:tr>
              <a:tr h="503086">
                <a:tc>
                  <a:txBody>
                    <a:bodyPr/>
                    <a:lstStyle/>
                    <a:p>
                      <a:r>
                        <a:rPr lang="en-US" dirty="0" smtClean="0"/>
                        <a:t>5</a:t>
                      </a:r>
                      <a:endParaRPr lang="en-US" dirty="0"/>
                    </a:p>
                  </a:txBody>
                  <a:tcPr marL="121920" marR="121920"/>
                </a:tc>
                <a:tc>
                  <a:txBody>
                    <a:bodyPr/>
                    <a:lstStyle/>
                    <a:p>
                      <a:r>
                        <a:rPr kumimoji="0" lang="en-US" sz="1800" kern="1200" dirty="0" smtClean="0"/>
                        <a:t>Brass</a:t>
                      </a:r>
                      <a:endParaRPr lang="en-US" dirty="0"/>
                    </a:p>
                  </a:txBody>
                  <a:tcPr marL="121920" marR="121920"/>
                </a:tc>
                <a:tc>
                  <a:txBody>
                    <a:bodyPr/>
                    <a:lstStyle/>
                    <a:p>
                      <a:r>
                        <a:rPr lang="en-US" dirty="0" smtClean="0"/>
                        <a:t>80 to 90</a:t>
                      </a:r>
                      <a:endParaRPr lang="en-US" dirty="0"/>
                    </a:p>
                  </a:txBody>
                  <a:tcPr marL="121920" marR="121920"/>
                </a:tc>
              </a:tr>
              <a:tr h="503086">
                <a:tc>
                  <a:txBody>
                    <a:bodyPr/>
                    <a:lstStyle/>
                    <a:p>
                      <a:r>
                        <a:rPr lang="en-US" dirty="0" smtClean="0"/>
                        <a:t>6</a:t>
                      </a:r>
                      <a:endParaRPr lang="en-US" dirty="0"/>
                    </a:p>
                  </a:txBody>
                  <a:tcPr marL="121920" marR="121920"/>
                </a:tc>
                <a:tc>
                  <a:txBody>
                    <a:bodyPr/>
                    <a:lstStyle/>
                    <a:p>
                      <a:r>
                        <a:rPr kumimoji="0" lang="en-US" sz="1800" kern="1200" dirty="0" smtClean="0"/>
                        <a:t>Aluminium</a:t>
                      </a:r>
                      <a:endParaRPr lang="en-US" dirty="0"/>
                    </a:p>
                  </a:txBody>
                  <a:tcPr marL="121920" marR="121920"/>
                </a:tc>
                <a:tc>
                  <a:txBody>
                    <a:bodyPr/>
                    <a:lstStyle/>
                    <a:p>
                      <a:r>
                        <a:rPr lang="en-US" dirty="0" smtClean="0"/>
                        <a:t>60 to 80</a:t>
                      </a:r>
                      <a:endParaRPr lang="en-US" dirty="0"/>
                    </a:p>
                  </a:txBody>
                  <a:tcPr marL="121920" marR="121920"/>
                </a:tc>
              </a:tr>
              <a:tr h="503086">
                <a:tc>
                  <a:txBody>
                    <a:bodyPr/>
                    <a:lstStyle/>
                    <a:p>
                      <a:r>
                        <a:rPr lang="en-US" dirty="0" smtClean="0"/>
                        <a:t>7</a:t>
                      </a:r>
                      <a:endParaRPr lang="en-US" dirty="0"/>
                    </a:p>
                  </a:txBody>
                  <a:tcPr marL="121920" marR="121920"/>
                </a:tc>
                <a:tc>
                  <a:txBody>
                    <a:bodyPr/>
                    <a:lstStyle/>
                    <a:p>
                      <a:r>
                        <a:rPr kumimoji="0" lang="en-US" sz="1800" kern="1200" dirty="0" smtClean="0"/>
                        <a:t>Timber</a:t>
                      </a:r>
                      <a:endParaRPr lang="en-US" dirty="0"/>
                    </a:p>
                  </a:txBody>
                  <a:tcPr marL="121920" marR="121920"/>
                </a:tc>
                <a:tc>
                  <a:txBody>
                    <a:bodyPr/>
                    <a:lstStyle/>
                    <a:p>
                      <a:r>
                        <a:rPr lang="en-US" dirty="0" smtClean="0"/>
                        <a:t>10</a:t>
                      </a:r>
                      <a:endParaRPr lang="en-US" dirty="0"/>
                    </a:p>
                  </a:txBody>
                  <a:tcPr marL="121920" marR="121920"/>
                </a:tc>
              </a:tr>
            </a:tbl>
          </a:graphicData>
        </a:graphic>
      </p:graphicFrame>
      <p:pic>
        <p:nvPicPr>
          <p:cNvPr id="5"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3798189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3" y="533400"/>
            <a:ext cx="11473087" cy="685800"/>
          </a:xfrm>
        </p:spPr>
        <p:txBody>
          <a:bodyPr>
            <a:normAutofit/>
          </a:bodyPr>
          <a:lstStyle/>
          <a:p>
            <a:pPr algn="just">
              <a:spcBef>
                <a:spcPct val="20000"/>
              </a:spcBef>
            </a:pPr>
            <a:r>
              <a:rPr lang="en-US" sz="3700" b="1" dirty="0">
                <a:ln w="6350">
                  <a:noFill/>
                </a:ln>
                <a:effectLst>
                  <a:outerShdw blurRad="114300" dist="101600" dir="2700000" algn="tl" rotWithShape="0">
                    <a:srgbClr val="000000">
                      <a:alpha val="40000"/>
                    </a:srgbClr>
                  </a:outerShdw>
                </a:effectLst>
              </a:rPr>
              <a:t>Proportional limit</a:t>
            </a:r>
          </a:p>
        </p:txBody>
      </p:sp>
      <p:sp>
        <p:nvSpPr>
          <p:cNvPr id="3" name="Content Placeholder 2"/>
          <p:cNvSpPr>
            <a:spLocks noGrp="1"/>
          </p:cNvSpPr>
          <p:nvPr>
            <p:ph idx="1"/>
          </p:nvPr>
        </p:nvSpPr>
        <p:spPr>
          <a:xfrm>
            <a:off x="0" y="1285875"/>
            <a:ext cx="11952397" cy="4581525"/>
          </a:xfrm>
        </p:spPr>
        <p:txBody>
          <a:bodyPr/>
          <a:lstStyle/>
          <a:p>
            <a:pPr marL="0" indent="0" algn="just">
              <a:buNone/>
            </a:pPr>
            <a:r>
              <a:rPr lang="en-US" dirty="0" smtClean="0"/>
              <a:t>The proportional limit corresponds to the location of stress at the end of the </a:t>
            </a:r>
            <a:r>
              <a:rPr lang="en-US" b="1" dirty="0" smtClean="0"/>
              <a:t>linear region</a:t>
            </a:r>
            <a:r>
              <a:rPr lang="en-US" dirty="0" smtClean="0"/>
              <a:t>, so the stress-strain graph is a straight line. It is the limit at which increase in stress is proportional to strain.</a:t>
            </a:r>
          </a:p>
          <a:p>
            <a:pPr marL="0" indent="0" algn="just">
              <a:buNone/>
            </a:pPr>
            <a:r>
              <a:rPr lang="en-US" dirty="0" smtClean="0"/>
              <a:t> </a:t>
            </a:r>
            <a:r>
              <a:rPr lang="en-US" sz="3700" b="1" dirty="0" smtClean="0">
                <a:ln w="6350">
                  <a:noFill/>
                </a:ln>
                <a:effectLst>
                  <a:outerShdw blurRad="114300" dist="101600" dir="2700000" algn="tl" rotWithShape="0">
                    <a:srgbClr val="000000">
                      <a:alpha val="40000"/>
                    </a:srgbClr>
                  </a:outerShdw>
                </a:effectLst>
                <a:latin typeface="+mj-lt"/>
                <a:ea typeface="+mj-ea"/>
                <a:cs typeface="+mj-cs"/>
              </a:rPr>
              <a:t>Yield point</a:t>
            </a:r>
          </a:p>
          <a:p>
            <a:pPr marL="0" indent="0" algn="just">
              <a:buNone/>
            </a:pPr>
            <a:r>
              <a:rPr lang="en-US" sz="37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 </a:t>
            </a:r>
            <a:r>
              <a:rPr lang="en-US" dirty="0" smtClean="0"/>
              <a:t>The yield point is the point on a stress-strain curve that indicates the limit of elastic behavior and the beginning plastic behavior. </a:t>
            </a:r>
            <a:r>
              <a:rPr lang="en-US" b="1" dirty="0" smtClean="0"/>
              <a:t>Yield strength</a:t>
            </a:r>
            <a:r>
              <a:rPr lang="en-US" dirty="0" smtClean="0"/>
              <a:t> or yield stress is the material property defined as the stress at which a material begins to deform plastically .</a:t>
            </a:r>
          </a:p>
          <a:p>
            <a:pPr marL="0" indent="0" algn="just">
              <a:buNone/>
            </a:pPr>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24780385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s://www.nuclear-power.net/wp-content/uploads/2019/11/Yield-Strength-Ultimate-Tensile-Strength-Table-of-Materials.png"/>
          <p:cNvPicPr>
            <a:picLocks noGrp="1"/>
          </p:cNvPicPr>
          <p:nvPr>
            <p:ph idx="1"/>
          </p:nvPr>
        </p:nvPicPr>
        <p:blipFill>
          <a:blip r:embed="rId2" cstate="print"/>
          <a:srcRect/>
          <a:stretch>
            <a:fillRect/>
          </a:stretch>
        </p:blipFill>
        <p:spPr bwMode="auto">
          <a:xfrm>
            <a:off x="762000" y="893989"/>
            <a:ext cx="9677400" cy="5410200"/>
          </a:xfrm>
          <a:prstGeom prst="rect">
            <a:avLst/>
          </a:prstGeom>
          <a:noFill/>
          <a:ln w="9525">
            <a:noFill/>
            <a:miter lim="800000"/>
            <a:headEnd/>
            <a:tailEnd/>
          </a:ln>
        </p:spPr>
      </p:pic>
      <p:pic>
        <p:nvPicPr>
          <p:cNvPr id="3"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2534765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8991600" cy="838200"/>
          </a:xfrm>
        </p:spPr>
        <p:txBody>
          <a:bodyPr>
            <a:normAutofit/>
          </a:bodyPr>
          <a:lstStyle/>
          <a:p>
            <a:r>
              <a:rPr lang="en-US" sz="4000" dirty="0" smtClean="0"/>
              <a:t>Ultimate tensile strength.</a:t>
            </a:r>
            <a:endParaRPr lang="en-US" sz="4000" dirty="0"/>
          </a:p>
        </p:txBody>
      </p:sp>
      <p:sp>
        <p:nvSpPr>
          <p:cNvPr id="3" name="Content Placeholder 2"/>
          <p:cNvSpPr>
            <a:spLocks noGrp="1"/>
          </p:cNvSpPr>
          <p:nvPr>
            <p:ph idx="1"/>
          </p:nvPr>
        </p:nvSpPr>
        <p:spPr>
          <a:xfrm>
            <a:off x="7713" y="838200"/>
            <a:ext cx="12031887" cy="5334000"/>
          </a:xfrm>
        </p:spPr>
        <p:txBody>
          <a:bodyPr>
            <a:noAutofit/>
          </a:bodyPr>
          <a:lstStyle/>
          <a:p>
            <a:pPr algn="just"/>
            <a:r>
              <a:rPr lang="en-US" sz="2600" dirty="0" smtClean="0"/>
              <a:t>The </a:t>
            </a:r>
            <a:r>
              <a:rPr lang="en-US" sz="2600" b="1" dirty="0" smtClean="0"/>
              <a:t>ultimate tensile strength</a:t>
            </a:r>
            <a:r>
              <a:rPr lang="en-US" sz="2600" dirty="0" smtClean="0"/>
              <a:t> is the maximum on the engineering stress-strain curve. </a:t>
            </a:r>
          </a:p>
          <a:p>
            <a:pPr algn="just"/>
            <a:r>
              <a:rPr lang="en-US" sz="2600" dirty="0" smtClean="0"/>
              <a:t>This corresponds to the</a:t>
            </a:r>
            <a:r>
              <a:rPr lang="en-US" sz="2600" b="1" dirty="0" smtClean="0"/>
              <a:t> maximum stress</a:t>
            </a:r>
            <a:r>
              <a:rPr lang="en-US" sz="2600" dirty="0" smtClean="0"/>
              <a:t> that can be sustained by a structure in tension. </a:t>
            </a:r>
          </a:p>
          <a:p>
            <a:pPr algn="just"/>
            <a:r>
              <a:rPr lang="en-US" sz="2600" dirty="0" smtClean="0"/>
              <a:t>If this stress is applied and maintained, fracture will result. Often, this value is significantly more than the yield stress (as much as 50 to 60 percent more than the yield for some types of metals). </a:t>
            </a:r>
          </a:p>
          <a:p>
            <a:pPr algn="just"/>
            <a:r>
              <a:rPr lang="en-US" sz="2600" dirty="0" smtClean="0"/>
              <a:t>When a ductile material reaches its ultimate strength, it experiences necking where the cross-sectional area reduces locally. </a:t>
            </a:r>
          </a:p>
          <a:p>
            <a:pPr algn="just"/>
            <a:r>
              <a:rPr lang="en-US" sz="2600" dirty="0" smtClean="0"/>
              <a:t>The stress-strain curve contains no higher stress than the ultimate strength. </a:t>
            </a:r>
          </a:p>
          <a:p>
            <a:pPr algn="just"/>
            <a:r>
              <a:rPr lang="en-US" sz="2600" dirty="0" smtClean="0"/>
              <a:t>Even though deformations can continue to increase, the stress usually decreases after the ultimate strength has been achieved. </a:t>
            </a:r>
            <a:r>
              <a:rPr lang="en-US" sz="2600" b="1" dirty="0" smtClean="0"/>
              <a:t>Ultimate tensile strengths</a:t>
            </a:r>
            <a:r>
              <a:rPr lang="en-US" sz="2600" dirty="0" smtClean="0"/>
              <a:t> vary from 50 </a:t>
            </a:r>
            <a:r>
              <a:rPr lang="en-US" sz="2600" dirty="0" err="1" smtClean="0"/>
              <a:t>MPa</a:t>
            </a:r>
            <a:r>
              <a:rPr lang="en-US" sz="2600" dirty="0" smtClean="0"/>
              <a:t> for an aluminum to as high as 3000 </a:t>
            </a:r>
            <a:r>
              <a:rPr lang="en-US" sz="2600" dirty="0" err="1" smtClean="0"/>
              <a:t>MPa</a:t>
            </a:r>
            <a:r>
              <a:rPr lang="en-US" sz="2600" dirty="0" smtClean="0"/>
              <a:t> for very high-strength steels.</a:t>
            </a:r>
          </a:p>
          <a:p>
            <a:endParaRPr lang="en-US" sz="2600"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4149827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0"/>
            <a:ext cx="8610600" cy="1371600"/>
          </a:xfrm>
        </p:spPr>
        <p:txBody>
          <a:bodyPr>
            <a:normAutofit fontScale="90000"/>
          </a:bodyPr>
          <a:lstStyle/>
          <a:p>
            <a:r>
              <a:rPr lang="en-US" dirty="0" smtClean="0"/>
              <a:t>Stress Strain curve for Brittle materials</a:t>
            </a:r>
            <a:endParaRPr lang="en-US" dirty="0"/>
          </a:p>
        </p:txBody>
      </p:sp>
      <p:sp>
        <p:nvSpPr>
          <p:cNvPr id="3" name="Subtitle 2"/>
          <p:cNvSpPr>
            <a:spLocks noGrp="1"/>
          </p:cNvSpPr>
          <p:nvPr>
            <p:ph type="subTitle" idx="1"/>
          </p:nvPr>
        </p:nvSpPr>
        <p:spPr>
          <a:xfrm>
            <a:off x="0" y="1371600"/>
            <a:ext cx="12192000" cy="5486400"/>
          </a:xfrm>
        </p:spPr>
        <p:txBody>
          <a:bodyPr/>
          <a:lstStyle/>
          <a:p>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533400" y="1221728"/>
            <a:ext cx="11430000" cy="5143500"/>
          </a:xfrm>
          <a:prstGeom prst="rect">
            <a:avLst/>
          </a:prstGeom>
          <a:noFill/>
          <a:ln w="9525">
            <a:noFill/>
            <a:miter lim="800000"/>
            <a:headEnd/>
            <a:tailEnd/>
          </a:ln>
          <a:effectLst/>
        </p:spPr>
      </p:pic>
      <p:pic>
        <p:nvPicPr>
          <p:cNvPr id="5"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1996064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2707" y="0"/>
            <a:ext cx="10972800" cy="762000"/>
          </a:xfrm>
        </p:spPr>
        <p:txBody>
          <a:bodyPr/>
          <a:lstStyle/>
          <a:p>
            <a:r>
              <a:rPr lang="en-US" dirty="0" smtClean="0"/>
              <a:t>Types of stress &amp; strain</a:t>
            </a:r>
            <a:endParaRPr lang="en-US" dirty="0"/>
          </a:p>
        </p:txBody>
      </p:sp>
      <p:sp>
        <p:nvSpPr>
          <p:cNvPr id="3" name="Subtitle 2"/>
          <p:cNvSpPr>
            <a:spLocks noGrp="1"/>
          </p:cNvSpPr>
          <p:nvPr>
            <p:ph type="subTitle" idx="1"/>
          </p:nvPr>
        </p:nvSpPr>
        <p:spPr>
          <a:xfrm>
            <a:off x="0" y="4876800"/>
            <a:ext cx="12192000" cy="1981200"/>
          </a:xfrm>
        </p:spPr>
        <p:txBody>
          <a:bodyPr>
            <a:normAutofit/>
          </a:bodyPr>
          <a:lstStyle/>
          <a:p>
            <a:pPr algn="just"/>
            <a:r>
              <a:rPr lang="en-US" sz="4400" dirty="0" smtClean="0"/>
              <a:t>Bending Stress</a:t>
            </a:r>
          </a:p>
          <a:p>
            <a:pPr algn="just"/>
            <a:r>
              <a:rPr lang="en-US" sz="4400" dirty="0" err="1" smtClean="0"/>
              <a:t>Torsional</a:t>
            </a:r>
            <a:r>
              <a:rPr lang="en-US" sz="4400" dirty="0" smtClean="0"/>
              <a:t> Stress</a:t>
            </a:r>
            <a:endParaRPr lang="en-US" sz="4400" dirty="0"/>
          </a:p>
        </p:txBody>
      </p:sp>
      <p:pic>
        <p:nvPicPr>
          <p:cNvPr id="23554" name="Picture 2"/>
          <p:cNvPicPr>
            <a:picLocks noChangeAspect="1" noChangeArrowheads="1"/>
          </p:cNvPicPr>
          <p:nvPr/>
        </p:nvPicPr>
        <p:blipFill>
          <a:blip r:embed="rId2" cstate="print"/>
          <a:srcRect/>
          <a:stretch>
            <a:fillRect/>
          </a:stretch>
        </p:blipFill>
        <p:spPr bwMode="auto">
          <a:xfrm>
            <a:off x="0" y="762000"/>
            <a:ext cx="12192000" cy="4114800"/>
          </a:xfrm>
          <a:prstGeom prst="rect">
            <a:avLst/>
          </a:prstGeom>
          <a:noFill/>
          <a:ln w="9525">
            <a:noFill/>
            <a:miter lim="800000"/>
            <a:headEnd/>
            <a:tailEnd/>
          </a:ln>
          <a:effectLst/>
        </p:spPr>
      </p:pic>
      <p:pic>
        <p:nvPicPr>
          <p:cNvPr id="5"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31733957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8000" y="0"/>
            <a:ext cx="10972800" cy="609600"/>
          </a:xfrm>
        </p:spPr>
        <p:txBody>
          <a:bodyPr>
            <a:normAutofit fontScale="90000"/>
          </a:bodyPr>
          <a:lstStyle/>
          <a:p>
            <a:r>
              <a:rPr lang="en-US" dirty="0" smtClean="0"/>
              <a:t>Normal Stress</a:t>
            </a:r>
            <a:endParaRPr lang="en-US" dirty="0"/>
          </a:p>
        </p:txBody>
      </p:sp>
      <p:sp>
        <p:nvSpPr>
          <p:cNvPr id="3" name="Subtitle 2"/>
          <p:cNvSpPr>
            <a:spLocks noGrp="1"/>
          </p:cNvSpPr>
          <p:nvPr>
            <p:ph type="subTitle" idx="1"/>
          </p:nvPr>
        </p:nvSpPr>
        <p:spPr>
          <a:xfrm>
            <a:off x="533400" y="990600"/>
            <a:ext cx="11125200" cy="5410200"/>
          </a:xfrm>
        </p:spPr>
        <p:txBody>
          <a:bodyPr>
            <a:normAutofit lnSpcReduction="10000"/>
          </a:bodyPr>
          <a:lstStyle/>
          <a:p>
            <a:pPr algn="just"/>
            <a:r>
              <a:rPr lang="en-US" b="1" u="sng" dirty="0" smtClean="0">
                <a:solidFill>
                  <a:schemeClr val="tx1"/>
                </a:solidFill>
              </a:rPr>
              <a:t>Normal Stress or Direct Stress: </a:t>
            </a:r>
            <a:r>
              <a:rPr lang="en-US" dirty="0" smtClean="0">
                <a:solidFill>
                  <a:schemeClr val="tx1"/>
                </a:solidFill>
              </a:rPr>
              <a:t>When the load applied is normal to the plane, the corresponding stress induced is called Normal Stresses.</a:t>
            </a:r>
          </a:p>
          <a:p>
            <a:pPr algn="just"/>
            <a:endParaRPr lang="en-US" dirty="0" smtClean="0">
              <a:solidFill>
                <a:schemeClr val="tx1"/>
              </a:solidFill>
            </a:endParaRPr>
          </a:p>
          <a:p>
            <a:pPr algn="just"/>
            <a:endParaRPr lang="en-US" dirty="0" smtClean="0">
              <a:solidFill>
                <a:schemeClr val="tx1"/>
              </a:solidFill>
            </a:endParaRPr>
          </a:p>
          <a:p>
            <a:pPr algn="just"/>
            <a:r>
              <a:rPr lang="en-US" dirty="0" smtClean="0">
                <a:solidFill>
                  <a:schemeClr val="tx1"/>
                </a:solidFill>
              </a:rPr>
              <a:t>Longitudinal Stress:</a:t>
            </a:r>
          </a:p>
          <a:p>
            <a:pPr marL="514350" indent="-514350" algn="just">
              <a:buAutoNum type="alphaLcParenR"/>
            </a:pPr>
            <a:r>
              <a:rPr lang="en-US" dirty="0" smtClean="0">
                <a:solidFill>
                  <a:schemeClr val="tx1"/>
                </a:solidFill>
              </a:rPr>
              <a:t>Tensile Stress:</a:t>
            </a:r>
          </a:p>
          <a:p>
            <a:pPr algn="just"/>
            <a:r>
              <a:rPr lang="en-US" sz="2400" dirty="0" smtClean="0">
                <a:solidFill>
                  <a:schemeClr val="tx1"/>
                </a:solidFill>
              </a:rPr>
              <a:t>When a section is subjected to two equal and opposite pulls and the body tends to increase its length, as shown in Fig. the stress induced is called tensile stress. The corresponding strain is called tensile strain. As a result of the tensile stress, the *cross-sectional area of the body gets reduced.</a:t>
            </a:r>
          </a:p>
          <a:p>
            <a:endParaRPr lang="en-US" dirty="0">
              <a:solidFill>
                <a:schemeClr val="tx1"/>
              </a:solidFill>
            </a:endParaRPr>
          </a:p>
        </p:txBody>
      </p:sp>
      <p:pic>
        <p:nvPicPr>
          <p:cNvPr id="4" name="Picture 3" descr="C:\Users\Admin\Documents\tensile stress.jpg"/>
          <p:cNvPicPr/>
          <p:nvPr/>
        </p:nvPicPr>
        <p:blipFill>
          <a:blip r:embed="rId2" cstate="print"/>
          <a:srcRect/>
          <a:stretch>
            <a:fillRect/>
          </a:stretch>
        </p:blipFill>
        <p:spPr bwMode="auto">
          <a:xfrm>
            <a:off x="6299200" y="1981200"/>
            <a:ext cx="4568613" cy="1752600"/>
          </a:xfrm>
          <a:prstGeom prst="rect">
            <a:avLst/>
          </a:prstGeom>
          <a:noFill/>
          <a:ln w="9525">
            <a:noFill/>
            <a:miter lim="800000"/>
            <a:headEnd/>
            <a:tailEnd/>
          </a:ln>
        </p:spPr>
      </p:pic>
      <p:pic>
        <p:nvPicPr>
          <p:cNvPr id="1026" name="Picture 2"/>
          <p:cNvPicPr>
            <a:picLocks noChangeAspect="1" noChangeArrowheads="1"/>
          </p:cNvPicPr>
          <p:nvPr/>
        </p:nvPicPr>
        <p:blipFill>
          <a:blip r:embed="rId3" cstate="print"/>
          <a:srcRect/>
          <a:stretch>
            <a:fillRect/>
          </a:stretch>
        </p:blipFill>
        <p:spPr bwMode="auto">
          <a:xfrm>
            <a:off x="4470400" y="5486400"/>
            <a:ext cx="5588000" cy="914400"/>
          </a:xfrm>
          <a:prstGeom prst="rect">
            <a:avLst/>
          </a:prstGeom>
          <a:noFill/>
          <a:ln w="9525">
            <a:noFill/>
            <a:miter lim="800000"/>
            <a:headEnd/>
            <a:tailEnd/>
          </a:ln>
        </p:spPr>
      </p:pic>
      <p:pic>
        <p:nvPicPr>
          <p:cNvPr id="6"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16710767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15962"/>
          </a:xfrm>
        </p:spPr>
        <p:txBody>
          <a:bodyPr>
            <a:normAutofit fontScale="90000"/>
          </a:bodyPr>
          <a:lstStyle/>
          <a:p>
            <a:pPr algn="l"/>
            <a:r>
              <a:rPr lang="en-US" dirty="0" smtClean="0"/>
              <a:t>Compressive Stress:</a:t>
            </a:r>
            <a:endParaRPr lang="en-US" dirty="0"/>
          </a:p>
        </p:txBody>
      </p:sp>
      <p:sp>
        <p:nvSpPr>
          <p:cNvPr id="3" name="Content Placeholder 2"/>
          <p:cNvSpPr>
            <a:spLocks noGrp="1"/>
          </p:cNvSpPr>
          <p:nvPr>
            <p:ph idx="1"/>
          </p:nvPr>
        </p:nvSpPr>
        <p:spPr>
          <a:xfrm>
            <a:off x="-29029" y="873579"/>
            <a:ext cx="12192000" cy="5394960"/>
          </a:xfrm>
        </p:spPr>
        <p:txBody>
          <a:bodyPr/>
          <a:lstStyle/>
          <a:p>
            <a:pPr marL="0" indent="0" algn="just">
              <a:buNone/>
            </a:pPr>
            <a:r>
              <a:rPr lang="en-US" dirty="0" smtClean="0"/>
              <a:t>When a section is subjected to two equal and opposite pushes and the body tends to shorten its length, as shown in Fig., the stress induced is called compressive stress. The corresponding strain is called compressive strain. As a result of the compressive stress, the cross-sectional area of the body gets increased</a:t>
            </a:r>
            <a:endParaRPr lang="en-US" dirty="0"/>
          </a:p>
        </p:txBody>
      </p:sp>
      <p:pic>
        <p:nvPicPr>
          <p:cNvPr id="4" name="Picture 3" descr="C:\Users\Admin\Documents\tensile stress.jpg"/>
          <p:cNvPicPr/>
          <p:nvPr/>
        </p:nvPicPr>
        <p:blipFill>
          <a:blip r:embed="rId2" cstate="print"/>
          <a:srcRect/>
          <a:stretch>
            <a:fillRect/>
          </a:stretch>
        </p:blipFill>
        <p:spPr bwMode="auto">
          <a:xfrm>
            <a:off x="6604000" y="2895600"/>
            <a:ext cx="5588000" cy="3352800"/>
          </a:xfrm>
          <a:prstGeom prst="rect">
            <a:avLst/>
          </a:prstGeom>
          <a:noFill/>
          <a:ln w="9525">
            <a:noFill/>
            <a:miter lim="800000"/>
            <a:headEnd/>
            <a:tailEnd/>
          </a:ln>
        </p:spPr>
      </p:pic>
      <p:pic>
        <p:nvPicPr>
          <p:cNvPr id="2050" name="Picture 2"/>
          <p:cNvPicPr>
            <a:picLocks noChangeAspect="1" noChangeArrowheads="1"/>
          </p:cNvPicPr>
          <p:nvPr/>
        </p:nvPicPr>
        <p:blipFill>
          <a:blip r:embed="rId3" cstate="print"/>
          <a:srcRect/>
          <a:stretch>
            <a:fillRect/>
          </a:stretch>
        </p:blipFill>
        <p:spPr bwMode="auto">
          <a:xfrm>
            <a:off x="914400" y="4144962"/>
            <a:ext cx="5283200" cy="1143000"/>
          </a:xfrm>
          <a:prstGeom prst="rect">
            <a:avLst/>
          </a:prstGeom>
          <a:noFill/>
          <a:ln w="9525">
            <a:noFill/>
            <a:miter lim="800000"/>
            <a:headEnd/>
            <a:tailEnd/>
          </a:ln>
        </p:spPr>
      </p:pic>
      <p:pic>
        <p:nvPicPr>
          <p:cNvPr id="6"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37835211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066800"/>
          </a:xfrm>
        </p:spPr>
        <p:txBody>
          <a:bodyPr>
            <a:normAutofit fontScale="90000"/>
          </a:bodyPr>
          <a:lstStyle/>
          <a:p>
            <a:pPr algn="l"/>
            <a:r>
              <a:rPr lang="en-US" sz="3600" dirty="0" smtClean="0"/>
              <a:t/>
            </a:r>
            <a:br>
              <a:rPr lang="en-US" sz="3600" dirty="0" smtClean="0"/>
            </a:br>
            <a:r>
              <a:rPr lang="en-US" sz="3600" dirty="0" smtClean="0"/>
              <a:t>Tangential Stress or Shearing Stress:</a:t>
            </a:r>
            <a:br>
              <a:rPr lang="en-US" sz="3600" dirty="0" smtClean="0"/>
            </a:br>
            <a:endParaRPr lang="en-US" sz="3600" dirty="0"/>
          </a:p>
        </p:txBody>
      </p:sp>
      <p:sp>
        <p:nvSpPr>
          <p:cNvPr id="3" name="Subtitle 2"/>
          <p:cNvSpPr>
            <a:spLocks noGrp="1"/>
          </p:cNvSpPr>
          <p:nvPr>
            <p:ph type="subTitle" idx="1"/>
          </p:nvPr>
        </p:nvSpPr>
        <p:spPr>
          <a:xfrm>
            <a:off x="7714" y="893989"/>
            <a:ext cx="11792740" cy="5410200"/>
          </a:xfrm>
        </p:spPr>
        <p:txBody>
          <a:bodyPr>
            <a:normAutofit fontScale="92500" lnSpcReduction="10000"/>
          </a:bodyPr>
          <a:lstStyle/>
          <a:p>
            <a:pPr algn="just"/>
            <a:r>
              <a:rPr lang="en-US" dirty="0" smtClean="0"/>
              <a:t>When a section is subjected to two equal and opposite forces, acting tangentially across the resisting section, as a result of which the body tends to shear off across the section as shown in Fig., the stress induced is called shear stress. The corresponding strain is called shear strain.</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r>
              <a:rPr lang="en-US" dirty="0" smtClean="0"/>
              <a:t>Mathematically, Shear stress (τ) = Shear Load/Area               						   =     P/A</a:t>
            </a:r>
          </a:p>
          <a:p>
            <a:pPr algn="just"/>
            <a:endParaRPr lang="en-US" dirty="0" smtClean="0"/>
          </a:p>
          <a:p>
            <a:endParaRPr lang="en-US" dirty="0"/>
          </a:p>
        </p:txBody>
      </p:sp>
      <p:pic>
        <p:nvPicPr>
          <p:cNvPr id="4" name="Picture 3" descr="C:\Users\Admin\Documents\shear4.jpg"/>
          <p:cNvPicPr/>
          <p:nvPr/>
        </p:nvPicPr>
        <p:blipFill>
          <a:blip r:embed="rId2" cstate="print"/>
          <a:srcRect/>
          <a:stretch>
            <a:fillRect/>
          </a:stretch>
        </p:blipFill>
        <p:spPr bwMode="auto">
          <a:xfrm>
            <a:off x="8026401" y="3352800"/>
            <a:ext cx="3403599" cy="1981200"/>
          </a:xfrm>
          <a:prstGeom prst="rect">
            <a:avLst/>
          </a:prstGeom>
          <a:noFill/>
          <a:ln w="9525">
            <a:noFill/>
            <a:miter lim="800000"/>
            <a:headEnd/>
            <a:tailEnd/>
          </a:ln>
        </p:spPr>
      </p:pic>
      <p:pic>
        <p:nvPicPr>
          <p:cNvPr id="3074" name="Picture 2"/>
          <p:cNvPicPr>
            <a:picLocks noChangeAspect="1" noChangeArrowheads="1"/>
          </p:cNvPicPr>
          <p:nvPr/>
        </p:nvPicPr>
        <p:blipFill>
          <a:blip r:embed="rId3" cstate="print"/>
          <a:srcRect/>
          <a:stretch>
            <a:fillRect/>
          </a:stretch>
        </p:blipFill>
        <p:spPr bwMode="auto">
          <a:xfrm>
            <a:off x="0" y="3187976"/>
            <a:ext cx="6324600" cy="1993624"/>
          </a:xfrm>
          <a:prstGeom prst="rect">
            <a:avLst/>
          </a:prstGeom>
          <a:noFill/>
          <a:ln w="9525">
            <a:noFill/>
            <a:miter lim="800000"/>
            <a:headEnd/>
            <a:tailEnd/>
          </a:ln>
        </p:spPr>
      </p:pic>
      <p:pic>
        <p:nvPicPr>
          <p:cNvPr id="6"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6678639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Discussed</a:t>
            </a:r>
            <a:endParaRPr lang="en-IN" b="1" dirty="0"/>
          </a:p>
        </p:txBody>
      </p:sp>
      <p:sp>
        <p:nvSpPr>
          <p:cNvPr id="3" name="Content Placeholder 2"/>
          <p:cNvSpPr>
            <a:spLocks noGrp="1"/>
          </p:cNvSpPr>
          <p:nvPr>
            <p:ph idx="1"/>
          </p:nvPr>
        </p:nvSpPr>
        <p:spPr/>
        <p:txBody>
          <a:bodyPr>
            <a:normAutofit/>
          </a:bodyPr>
          <a:lstStyle/>
          <a:p>
            <a:r>
              <a:rPr lang="en-US" dirty="0" smtClean="0">
                <a:latin typeface="Calibri" pitchFamily="34" charset="0"/>
                <a:cs typeface="Calibri" pitchFamily="34" charset="0"/>
              </a:rPr>
              <a:t>Introduction</a:t>
            </a:r>
          </a:p>
          <a:p>
            <a:r>
              <a:rPr lang="en-US" dirty="0" smtClean="0"/>
              <a:t>Elasticity</a:t>
            </a:r>
          </a:p>
          <a:p>
            <a:r>
              <a:rPr lang="en-US" dirty="0" smtClean="0">
                <a:latin typeface="Calibri" pitchFamily="34" charset="0"/>
                <a:cs typeface="Calibri" pitchFamily="34" charset="0"/>
              </a:rPr>
              <a:t>Stress and Strain</a:t>
            </a:r>
          </a:p>
          <a:p>
            <a:r>
              <a:rPr lang="en-US" dirty="0" smtClean="0">
                <a:latin typeface="Calibri" pitchFamily="34" charset="0"/>
                <a:cs typeface="Calibri" pitchFamily="34" charset="0"/>
              </a:rPr>
              <a:t>Hooke’s Law</a:t>
            </a:r>
          </a:p>
          <a:p>
            <a:r>
              <a:rPr lang="en-US" dirty="0" smtClean="0">
                <a:latin typeface="Calibri" pitchFamily="34" charset="0"/>
                <a:cs typeface="Calibri" pitchFamily="34" charset="0"/>
              </a:rPr>
              <a:t>Stress-Strain Curve</a:t>
            </a:r>
          </a:p>
          <a:p>
            <a:r>
              <a:rPr lang="en-US" dirty="0" smtClean="0">
                <a:latin typeface="Calibri" pitchFamily="34" charset="0"/>
                <a:cs typeface="Calibri" pitchFamily="34" charset="0"/>
              </a:rPr>
              <a:t>Types of Stresses</a:t>
            </a:r>
          </a:p>
          <a:p>
            <a:r>
              <a:rPr lang="en-US" dirty="0" smtClean="0">
                <a:latin typeface="Calibri" pitchFamily="34" charset="0"/>
                <a:cs typeface="Calibri" pitchFamily="34" charset="0"/>
              </a:rPr>
              <a:t>Poisson’s Ratio</a:t>
            </a:r>
          </a:p>
          <a:p>
            <a:endParaRPr lang="en-US" b="1" u="sng" dirty="0" smtClean="0">
              <a:latin typeface="Calibri" pitchFamily="34" charset="0"/>
              <a:cs typeface="Calibri" pitchFamily="34" charset="0"/>
            </a:endParaRPr>
          </a:p>
          <a:p>
            <a:endParaRPr lang="en-US" b="1" u="sng" dirty="0" smtClean="0">
              <a:latin typeface="Calibri" pitchFamily="34" charset="0"/>
              <a:cs typeface="Calibri" pitchFamily="34" charset="0"/>
            </a:endParaRPr>
          </a:p>
          <a:p>
            <a:endParaRPr lang="en-US" b="1" u="sng" dirty="0" smtClean="0">
              <a:latin typeface="Calibri" pitchFamily="34" charset="0"/>
              <a:cs typeface="Calibri" pitchFamily="34" charset="0"/>
            </a:endParaRPr>
          </a:p>
          <a:p>
            <a:endParaRPr lang="en-US" b="1" u="sng" dirty="0" smtClean="0">
              <a:latin typeface="Calibri" pitchFamily="34" charset="0"/>
              <a:cs typeface="Calibri" pitchFamily="34" charset="0"/>
            </a:endParaRPr>
          </a:p>
          <a:p>
            <a:endParaRPr lang="en-US" b="1" dirty="0">
              <a:latin typeface="Calibri" pitchFamily="34" charset="0"/>
              <a:cs typeface="Calibri" pitchFamily="34" charset="0"/>
            </a:endParaRPr>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1212877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0972800" cy="609600"/>
          </a:xfrm>
        </p:spPr>
        <p:txBody>
          <a:bodyPr>
            <a:normAutofit fontScale="90000"/>
          </a:bodyPr>
          <a:lstStyle/>
          <a:p>
            <a:pPr algn="l"/>
            <a:r>
              <a:rPr lang="en-US" dirty="0" smtClean="0"/>
              <a:t>Shear Strain:</a:t>
            </a:r>
            <a:endParaRPr lang="en-US" dirty="0"/>
          </a:p>
        </p:txBody>
      </p:sp>
      <p:sp>
        <p:nvSpPr>
          <p:cNvPr id="3" name="Subtitle 2"/>
          <p:cNvSpPr>
            <a:spLocks noGrp="1"/>
          </p:cNvSpPr>
          <p:nvPr>
            <p:ph type="subTitle" idx="1"/>
          </p:nvPr>
        </p:nvSpPr>
        <p:spPr>
          <a:xfrm>
            <a:off x="326571" y="774246"/>
            <a:ext cx="11625826" cy="5410200"/>
          </a:xfrm>
        </p:spPr>
        <p:txBody>
          <a:bodyPr>
            <a:normAutofit/>
          </a:bodyPr>
          <a:lstStyle/>
          <a:p>
            <a:pPr algn="just"/>
            <a:r>
              <a:rPr lang="en-US" sz="2400" dirty="0" smtClean="0">
                <a:solidFill>
                  <a:schemeClr val="tx1"/>
                </a:solidFill>
              </a:rPr>
              <a:t>Consider a cube of length l fixed at the bottom face </a:t>
            </a:r>
            <a:r>
              <a:rPr lang="en-US" sz="2400" i="1" dirty="0" smtClean="0">
                <a:solidFill>
                  <a:schemeClr val="tx1"/>
                </a:solidFill>
              </a:rPr>
              <a:t>AB</a:t>
            </a:r>
            <a:r>
              <a:rPr lang="en-US" sz="2400" dirty="0" smtClean="0">
                <a:solidFill>
                  <a:schemeClr val="tx1"/>
                </a:solidFill>
              </a:rPr>
              <a:t>. Let a force </a:t>
            </a:r>
            <a:r>
              <a:rPr lang="en-US" sz="2400" i="1" dirty="0" smtClean="0">
                <a:solidFill>
                  <a:schemeClr val="tx1"/>
                </a:solidFill>
              </a:rPr>
              <a:t>P </a:t>
            </a:r>
            <a:r>
              <a:rPr lang="en-US" sz="2400" dirty="0" smtClean="0">
                <a:solidFill>
                  <a:schemeClr val="tx1"/>
                </a:solidFill>
              </a:rPr>
              <a:t>be applied at the face </a:t>
            </a:r>
            <a:r>
              <a:rPr lang="en-US" sz="2400" i="1" dirty="0" smtClean="0">
                <a:solidFill>
                  <a:schemeClr val="tx1"/>
                </a:solidFill>
              </a:rPr>
              <a:t>DC</a:t>
            </a:r>
            <a:r>
              <a:rPr lang="en-US" sz="2400" dirty="0" smtClean="0">
                <a:solidFill>
                  <a:schemeClr val="tx1"/>
                </a:solidFill>
              </a:rPr>
              <a:t>, tangentially to the face </a:t>
            </a:r>
            <a:r>
              <a:rPr lang="en-US" sz="2400" i="1" dirty="0" smtClean="0">
                <a:solidFill>
                  <a:schemeClr val="tx1"/>
                </a:solidFill>
              </a:rPr>
              <a:t>AB</a:t>
            </a:r>
            <a:r>
              <a:rPr lang="en-US" sz="2400" dirty="0" smtClean="0">
                <a:solidFill>
                  <a:schemeClr val="tx1"/>
                </a:solidFill>
              </a:rPr>
              <a:t>. As a result of the force, let the cube be distorted from </a:t>
            </a:r>
            <a:r>
              <a:rPr lang="en-US" sz="2400" i="1" dirty="0" smtClean="0">
                <a:solidFill>
                  <a:schemeClr val="tx1"/>
                </a:solidFill>
              </a:rPr>
              <a:t>ABCD </a:t>
            </a:r>
            <a:r>
              <a:rPr lang="en-US" sz="2400" dirty="0" smtClean="0">
                <a:solidFill>
                  <a:schemeClr val="tx1"/>
                </a:solidFill>
              </a:rPr>
              <a:t>to </a:t>
            </a:r>
            <a:r>
              <a:rPr lang="en-US" sz="2400" i="1" dirty="0" smtClean="0">
                <a:solidFill>
                  <a:schemeClr val="tx1"/>
                </a:solidFill>
              </a:rPr>
              <a:t>AB C</a:t>
            </a:r>
            <a:r>
              <a:rPr lang="en-US" sz="2400" baseline="-25000" dirty="0" smtClean="0">
                <a:solidFill>
                  <a:schemeClr val="tx1"/>
                </a:solidFill>
              </a:rPr>
              <a:t>1</a:t>
            </a:r>
            <a:r>
              <a:rPr lang="en-US" sz="2400" dirty="0" smtClean="0">
                <a:solidFill>
                  <a:schemeClr val="tx1"/>
                </a:solidFill>
              </a:rPr>
              <a:t> </a:t>
            </a:r>
            <a:r>
              <a:rPr lang="en-US" sz="2400" i="1" dirty="0" smtClean="0">
                <a:solidFill>
                  <a:schemeClr val="tx1"/>
                </a:solidFill>
              </a:rPr>
              <a:t>D</a:t>
            </a:r>
            <a:r>
              <a:rPr lang="en-US" sz="2400" baseline="-25000" dirty="0" smtClean="0">
                <a:solidFill>
                  <a:schemeClr val="tx1"/>
                </a:solidFill>
              </a:rPr>
              <a:t>1</a:t>
            </a:r>
            <a:r>
              <a:rPr lang="en-US" sz="2400" dirty="0" smtClean="0">
                <a:solidFill>
                  <a:schemeClr val="tx1"/>
                </a:solidFill>
              </a:rPr>
              <a:t> through an angle as shown in Fig.</a:t>
            </a: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endParaRPr lang="en-US" sz="2400" dirty="0" smtClean="0">
              <a:solidFill>
                <a:schemeClr val="tx1"/>
              </a:solidFill>
            </a:endParaRPr>
          </a:p>
          <a:p>
            <a:pPr algn="just"/>
            <a:r>
              <a:rPr lang="en-US" sz="2400" dirty="0" smtClean="0">
                <a:solidFill>
                  <a:schemeClr val="tx1"/>
                </a:solidFill>
              </a:rPr>
              <a:t>Therefore</a:t>
            </a:r>
          </a:p>
          <a:p>
            <a:pPr algn="just"/>
            <a:r>
              <a:rPr lang="en-US" sz="2400" dirty="0" smtClean="0">
                <a:solidFill>
                  <a:schemeClr val="tx1"/>
                </a:solidFill>
              </a:rPr>
              <a:t>Shear Strain(Ø) = change in length or deformation/original length</a:t>
            </a:r>
          </a:p>
          <a:p>
            <a:pPr algn="just"/>
            <a:r>
              <a:rPr lang="en-US" sz="2400" dirty="0" smtClean="0">
                <a:solidFill>
                  <a:schemeClr val="tx1"/>
                </a:solidFill>
              </a:rPr>
              <a:t>Mathematically,</a:t>
            </a:r>
          </a:p>
          <a:p>
            <a:pPr algn="just"/>
            <a:endParaRPr lang="en-US" sz="2400" dirty="0" smtClean="0">
              <a:solidFill>
                <a:schemeClr val="tx1"/>
              </a:solidFill>
            </a:endParaRPr>
          </a:p>
          <a:p>
            <a:endParaRPr lang="en-US" sz="2400" dirty="0">
              <a:solidFill>
                <a:schemeClr val="tx1"/>
              </a:solidFill>
            </a:endParaRPr>
          </a:p>
        </p:txBody>
      </p:sp>
      <p:pic>
        <p:nvPicPr>
          <p:cNvPr id="4" name="Picture 3" descr="C:\Users\Admin\Documents\shear 2.png"/>
          <p:cNvPicPr/>
          <p:nvPr/>
        </p:nvPicPr>
        <p:blipFill>
          <a:blip r:embed="rId2" cstate="print"/>
          <a:srcRect/>
          <a:stretch>
            <a:fillRect/>
          </a:stretch>
        </p:blipFill>
        <p:spPr bwMode="auto">
          <a:xfrm>
            <a:off x="6412142" y="2095500"/>
            <a:ext cx="4865458" cy="2628900"/>
          </a:xfrm>
          <a:prstGeom prst="rect">
            <a:avLst/>
          </a:prstGeom>
          <a:noFill/>
          <a:ln w="9525">
            <a:noFill/>
            <a:miter lim="800000"/>
            <a:headEnd/>
            <a:tailEnd/>
          </a:ln>
        </p:spPr>
      </p:pic>
      <p:pic>
        <p:nvPicPr>
          <p:cNvPr id="4097" name="Picture 1"/>
          <p:cNvPicPr>
            <a:picLocks noChangeAspect="1" noChangeArrowheads="1"/>
          </p:cNvPicPr>
          <p:nvPr/>
        </p:nvPicPr>
        <p:blipFill>
          <a:blip r:embed="rId3" cstate="print"/>
          <a:srcRect/>
          <a:stretch>
            <a:fillRect/>
          </a:stretch>
        </p:blipFill>
        <p:spPr bwMode="auto">
          <a:xfrm>
            <a:off x="518886" y="2057400"/>
            <a:ext cx="5043714" cy="2253574"/>
          </a:xfrm>
          <a:prstGeom prst="rect">
            <a:avLst/>
          </a:prstGeom>
          <a:noFill/>
          <a:ln w="9525">
            <a:noFill/>
            <a:miter lim="800000"/>
            <a:headEnd/>
            <a:tailEnd/>
          </a:ln>
        </p:spPr>
      </p:pic>
      <p:pic>
        <p:nvPicPr>
          <p:cNvPr id="4098" name="Picture 2"/>
          <p:cNvPicPr>
            <a:picLocks noChangeAspect="1" noChangeArrowheads="1"/>
          </p:cNvPicPr>
          <p:nvPr/>
        </p:nvPicPr>
        <p:blipFill>
          <a:blip r:embed="rId4" cstate="print"/>
          <a:srcRect/>
          <a:stretch>
            <a:fillRect/>
          </a:stretch>
        </p:blipFill>
        <p:spPr bwMode="auto">
          <a:xfrm>
            <a:off x="3962400" y="5404790"/>
            <a:ext cx="2641600" cy="1143000"/>
          </a:xfrm>
          <a:prstGeom prst="rect">
            <a:avLst/>
          </a:prstGeom>
          <a:noFill/>
          <a:ln w="9525">
            <a:noFill/>
            <a:miter lim="800000"/>
            <a:headEnd/>
            <a:tailEnd/>
          </a:ln>
        </p:spPr>
      </p:pic>
      <p:pic>
        <p:nvPicPr>
          <p:cNvPr id="7"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9"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11946081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25031"/>
            <a:ext cx="11506200"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400" b="0" i="0" u="none" strike="noStrike" cap="none" normalizeH="0" baseline="0" dirty="0" smtClean="0">
                <a:ln>
                  <a:noFill/>
                </a:ln>
                <a:solidFill>
                  <a:schemeClr val="tx1"/>
                </a:solidFill>
                <a:effectLst/>
                <a:latin typeface="+mj-lt"/>
                <a:ea typeface="Times New Roman" pitchFamily="18" charset="0"/>
                <a:cs typeface="Calibri" pitchFamily="34" charset="0"/>
              </a:rPr>
              <a:t>Under Elastic Limit,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j-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40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Shear stress α Shear Strain</a:t>
            </a:r>
            <a:r>
              <a:rPr kumimoji="0" lang="en-US" sz="7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lang="en-US" sz="6600" dirty="0" smtClean="0">
                <a:solidFill>
                  <a:srgbClr val="632423"/>
                </a:solidFill>
                <a:latin typeface="Calibri" pitchFamily="34" charset="0"/>
                <a:ea typeface="Times New Roman" pitchFamily="18" charset="0"/>
                <a:cs typeface="Calibri" pitchFamily="34" charset="0"/>
              </a:rPr>
              <a:t>or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632423"/>
                </a:solidFill>
                <a:effectLst/>
                <a:latin typeface="Calibri" pitchFamily="34" charset="0"/>
                <a:ea typeface="Times New Roman" pitchFamily="18" charset="0"/>
                <a:cs typeface="Calibri" pitchFamily="34" charset="0"/>
              </a:rPr>
              <a:t>                                         </a:t>
            </a:r>
            <a:r>
              <a:rPr kumimoji="0" lang="en-US" sz="6600" b="0" i="0" u="none" strike="noStrike" cap="none" normalizeH="0" baseline="0" dirty="0" smtClean="0">
                <a:ln>
                  <a:noFill/>
                </a:ln>
                <a:effectLst/>
                <a:latin typeface="Calibri" pitchFamily="34" charset="0"/>
                <a:ea typeface="Times New Roman" pitchFamily="18" charset="0"/>
                <a:cs typeface="Calibri" pitchFamily="34" charset="0"/>
              </a:rPr>
              <a:t>τ α Ø</a:t>
            </a:r>
          </a:p>
          <a:p>
            <a:pPr algn="just" eaLnBrk="0" fontAlgn="base" hangingPunct="0">
              <a:spcBef>
                <a:spcPct val="0"/>
              </a:spcBef>
              <a:spcAft>
                <a:spcPct val="0"/>
              </a:spcAft>
            </a:pPr>
            <a:r>
              <a:rPr lang="en-US" sz="7200" dirty="0" smtClean="0">
                <a:solidFill>
                  <a:prstClr val="white"/>
                </a:solidFill>
                <a:latin typeface="Calibri" pitchFamily="34" charset="0"/>
                <a:ea typeface="Times New Roman" pitchFamily="18" charset="0"/>
                <a:cs typeface="Calibri" pitchFamily="34" charset="0"/>
              </a:rPr>
              <a:t>              </a:t>
            </a:r>
            <a:r>
              <a:rPr lang="en-US" sz="6600" dirty="0" smtClean="0">
                <a:solidFill>
                  <a:srgbClr val="632423"/>
                </a:solidFill>
                <a:latin typeface="Calibri" pitchFamily="34" charset="0"/>
                <a:ea typeface="Times New Roman" pitchFamily="18" charset="0"/>
                <a:cs typeface="Calibri" pitchFamily="34" charset="0"/>
              </a:rPr>
              <a:t> or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effectLst/>
                <a:latin typeface="Calibri" pitchFamily="34" charset="0"/>
                <a:ea typeface="Times New Roman" pitchFamily="18" charset="0"/>
                <a:cs typeface="Calibri" pitchFamily="34" charset="0"/>
              </a:rPr>
              <a:t>                                             </a:t>
            </a:r>
            <a:r>
              <a:rPr kumimoji="0" lang="en-US" sz="4800" b="0" i="0" u="none" strike="noStrike" cap="none" normalizeH="0" baseline="0" dirty="0" smtClean="0">
                <a:ln>
                  <a:noFill/>
                </a:ln>
                <a:effectLst/>
                <a:latin typeface="Calibri" pitchFamily="34" charset="0"/>
                <a:ea typeface="Times New Roman" pitchFamily="18" charset="0"/>
                <a:cs typeface="Calibri" pitchFamily="34" charset="0"/>
              </a:rPr>
              <a:t>τ =GØ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4000" b="0" i="0" u="none" strike="noStrike" cap="none" normalizeH="0" baseline="0" dirty="0" smtClean="0">
                <a:ln>
                  <a:noFill/>
                </a:ln>
                <a:solidFill>
                  <a:srgbClr val="632423"/>
                </a:solidFill>
                <a:effectLst/>
                <a:latin typeface="Calibri" pitchFamily="34" charset="0"/>
                <a:ea typeface="Times New Roman" pitchFamily="18" charset="0"/>
                <a:cs typeface="Calibri" pitchFamily="34" charset="0"/>
              </a:rPr>
              <a:t>where G= Modulus of Rigidity or Shear Modulus (N/mm</a:t>
            </a:r>
            <a:r>
              <a:rPr kumimoji="0" lang="en-US" sz="4000" b="0" i="0" u="none" strike="noStrike" cap="none" normalizeH="0" baseline="30000" dirty="0" smtClean="0">
                <a:ln>
                  <a:noFill/>
                </a:ln>
                <a:solidFill>
                  <a:srgbClr val="632423"/>
                </a:solidFill>
                <a:effectLst/>
                <a:latin typeface="Calibri" pitchFamily="34" charset="0"/>
                <a:ea typeface="Times New Roman" pitchFamily="18" charset="0"/>
                <a:cs typeface="Calibri" pitchFamily="34" charset="0"/>
              </a:rPr>
              <a:t>2</a:t>
            </a:r>
            <a:r>
              <a:rPr kumimoji="0" lang="en-US" sz="4000" b="0" i="0" u="none" strike="noStrike" cap="none" normalizeH="0" baseline="0" dirty="0" smtClean="0">
                <a:ln>
                  <a:noFill/>
                </a:ln>
                <a:solidFill>
                  <a:srgbClr val="632423"/>
                </a:solidFill>
                <a:effectLst/>
                <a:latin typeface="Calibri" pitchFamily="34" charset="0"/>
                <a:ea typeface="Times New Roman" pitchFamily="18" charset="0"/>
                <a:cs typeface="Calibri"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5"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14556745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1228408"/>
            <a:ext cx="12192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Q-1	A rod 150 cm long and of diameter 2.0 cm is subjected to an axial pull of 20 </a:t>
            </a:r>
            <a:r>
              <a:rPr kumimoji="0" lang="en-US" sz="4000" b="0" i="0" u="none" strike="noStrike" cap="none" normalizeH="0" baseline="0" dirty="0" err="1" smtClean="0">
                <a:ln>
                  <a:noFill/>
                </a:ln>
                <a:solidFill>
                  <a:schemeClr val="tx1"/>
                </a:solidFill>
                <a:effectLst/>
                <a:latin typeface="Calibri" pitchFamily="34" charset="0"/>
                <a:ea typeface="Calibri" pitchFamily="34" charset="0"/>
                <a:cs typeface="Calibri" pitchFamily="34" charset="0"/>
              </a:rPr>
              <a:t>kN.</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If the modulus of elasticity of the material of the rod is 2 × 10</a:t>
            </a:r>
            <a:r>
              <a:rPr kumimoji="0" lang="en-US" sz="4000" b="0" i="0" u="none" strike="noStrike" cap="none" normalizeH="0" baseline="30000" dirty="0" smtClean="0">
                <a:ln>
                  <a:noFill/>
                </a:ln>
                <a:solidFill>
                  <a:schemeClr val="tx1"/>
                </a:solidFill>
                <a:effectLst/>
                <a:latin typeface="Calibri" pitchFamily="34" charset="0"/>
                <a:ea typeface="Calibri" pitchFamily="34" charset="0"/>
                <a:cs typeface="Calibri" pitchFamily="34" charset="0"/>
              </a:rPr>
              <a:t>5</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N/mm</a:t>
            </a:r>
            <a:r>
              <a:rPr kumimoji="0" lang="en-US" sz="4000" b="0" i="0" u="none" strike="noStrike" cap="none" normalizeH="0" baseline="30000" dirty="0" smtClean="0">
                <a:ln>
                  <a:noFill/>
                </a:ln>
                <a:solidFill>
                  <a:schemeClr val="tx1"/>
                </a:solidFill>
                <a:effectLst/>
                <a:latin typeface="Calibri" pitchFamily="34" charset="0"/>
                <a:ea typeface="Calibri" pitchFamily="34" charset="0"/>
                <a:cs typeface="Calibri" pitchFamily="34" charset="0"/>
              </a:rPr>
              <a:t>2</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Determine: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4000" b="0" i="0" u="none" strike="noStrike" cap="none" normalizeH="0" baseline="0" dirty="0" err="1" smtClean="0">
                <a:ln>
                  <a:noFill/>
                </a:ln>
                <a:solidFill>
                  <a:schemeClr val="tx1"/>
                </a:solidFill>
                <a:effectLst/>
                <a:latin typeface="Calibri" pitchFamily="34" charset="0"/>
                <a:ea typeface="Calibri" pitchFamily="34" charset="0"/>
                <a:cs typeface="Calibri" pitchFamily="34" charset="0"/>
              </a:rPr>
              <a:t>i</a:t>
            </a:r>
            <a:r>
              <a:rPr kumimoji="0" lang="en-US" sz="4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the stress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4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ii)	the strain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40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iii) 	the elongation of the rod.</a:t>
            </a:r>
            <a:endParaRPr kumimoji="0" lang="en-US" sz="5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5"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31280354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862744"/>
            <a:ext cx="1219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n-US" sz="2800" dirty="0">
                <a:latin typeface="Calibri" pitchFamily="34" charset="0"/>
                <a:ea typeface="Calibri" pitchFamily="34" charset="0"/>
                <a:cs typeface="Calibri" pitchFamily="34" charset="0"/>
              </a:rPr>
              <a:t>Q-2	Find the minimum diameter of a steel wire, which is used to raise a load of 4000 N, if the stress in the rod is not exceed 95MN/m2</a:t>
            </a:r>
          </a:p>
        </p:txBody>
      </p:sp>
      <p:pic>
        <p:nvPicPr>
          <p:cNvPr id="3"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5"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6" name="Rectangle 1"/>
          <p:cNvSpPr>
            <a:spLocks noChangeArrowheads="1"/>
          </p:cNvSpPr>
          <p:nvPr/>
        </p:nvSpPr>
        <p:spPr bwMode="auto">
          <a:xfrm>
            <a:off x="21771" y="2240893"/>
            <a:ext cx="1219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Q-3	Find the young’s modulus of a brass rod of diameter 25 mm and of length 250 mm which is subjected to a tensile load of 50 </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Calibri" pitchFamily="34" charset="0"/>
              </a:rPr>
              <a:t>kN</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when the extension of the rod is equal to 0.3 mm.</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1"/>
          <p:cNvSpPr>
            <a:spLocks noChangeArrowheads="1"/>
          </p:cNvSpPr>
          <p:nvPr/>
        </p:nvSpPr>
        <p:spPr bwMode="auto">
          <a:xfrm>
            <a:off x="43542" y="4147065"/>
            <a:ext cx="1219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n-US" sz="2800" dirty="0">
                <a:latin typeface="Calibri" pitchFamily="34" charset="0"/>
                <a:ea typeface="Calibri" pitchFamily="34" charset="0"/>
                <a:cs typeface="Calibri" pitchFamily="34" charset="0"/>
              </a:rPr>
              <a:t>Q-4	A wire of 2m long and 2mm in diameter, when stretched by weight of 8 kg has its length increased by 0.24 mm. Find the stress, strain and Young’s Modulus of the material of the wire.</a:t>
            </a:r>
          </a:p>
        </p:txBody>
      </p:sp>
    </p:spTree>
    <p:extLst>
      <p:ext uri="{BB962C8B-B14F-4D97-AF65-F5344CB8AC3E}">
        <p14:creationId xmlns:p14="http://schemas.microsoft.com/office/powerpoint/2010/main" val="15190399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8991600" cy="1371600"/>
          </a:xfrm>
        </p:spPr>
        <p:txBody>
          <a:bodyPr>
            <a:normAutofit/>
          </a:bodyPr>
          <a:lstStyle/>
          <a:p>
            <a:r>
              <a:rPr lang="en-US" sz="3600" u="sng" dirty="0" smtClean="0"/>
              <a:t>Relationship of stress and strain in two dimension</a:t>
            </a:r>
            <a:endParaRPr lang="en-US" sz="3600" dirty="0"/>
          </a:p>
        </p:txBody>
      </p:sp>
      <p:sp>
        <p:nvSpPr>
          <p:cNvPr id="3" name="Subtitle 2"/>
          <p:cNvSpPr>
            <a:spLocks noGrp="1"/>
          </p:cNvSpPr>
          <p:nvPr>
            <p:ph type="subTitle" idx="1"/>
          </p:nvPr>
        </p:nvSpPr>
        <p:spPr>
          <a:xfrm>
            <a:off x="-32657" y="1167753"/>
            <a:ext cx="12192000" cy="5562600"/>
          </a:xfrm>
          <a:noFill/>
          <a:ln w="9525">
            <a:noFill/>
            <a:miter lim="800000"/>
            <a:headEnd/>
            <a:tailEnd/>
          </a:ln>
        </p:spPr>
        <p:txBody>
          <a:bodyPr/>
          <a:lstStyle/>
          <a:p>
            <a:pPr algn="just">
              <a:buFont typeface="Arial" pitchFamily="34" charset="0"/>
              <a:buChar char="•"/>
            </a:pPr>
            <a:r>
              <a:rPr lang="en-US" dirty="0" smtClean="0">
                <a:solidFill>
                  <a:schemeClr val="tx1"/>
                </a:solidFill>
              </a:rPr>
              <a:t>  Before knowing the relationship between stress and strain for two dimensional stress system, we shall have to define Longitudinal strain, Lateral strain and Poisson’s Ratio.</a:t>
            </a:r>
          </a:p>
          <a:p>
            <a:pPr algn="just">
              <a:buFont typeface="Arial" pitchFamily="34" charset="0"/>
              <a:buChar char="•"/>
            </a:pPr>
            <a:r>
              <a:rPr lang="en-US" dirty="0" smtClean="0">
                <a:solidFill>
                  <a:schemeClr val="tx1"/>
                </a:solidFill>
              </a:rPr>
              <a:t>Let a rectangular bar of length </a:t>
            </a:r>
            <a:r>
              <a:rPr lang="en-US" b="1" dirty="0" smtClean="0">
                <a:solidFill>
                  <a:schemeClr val="tx1"/>
                </a:solidFill>
              </a:rPr>
              <a:t> , </a:t>
            </a:r>
            <a:r>
              <a:rPr lang="en-US" dirty="0" smtClean="0">
                <a:solidFill>
                  <a:schemeClr val="tx1"/>
                </a:solidFill>
              </a:rPr>
              <a:t>Breadth b and depth d is subjected to an axial tensile load P as shown </a:t>
            </a:r>
          </a:p>
          <a:p>
            <a:pPr algn="just">
              <a:buFont typeface="Arial" pitchFamily="34" charset="0"/>
              <a:buChar char="•"/>
            </a:pPr>
            <a:endParaRPr lang="en-US" dirty="0" smtClean="0">
              <a:solidFill>
                <a:schemeClr val="tx1"/>
              </a:solidFill>
            </a:endParaRPr>
          </a:p>
          <a:p>
            <a:pPr>
              <a:buFont typeface="Arial" pitchFamily="34" charset="0"/>
              <a:buChar char="•"/>
            </a:pPr>
            <a:endParaRPr lang="en-US" dirty="0">
              <a:solidFill>
                <a:schemeClr val="tx1"/>
              </a:solidFill>
            </a:endParaRPr>
          </a:p>
        </p:txBody>
      </p:sp>
      <p:pic>
        <p:nvPicPr>
          <p:cNvPr id="1026" name="Picture 2"/>
          <p:cNvPicPr>
            <a:picLocks noChangeAspect="1" noChangeArrowheads="1"/>
          </p:cNvPicPr>
          <p:nvPr/>
        </p:nvPicPr>
        <p:blipFill>
          <a:blip r:embed="rId2" cstate="print"/>
          <a:srcRect/>
          <a:stretch>
            <a:fillRect/>
          </a:stretch>
        </p:blipFill>
        <p:spPr bwMode="auto">
          <a:xfrm>
            <a:off x="0" y="3698228"/>
            <a:ext cx="12192000" cy="2667000"/>
          </a:xfrm>
          <a:prstGeom prst="rect">
            <a:avLst/>
          </a:prstGeom>
          <a:noFill/>
          <a:ln w="9525">
            <a:noFill/>
            <a:miter lim="800000"/>
            <a:headEnd/>
            <a:tailEnd/>
          </a:ln>
        </p:spPr>
      </p:pic>
      <p:pic>
        <p:nvPicPr>
          <p:cNvPr id="6" name="Picture 5"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2467713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7713" y="3309257"/>
            <a:ext cx="1219200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The length of the bar will increase while the breadth and depth will decrease.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Let </a:t>
            </a:r>
            <a:r>
              <a:rPr kumimoji="0" lang="en-US" sz="3200" b="0" i="0" u="none" strike="noStrike" cap="none" normalizeH="0" baseline="0" dirty="0" err="1" smtClean="0">
                <a:ln>
                  <a:noFill/>
                </a:ln>
                <a:solidFill>
                  <a:schemeClr val="tx1"/>
                </a:solidFill>
                <a:effectLst/>
                <a:latin typeface="Calibri" pitchFamily="34" charset="0"/>
                <a:ea typeface="Calibri" pitchFamily="34" charset="0"/>
                <a:cs typeface="Calibri" pitchFamily="34" charset="0"/>
              </a:rPr>
              <a:t>δ</a:t>
            </a:r>
            <a:r>
              <a:rPr kumimoji="0" lang="en-US" sz="3200" b="0" i="0" u="none" strike="noStrike" cap="none" normalizeH="0" baseline="0" dirty="0" err="1" smtClean="0">
                <a:ln>
                  <a:noFill/>
                </a:ln>
                <a:solidFill>
                  <a:schemeClr val="tx1"/>
                </a:solidFill>
                <a:effectLst/>
                <a:latin typeface="Harlow Solid Italic" pitchFamily="82" charset="0"/>
                <a:ea typeface="Calibri" pitchFamily="34" charset="0"/>
                <a:cs typeface="Calibri" pitchFamily="34" charset="0"/>
              </a:rPr>
              <a:t>l</a:t>
            </a:r>
            <a:r>
              <a:rPr kumimoji="0" lang="en-US" sz="3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 Increase in length</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en-US" sz="3200" b="0" i="0" u="none" strike="noStrike" cap="none" normalizeH="0" baseline="0" dirty="0" err="1" smtClean="0">
                <a:ln>
                  <a:noFill/>
                </a:ln>
                <a:solidFill>
                  <a:schemeClr val="tx1"/>
                </a:solidFill>
                <a:effectLst/>
                <a:latin typeface="Calibri" pitchFamily="34" charset="0"/>
                <a:ea typeface="Calibri" pitchFamily="34" charset="0"/>
                <a:cs typeface="Calibri" pitchFamily="34" charset="0"/>
              </a:rPr>
              <a:t>δb</a:t>
            </a:r>
            <a:r>
              <a:rPr kumimoji="0" lang="en-US" sz="3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decrease in breadth</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en-US" sz="3200" b="0" i="0" u="none" strike="noStrike" cap="none" normalizeH="0" baseline="0" dirty="0" err="1" smtClean="0">
                <a:ln>
                  <a:noFill/>
                </a:ln>
                <a:solidFill>
                  <a:schemeClr val="tx1"/>
                </a:solidFill>
                <a:effectLst/>
                <a:latin typeface="Calibri" pitchFamily="34" charset="0"/>
                <a:ea typeface="Calibri" pitchFamily="34" charset="0"/>
                <a:cs typeface="Calibri" pitchFamily="34" charset="0"/>
              </a:rPr>
              <a:t>δd</a:t>
            </a:r>
            <a:r>
              <a:rPr kumimoji="0" lang="en-US" sz="3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decrease in depth</a:t>
            </a:r>
            <a:endParaRPr kumimoji="0" lang="en-US" sz="4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Picture 2"/>
          <p:cNvPicPr>
            <a:picLocks noChangeAspect="1" noChangeArrowheads="1"/>
          </p:cNvPicPr>
          <p:nvPr/>
        </p:nvPicPr>
        <p:blipFill>
          <a:blip r:embed="rId2" cstate="print"/>
          <a:srcRect/>
          <a:stretch>
            <a:fillRect/>
          </a:stretch>
        </p:blipFill>
        <p:spPr bwMode="auto">
          <a:xfrm>
            <a:off x="7713" y="406037"/>
            <a:ext cx="9677400" cy="2903220"/>
          </a:xfrm>
          <a:prstGeom prst="rect">
            <a:avLst/>
          </a:prstGeom>
          <a:noFill/>
          <a:ln w="9525">
            <a:noFill/>
            <a:miter lim="800000"/>
            <a:headEnd/>
            <a:tailEnd/>
          </a:ln>
        </p:spPr>
      </p:pic>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23268124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2707" y="0"/>
            <a:ext cx="10972800" cy="838200"/>
          </a:xfrm>
        </p:spPr>
        <p:txBody>
          <a:bodyPr/>
          <a:lstStyle/>
          <a:p>
            <a:r>
              <a:rPr lang="en-US" u="sng" dirty="0" smtClean="0"/>
              <a:t>Longitudinal Strain:</a:t>
            </a:r>
            <a:endParaRPr lang="en-US" dirty="0"/>
          </a:p>
        </p:txBody>
      </p:sp>
      <p:sp>
        <p:nvSpPr>
          <p:cNvPr id="3" name="Subtitle 2"/>
          <p:cNvSpPr>
            <a:spLocks noGrp="1"/>
          </p:cNvSpPr>
          <p:nvPr>
            <p:ph type="subTitle" idx="1"/>
          </p:nvPr>
        </p:nvSpPr>
        <p:spPr>
          <a:xfrm>
            <a:off x="0" y="1066800"/>
            <a:ext cx="12192000" cy="4953000"/>
          </a:xfrm>
        </p:spPr>
        <p:txBody>
          <a:bodyPr>
            <a:normAutofit/>
          </a:bodyPr>
          <a:lstStyle/>
          <a:p>
            <a:pPr algn="just"/>
            <a:r>
              <a:rPr lang="en-US" sz="2400" dirty="0" smtClean="0">
                <a:solidFill>
                  <a:schemeClr val="tx1"/>
                </a:solidFill>
              </a:rPr>
              <a:t>When a body is subjected to an axial tensile load, there is an increase in length of the body. But at the same time there is a decrease in other dimensions of the body at right angles to the line of action of the applied load. </a:t>
            </a:r>
          </a:p>
          <a:p>
            <a:pPr algn="just"/>
            <a:r>
              <a:rPr lang="en-US" sz="2400" dirty="0" smtClean="0">
                <a:solidFill>
                  <a:schemeClr val="tx1"/>
                </a:solidFill>
              </a:rPr>
              <a:t>Thus a body is having axial deformation and also deformation at right angles to the line of action of the applied load(i.e., lateral deformation)</a:t>
            </a:r>
          </a:p>
          <a:p>
            <a:pPr algn="just"/>
            <a:r>
              <a:rPr lang="en-US" sz="2400" dirty="0" smtClean="0">
                <a:solidFill>
                  <a:schemeClr val="tx1"/>
                </a:solidFill>
              </a:rPr>
              <a:t>The ratio of axial deformation to the original length of the body is known as Longitudinal strain(Linear Strain).</a:t>
            </a:r>
          </a:p>
          <a:p>
            <a:pPr algn="just"/>
            <a:endParaRPr lang="en-US" sz="2400" dirty="0">
              <a:solidFill>
                <a:schemeClr val="tx1"/>
              </a:solidFill>
            </a:endParaRPr>
          </a:p>
        </p:txBody>
      </p:sp>
      <p:pic>
        <p:nvPicPr>
          <p:cNvPr id="4" name="Picture 2"/>
          <p:cNvPicPr>
            <a:picLocks noChangeAspect="1" noChangeArrowheads="1"/>
          </p:cNvPicPr>
          <p:nvPr/>
        </p:nvPicPr>
        <p:blipFill>
          <a:blip r:embed="rId2" cstate="print"/>
          <a:srcRect/>
          <a:stretch>
            <a:fillRect/>
          </a:stretch>
        </p:blipFill>
        <p:spPr bwMode="auto">
          <a:xfrm>
            <a:off x="0" y="3886200"/>
            <a:ext cx="12192000" cy="2209800"/>
          </a:xfrm>
          <a:prstGeom prst="rect">
            <a:avLst/>
          </a:prstGeom>
          <a:noFill/>
          <a:ln w="9525">
            <a:noFill/>
            <a:miter lim="800000"/>
            <a:headEnd/>
            <a:tailEnd/>
          </a:ln>
        </p:spPr>
      </p:pic>
      <p:pic>
        <p:nvPicPr>
          <p:cNvPr id="5" name="Picture 4"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28998833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44" name="Picture 8"/>
          <p:cNvPicPr>
            <a:picLocks noChangeAspect="1" noChangeArrowheads="1"/>
          </p:cNvPicPr>
          <p:nvPr/>
        </p:nvPicPr>
        <p:blipFill>
          <a:blip r:embed="rId2" cstate="print"/>
          <a:srcRect/>
          <a:stretch>
            <a:fillRect/>
          </a:stretch>
        </p:blipFill>
        <p:spPr bwMode="auto">
          <a:xfrm>
            <a:off x="0" y="225446"/>
            <a:ext cx="9982200" cy="2109520"/>
          </a:xfrm>
          <a:prstGeom prst="rect">
            <a:avLst/>
          </a:prstGeom>
          <a:noFill/>
          <a:ln w="9525">
            <a:noFill/>
            <a:miter lim="800000"/>
            <a:headEnd/>
            <a:tailEnd/>
          </a:ln>
        </p:spPr>
      </p:pic>
      <p:pic>
        <p:nvPicPr>
          <p:cNvPr id="10" name="Picture 9"/>
          <p:cNvPicPr>
            <a:picLocks noChangeAspect="1" noChangeArrowheads="1"/>
          </p:cNvPicPr>
          <p:nvPr/>
        </p:nvPicPr>
        <p:blipFill>
          <a:blip r:embed="rId3" cstate="print"/>
          <a:srcRect/>
          <a:stretch>
            <a:fillRect/>
          </a:stretch>
        </p:blipFill>
        <p:spPr bwMode="auto">
          <a:xfrm>
            <a:off x="990600" y="2652143"/>
            <a:ext cx="10439400" cy="3719037"/>
          </a:xfrm>
          <a:prstGeom prst="rect">
            <a:avLst/>
          </a:prstGeom>
          <a:noFill/>
          <a:ln w="9525">
            <a:noFill/>
            <a:miter lim="800000"/>
            <a:headEnd/>
            <a:tailEnd/>
          </a:ln>
        </p:spPr>
      </p:pic>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41731629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2800" y="0"/>
            <a:ext cx="10972800" cy="762000"/>
          </a:xfrm>
        </p:spPr>
        <p:txBody>
          <a:bodyPr>
            <a:normAutofit/>
          </a:bodyPr>
          <a:lstStyle/>
          <a:p>
            <a:r>
              <a:rPr lang="en-US" sz="4000" b="1" u="sng" dirty="0" smtClean="0"/>
              <a:t>Lateral Strain</a:t>
            </a:r>
            <a:r>
              <a:rPr lang="en-US" sz="4000" b="1" dirty="0" smtClean="0"/>
              <a:t> </a:t>
            </a:r>
            <a:endParaRPr lang="en-US" sz="4000" b="1" dirty="0"/>
          </a:p>
        </p:txBody>
      </p:sp>
      <p:sp>
        <p:nvSpPr>
          <p:cNvPr id="3" name="Subtitle 2"/>
          <p:cNvSpPr>
            <a:spLocks noGrp="1"/>
          </p:cNvSpPr>
          <p:nvPr>
            <p:ph type="subTitle" idx="1"/>
          </p:nvPr>
        </p:nvSpPr>
        <p:spPr>
          <a:xfrm>
            <a:off x="0" y="762000"/>
            <a:ext cx="10744200" cy="669505"/>
          </a:xfrm>
        </p:spPr>
        <p:txBody>
          <a:bodyPr>
            <a:normAutofit/>
          </a:bodyPr>
          <a:lstStyle/>
          <a:p>
            <a:pPr algn="just"/>
            <a:r>
              <a:rPr lang="en-US" sz="2400" dirty="0" smtClean="0"/>
              <a:t>The strain at right angles to the direction of applied load is known as lateral strain. </a:t>
            </a:r>
            <a:endParaRPr lang="en-US" sz="2400" dirty="0"/>
          </a:p>
        </p:txBody>
      </p:sp>
      <p:pic>
        <p:nvPicPr>
          <p:cNvPr id="41986" name="Picture 2"/>
          <p:cNvPicPr>
            <a:picLocks noChangeAspect="1" noChangeArrowheads="1"/>
          </p:cNvPicPr>
          <p:nvPr/>
        </p:nvPicPr>
        <p:blipFill>
          <a:blip r:embed="rId2" cstate="print">
            <a:extLst>
              <a:ext uri="{BEBA8EAE-BF5A-486C-A8C5-ECC9F3942E4B}">
                <a14:imgProps xmlns:a14="http://schemas.microsoft.com/office/drawing/2010/main">
                  <a14:imgLayer r:embed="rId3">
                    <a14:imgEffect>
                      <a14:saturation sat="200000"/>
                    </a14:imgEffect>
                  </a14:imgLayer>
                </a14:imgProps>
              </a:ext>
            </a:extLst>
          </a:blip>
          <a:srcRect/>
          <a:stretch>
            <a:fillRect/>
          </a:stretch>
        </p:blipFill>
        <p:spPr bwMode="auto">
          <a:xfrm>
            <a:off x="0" y="1287462"/>
            <a:ext cx="12192000" cy="5105400"/>
          </a:xfrm>
          <a:prstGeom prst="rect">
            <a:avLst/>
          </a:prstGeom>
          <a:noFill/>
          <a:ln w="9525">
            <a:noFill/>
            <a:miter lim="800000"/>
            <a:headEnd/>
            <a:tailEnd/>
          </a:ln>
        </p:spPr>
      </p:pic>
      <p:pic>
        <p:nvPicPr>
          <p:cNvPr id="5" name="Picture 4"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938794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10972800" cy="762000"/>
          </a:xfrm>
        </p:spPr>
        <p:txBody>
          <a:bodyPr/>
          <a:lstStyle/>
          <a:p>
            <a:r>
              <a:rPr lang="en-US" u="sng" dirty="0" smtClean="0"/>
              <a:t>Poisson’s Ratio</a:t>
            </a:r>
            <a:endParaRPr lang="en-US" dirty="0"/>
          </a:p>
        </p:txBody>
      </p:sp>
      <p:sp>
        <p:nvSpPr>
          <p:cNvPr id="3" name="Subtitle 2"/>
          <p:cNvSpPr>
            <a:spLocks noGrp="1"/>
          </p:cNvSpPr>
          <p:nvPr>
            <p:ph type="subTitle" idx="1"/>
          </p:nvPr>
        </p:nvSpPr>
        <p:spPr>
          <a:xfrm>
            <a:off x="0" y="838200"/>
            <a:ext cx="12192000" cy="4246098"/>
          </a:xfrm>
        </p:spPr>
        <p:txBody>
          <a:bodyPr>
            <a:normAutofit/>
          </a:bodyPr>
          <a:lstStyle/>
          <a:p>
            <a:pPr algn="just"/>
            <a:r>
              <a:rPr lang="en-US" dirty="0" smtClean="0">
                <a:solidFill>
                  <a:schemeClr val="tx1"/>
                </a:solidFill>
              </a:rPr>
              <a:t>The ratio of lateral strain to the longitudinal strain is a constant for a given material, when the material is stressed within the elastic limit. </a:t>
            </a:r>
          </a:p>
          <a:p>
            <a:pPr algn="just"/>
            <a:r>
              <a:rPr lang="en-US" dirty="0" smtClean="0">
                <a:solidFill>
                  <a:schemeClr val="tx1"/>
                </a:solidFill>
              </a:rPr>
              <a:t>This ratio is called </a:t>
            </a:r>
            <a:r>
              <a:rPr lang="en-US" u="sng" dirty="0" smtClean="0">
                <a:solidFill>
                  <a:schemeClr val="tx1"/>
                </a:solidFill>
              </a:rPr>
              <a:t>Poisson’s ratio </a:t>
            </a:r>
          </a:p>
          <a:p>
            <a:pPr algn="just"/>
            <a:r>
              <a:rPr lang="en-US" dirty="0" smtClean="0">
                <a:solidFill>
                  <a:schemeClr val="tx1"/>
                </a:solidFill>
              </a:rPr>
              <a:t>It is generally denoted by µ or 1/m. </a:t>
            </a:r>
          </a:p>
          <a:p>
            <a:pPr algn="just"/>
            <a:r>
              <a:rPr lang="en-US" dirty="0" smtClean="0">
                <a:solidFill>
                  <a:schemeClr val="tx1"/>
                </a:solidFill>
              </a:rPr>
              <a:t>Hence mathematically,</a:t>
            </a:r>
          </a:p>
          <a:p>
            <a:endParaRPr lang="en-US" dirty="0">
              <a:solidFill>
                <a:schemeClr val="tx1"/>
              </a:solidFill>
            </a:endParaRPr>
          </a:p>
        </p:txBody>
      </p:sp>
      <p:pic>
        <p:nvPicPr>
          <p:cNvPr id="43010" name="Picture 2"/>
          <p:cNvPicPr>
            <a:picLocks noChangeAspect="1" noChangeArrowheads="1"/>
          </p:cNvPicPr>
          <p:nvPr/>
        </p:nvPicPr>
        <p:blipFill>
          <a:blip r:embed="rId2" cstate="print">
            <a:duotone>
              <a:prstClr val="black"/>
              <a:schemeClr val="accent2">
                <a:tint val="45000"/>
                <a:satMod val="400000"/>
              </a:schemeClr>
            </a:duotone>
          </a:blip>
          <a:srcRect/>
          <a:stretch>
            <a:fillRect/>
          </a:stretch>
        </p:blipFill>
        <p:spPr bwMode="auto">
          <a:xfrm>
            <a:off x="5283201" y="3276600"/>
            <a:ext cx="5676900" cy="838200"/>
          </a:xfrm>
          <a:prstGeom prst="rect">
            <a:avLst/>
          </a:prstGeom>
          <a:noFill/>
          <a:ln w="9525">
            <a:noFill/>
            <a:miter lim="800000"/>
            <a:headEnd/>
            <a:tailEnd/>
          </a:ln>
        </p:spPr>
      </p:pic>
      <p:sp>
        <p:nvSpPr>
          <p:cNvPr id="43011" name="Rectangle 3"/>
          <p:cNvSpPr>
            <a:spLocks noChangeArrowheads="1"/>
          </p:cNvSpPr>
          <p:nvPr/>
        </p:nvSpPr>
        <p:spPr bwMode="auto">
          <a:xfrm>
            <a:off x="-21771" y="4114800"/>
            <a:ext cx="12192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435350" algn="l"/>
              </a:tabLst>
            </a:pPr>
            <a:r>
              <a:rPr kumimoji="0" lang="en-US"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Or </a:t>
            </a:r>
          </a:p>
          <a:p>
            <a:pPr marL="0" marR="0" lvl="0" indent="0" algn="just" defTabSz="914400" rtl="0" eaLnBrk="1" fontAlgn="base" latinLnBrk="0" hangingPunct="1">
              <a:lnSpc>
                <a:spcPct val="100000"/>
              </a:lnSpc>
              <a:spcBef>
                <a:spcPct val="0"/>
              </a:spcBef>
              <a:spcAft>
                <a:spcPct val="0"/>
              </a:spcAft>
              <a:buClrTx/>
              <a:buSzTx/>
              <a:buFontTx/>
              <a:buNone/>
              <a:tabLst>
                <a:tab pos="3435350" algn="l"/>
              </a:tabLst>
            </a:pPr>
            <a:r>
              <a:rPr kumimoji="0" lang="en-US"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Lateral strain = µ × Longitudinal strain</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435350" algn="l"/>
              </a:tabLst>
            </a:pPr>
            <a:r>
              <a:rPr kumimoji="0" lang="en-US"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As Lateral strain is opposite in sign to Longitudinal strain, hence algebraically, lateral strain is written as</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3012" name="Picture 4"/>
          <p:cNvPicPr>
            <a:picLocks noChangeAspect="1" noChangeArrowheads="1"/>
          </p:cNvPicPr>
          <p:nvPr/>
        </p:nvPicPr>
        <p:blipFill>
          <a:blip r:embed="rId3" cstate="print">
            <a:duotone>
              <a:prstClr val="black"/>
              <a:schemeClr val="accent2">
                <a:tint val="45000"/>
                <a:satMod val="400000"/>
              </a:schemeClr>
            </a:duotone>
          </a:blip>
          <a:srcRect/>
          <a:stretch>
            <a:fillRect/>
          </a:stretch>
        </p:blipFill>
        <p:spPr bwMode="auto">
          <a:xfrm>
            <a:off x="2641600" y="5366657"/>
            <a:ext cx="5994400" cy="685800"/>
          </a:xfrm>
          <a:prstGeom prst="rect">
            <a:avLst/>
          </a:prstGeom>
          <a:noFill/>
          <a:ln w="9525">
            <a:noFill/>
            <a:miter lim="800000"/>
            <a:headEnd/>
            <a:tailEnd/>
          </a:ln>
        </p:spPr>
      </p:pic>
      <p:pic>
        <p:nvPicPr>
          <p:cNvPr id="7" name="Picture 6"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9"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1857591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7807780"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9" name="Title 1"/>
          <p:cNvSpPr txBox="1">
            <a:spLocks/>
          </p:cNvSpPr>
          <p:nvPr/>
        </p:nvSpPr>
        <p:spPr>
          <a:xfrm>
            <a:off x="610371" y="-1"/>
            <a:ext cx="9372600" cy="639870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US" sz="2800" dirty="0" smtClean="0">
              <a:latin typeface="Calibri" pitchFamily="34" charset="0"/>
              <a:cs typeface="Calibri" pitchFamily="34" charset="0"/>
            </a:endParaRPr>
          </a:p>
          <a:p>
            <a:r>
              <a:rPr lang="en-US" b="1" dirty="0" smtClean="0">
                <a:latin typeface="Calibri" pitchFamily="34" charset="0"/>
                <a:cs typeface="Calibri" pitchFamily="34" charset="0"/>
              </a:rPr>
              <a:t>Introduction</a:t>
            </a:r>
            <a:endParaRPr lang="en-US" b="1" dirty="0">
              <a:latin typeface="Calibri" pitchFamily="34" charset="0"/>
              <a:cs typeface="Calibri" pitchFamily="34" charset="0"/>
            </a:endParaRPr>
          </a:p>
          <a:p>
            <a:pPr algn="just"/>
            <a:r>
              <a:rPr lang="en-US" sz="2800" dirty="0" smtClean="0">
                <a:latin typeface="Calibri" pitchFamily="34" charset="0"/>
                <a:cs typeface="Calibri" pitchFamily="34" charset="0"/>
              </a:rPr>
              <a:t>When an external force acts on a body, the body tends to undergo some deformation. Due to cohesion between molecules, the body resists deformation. The resistance by which material of the body opposes the  deformation is known</a:t>
            </a:r>
          </a:p>
          <a:p>
            <a:pPr algn="l"/>
            <a:r>
              <a:rPr lang="en-US" sz="2800" dirty="0">
                <a:latin typeface="Calibri" pitchFamily="34" charset="0"/>
                <a:cs typeface="Calibri" pitchFamily="34" charset="0"/>
              </a:rPr>
              <a:t>a</a:t>
            </a:r>
            <a:r>
              <a:rPr lang="en-US" sz="2800" dirty="0" smtClean="0">
                <a:latin typeface="Calibri" pitchFamily="34" charset="0"/>
                <a:cs typeface="Calibri" pitchFamily="34" charset="0"/>
              </a:rPr>
              <a:t>s Strength of Material.</a:t>
            </a:r>
            <a:r>
              <a:rPr lang="en-US" sz="2400" dirty="0" smtClean="0">
                <a:latin typeface="Calibri" pitchFamily="34" charset="0"/>
                <a:cs typeface="Calibri" pitchFamily="34" charset="0"/>
              </a:rPr>
              <a:t/>
            </a:r>
            <a:br>
              <a:rPr lang="en-US" sz="2400" dirty="0" smtClean="0">
                <a:latin typeface="Calibri" pitchFamily="34" charset="0"/>
                <a:cs typeface="Calibri" pitchFamily="34" charset="0"/>
              </a:rPr>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3600" dirty="0" smtClean="0"/>
              <a:t/>
            </a:r>
            <a:br>
              <a:rPr lang="en-US" sz="3600" dirty="0" smtClean="0"/>
            </a:br>
            <a:endParaRPr lang="en-US" sz="3600" dirty="0"/>
          </a:p>
        </p:txBody>
      </p:sp>
      <p:pic>
        <p:nvPicPr>
          <p:cNvPr id="10" name="Picture 2"/>
          <p:cNvPicPr>
            <a:picLocks noChangeAspect="1" noChangeArrowheads="1"/>
          </p:cNvPicPr>
          <p:nvPr/>
        </p:nvPicPr>
        <p:blipFill>
          <a:blip r:embed="rId3" cstate="print"/>
          <a:srcRect/>
          <a:stretch>
            <a:fillRect/>
          </a:stretch>
        </p:blipFill>
        <p:spPr bwMode="auto">
          <a:xfrm>
            <a:off x="3182713" y="3124200"/>
            <a:ext cx="4227917" cy="2712602"/>
          </a:xfrm>
          <a:prstGeom prst="rect">
            <a:avLst/>
          </a:prstGeom>
          <a:noFill/>
          <a:ln w="9525">
            <a:noFill/>
            <a:miter lim="800000"/>
            <a:headEnd/>
            <a:tailEnd/>
          </a:ln>
          <a:effectLst/>
        </p:spPr>
      </p:pic>
    </p:spTree>
    <p:extLst>
      <p:ext uri="{BB962C8B-B14F-4D97-AF65-F5344CB8AC3E}">
        <p14:creationId xmlns:p14="http://schemas.microsoft.com/office/powerpoint/2010/main" val="19491151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1437107"/>
            <a:ext cx="12192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Determine the change in length, breadth, thickness of a steel bar, which is 4 m long, 30 mm wide and 20 mm thick and is subjected to an axial pull of 30 </a:t>
            </a:r>
            <a:r>
              <a:rPr kumimoji="0" lang="en-US" sz="4000" b="0"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kN</a:t>
            </a:r>
            <a:r>
              <a:rPr kumimoji="0" lang="en-US"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in the direction of its length.. Take E= 2 × 10</a:t>
            </a:r>
            <a:r>
              <a:rPr kumimoji="0" lang="en-US" sz="4000" b="0" i="0" u="none" strike="noStrike" cap="none" normalizeH="0" baseline="30000" dirty="0" smtClean="0">
                <a:ln>
                  <a:noFill/>
                </a:ln>
                <a:solidFill>
                  <a:schemeClr val="tx1"/>
                </a:solidFill>
                <a:effectLst/>
                <a:latin typeface="Calibri" pitchFamily="34" charset="0"/>
                <a:ea typeface="Times New Roman" pitchFamily="18" charset="0"/>
                <a:cs typeface="Calibri" pitchFamily="34" charset="0"/>
              </a:rPr>
              <a:t>6</a:t>
            </a:r>
            <a:r>
              <a:rPr kumimoji="0" lang="en-US"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N/mm</a:t>
            </a:r>
            <a:r>
              <a:rPr kumimoji="0" lang="en-US" sz="4000" b="0" i="0" u="none" strike="noStrike" cap="none" normalizeH="0" baseline="30000" dirty="0" smtClean="0">
                <a:ln>
                  <a:noFill/>
                </a:ln>
                <a:solidFill>
                  <a:schemeClr val="tx1"/>
                </a:solidFill>
                <a:effectLst/>
                <a:latin typeface="Calibri" pitchFamily="34" charset="0"/>
                <a:ea typeface="Times New Roman" pitchFamily="18" charset="0"/>
                <a:cs typeface="Calibri" pitchFamily="34" charset="0"/>
              </a:rPr>
              <a:t>2</a:t>
            </a:r>
            <a:r>
              <a:rPr kumimoji="0" lang="en-US" sz="40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and µ = 0.3</a:t>
            </a:r>
            <a:endParaRPr kumimoji="0" lang="en-US" sz="5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5"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502494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normAutofit fontScale="90000"/>
          </a:bodyPr>
          <a:lstStyle/>
          <a:p>
            <a:r>
              <a:rPr lang="en-US" u="sng" dirty="0" smtClean="0"/>
              <a:t>Elasticity</a:t>
            </a:r>
            <a:r>
              <a:rPr lang="en-US" dirty="0" smtClean="0"/>
              <a:t/>
            </a:r>
            <a:br>
              <a:rPr lang="en-US" dirty="0" smtClean="0"/>
            </a:br>
            <a:endParaRPr lang="en-US" dirty="0"/>
          </a:p>
        </p:txBody>
      </p:sp>
      <p:sp>
        <p:nvSpPr>
          <p:cNvPr id="3" name="Content Placeholder 2"/>
          <p:cNvSpPr>
            <a:spLocks noGrp="1"/>
          </p:cNvSpPr>
          <p:nvPr>
            <p:ph idx="1"/>
          </p:nvPr>
        </p:nvSpPr>
        <p:spPr>
          <a:xfrm>
            <a:off x="7713" y="911501"/>
            <a:ext cx="11430000" cy="5114122"/>
          </a:xfrm>
        </p:spPr>
        <p:txBody>
          <a:bodyPr>
            <a:normAutofit fontScale="92500" lnSpcReduction="20000"/>
          </a:bodyPr>
          <a:lstStyle/>
          <a:p>
            <a:pPr algn="just"/>
            <a:r>
              <a:rPr lang="en-US" dirty="0" smtClean="0"/>
              <a:t>Whenever a force acts on a body, it undergoes some deformation and the molecules offer some resistance to the deformation. It will be interesting to know that when the external force is removed, the force of resistance also vanishes ; and the body springs back to its original position. But it is only possible, if the deformation, caused by the external force, is within a certain limit. Such a limit is called elastic limit.</a:t>
            </a:r>
          </a:p>
          <a:p>
            <a:pPr algn="just"/>
            <a:r>
              <a:rPr lang="en-US" dirty="0" smtClean="0"/>
              <a:t> The property of certain materials of returning back to their original position, after removing the external force, is known as elasticity. </a:t>
            </a:r>
          </a:p>
          <a:p>
            <a:pPr algn="just"/>
            <a:r>
              <a:rPr lang="en-US" dirty="0" smtClean="0"/>
              <a:t>A body is said to be perfectly elastic, if it returns back completely to its original shape and size, after the removal of external forces. If the body does not return back completely to its original shape and size, after the removal of the external force, it is said to be partially elastic.</a:t>
            </a:r>
          </a:p>
          <a:p>
            <a:endParaRPr lang="en-US" dirty="0"/>
          </a:p>
        </p:txBody>
      </p:sp>
      <p:pic>
        <p:nvPicPr>
          <p:cNvPr id="5"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1071588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10972800" cy="533400"/>
          </a:xfrm>
        </p:spPr>
        <p:txBody>
          <a:bodyPr>
            <a:normAutofit fontScale="90000"/>
          </a:bodyPr>
          <a:lstStyle/>
          <a:p>
            <a:r>
              <a:rPr lang="en-US" u="sng" dirty="0" smtClean="0"/>
              <a:t>Stress</a:t>
            </a:r>
            <a:r>
              <a:rPr lang="en-US" dirty="0" smtClean="0"/>
              <a:t/>
            </a:r>
            <a:br>
              <a:rPr lang="en-US" dirty="0" smtClean="0"/>
            </a:br>
            <a:endParaRPr lang="en-US" dirty="0"/>
          </a:p>
        </p:txBody>
      </p:sp>
      <p:sp>
        <p:nvSpPr>
          <p:cNvPr id="3" name="Content Placeholder 2"/>
          <p:cNvSpPr>
            <a:spLocks noGrp="1"/>
          </p:cNvSpPr>
          <p:nvPr>
            <p:ph idx="1"/>
          </p:nvPr>
        </p:nvSpPr>
        <p:spPr>
          <a:xfrm>
            <a:off x="609600" y="1219200"/>
            <a:ext cx="10972800" cy="3505200"/>
          </a:xfrm>
        </p:spPr>
        <p:txBody>
          <a:bodyPr/>
          <a:lstStyle/>
          <a:p>
            <a:pPr algn="just"/>
            <a:r>
              <a:rPr lang="en-US" sz="3600" dirty="0" smtClean="0"/>
              <a:t>Every material is elastic in nature. That is why, whenever some external system of forces acts on a body, it undergoes some deformation. As the body undergoes deformation, its molecules set up some resistance to deformation. This resistance per unit area to deformation, is known as stress. </a:t>
            </a:r>
          </a:p>
          <a:p>
            <a:endParaRPr lang="en-US"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29403515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3903583"/>
            <a:ext cx="12192000" cy="13542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Mathematically stress may be defined as the force(Load) per unit area i.e., stress.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duotone>
              <a:prstClr val="black"/>
              <a:schemeClr val="accent5">
                <a:tint val="45000"/>
                <a:satMod val="400000"/>
              </a:schemeClr>
            </a:duotone>
          </a:blip>
          <a:srcRect/>
          <a:stretch>
            <a:fillRect/>
          </a:stretch>
        </p:blipFill>
        <p:spPr bwMode="auto">
          <a:xfrm>
            <a:off x="4805250" y="4588072"/>
            <a:ext cx="1595550" cy="1050728"/>
          </a:xfrm>
          <a:prstGeom prst="rect">
            <a:avLst/>
          </a:prstGeom>
          <a:noFill/>
        </p:spPr>
      </p:pic>
      <p:sp>
        <p:nvSpPr>
          <p:cNvPr id="1027" name="Rectangle 3"/>
          <p:cNvSpPr>
            <a:spLocks noChangeArrowheads="1"/>
          </p:cNvSpPr>
          <p:nvPr/>
        </p:nvSpPr>
        <p:spPr bwMode="auto">
          <a:xfrm>
            <a:off x="0" y="624959"/>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8" name="Picture 4"/>
          <p:cNvPicPr>
            <a:picLocks noChangeAspect="1" noChangeArrowheads="1"/>
          </p:cNvPicPr>
          <p:nvPr/>
        </p:nvPicPr>
        <p:blipFill>
          <a:blip r:embed="rId3" cstate="print"/>
          <a:srcRect/>
          <a:stretch>
            <a:fillRect/>
          </a:stretch>
        </p:blipFill>
        <p:spPr bwMode="auto">
          <a:xfrm>
            <a:off x="184731" y="1013602"/>
            <a:ext cx="11321469" cy="2720198"/>
          </a:xfrm>
          <a:prstGeom prst="rect">
            <a:avLst/>
          </a:prstGeom>
          <a:noFill/>
          <a:ln w="9525">
            <a:noFill/>
            <a:miter lim="800000"/>
            <a:headEnd/>
            <a:tailEnd/>
          </a:ln>
          <a:effectLst/>
        </p:spPr>
      </p:pic>
      <p:sp>
        <p:nvSpPr>
          <p:cNvPr id="8" name="TextBox 7"/>
          <p:cNvSpPr txBox="1"/>
          <p:nvPr/>
        </p:nvSpPr>
        <p:spPr>
          <a:xfrm>
            <a:off x="0" y="5496490"/>
            <a:ext cx="11887200" cy="954107"/>
          </a:xfrm>
          <a:prstGeom prst="rect">
            <a:avLst/>
          </a:prstGeom>
          <a:noFill/>
        </p:spPr>
        <p:txBody>
          <a:bodyPr wrap="square" rtlCol="0">
            <a:spAutoFit/>
          </a:bodyPr>
          <a:lstStyle/>
          <a:p>
            <a:r>
              <a:rPr lang="en-US" sz="2800" dirty="0" smtClean="0"/>
              <a:t>Where P is Load or Force applied</a:t>
            </a:r>
          </a:p>
          <a:p>
            <a:r>
              <a:rPr lang="en-US" sz="2800" dirty="0" smtClean="0"/>
              <a:t>               A is area of cross-section</a:t>
            </a:r>
            <a:endParaRPr lang="en-US" sz="2800" dirty="0"/>
          </a:p>
        </p:txBody>
      </p:sp>
      <p:pic>
        <p:nvPicPr>
          <p:cNvPr id="11"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13"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24389737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6400" y="0"/>
            <a:ext cx="11277600" cy="990600"/>
          </a:xfrm>
        </p:spPr>
        <p:txBody>
          <a:bodyPr/>
          <a:lstStyle/>
          <a:p>
            <a:r>
              <a:rPr lang="en-US" dirty="0" smtClean="0"/>
              <a:t>Units of Stress</a:t>
            </a:r>
            <a:endParaRPr lang="en-US" dirty="0"/>
          </a:p>
        </p:txBody>
      </p:sp>
      <p:sp>
        <p:nvSpPr>
          <p:cNvPr id="3" name="Subtitle 2"/>
          <p:cNvSpPr>
            <a:spLocks noGrp="1"/>
          </p:cNvSpPr>
          <p:nvPr>
            <p:ph type="subTitle" idx="1"/>
          </p:nvPr>
        </p:nvSpPr>
        <p:spPr>
          <a:xfrm>
            <a:off x="0" y="990600"/>
            <a:ext cx="12192000" cy="5867400"/>
          </a:xfrm>
        </p:spPr>
        <p:txBody>
          <a:bodyPr>
            <a:normAutofit/>
          </a:bodyPr>
          <a:lstStyle/>
          <a:p>
            <a:pPr algn="just"/>
            <a:r>
              <a:rPr lang="en-US" dirty="0" smtClean="0"/>
              <a:t>In S.I. system, the unit of stress is N/m</a:t>
            </a:r>
            <a:r>
              <a:rPr lang="en-US" baseline="30000" dirty="0" smtClean="0"/>
              <a:t>2</a:t>
            </a:r>
            <a:r>
              <a:rPr lang="en-US" dirty="0" smtClean="0"/>
              <a:t>  or Pascal (pa) </a:t>
            </a:r>
          </a:p>
          <a:p>
            <a:pPr algn="just"/>
            <a:r>
              <a:rPr lang="en-US" sz="3200" dirty="0" smtClean="0"/>
              <a:t>1 Pascal (pa) = 1 N/m</a:t>
            </a:r>
            <a:r>
              <a:rPr lang="en-US" sz="3200" baseline="30000" dirty="0" smtClean="0"/>
              <a:t>2</a:t>
            </a:r>
            <a:r>
              <a:rPr lang="en-US" sz="3200" dirty="0" smtClean="0"/>
              <a:t>. </a:t>
            </a:r>
          </a:p>
          <a:p>
            <a:pPr algn="just"/>
            <a:endParaRPr lang="en-US" sz="3200" dirty="0" smtClean="0"/>
          </a:p>
          <a:p>
            <a:pPr algn="just"/>
            <a:r>
              <a:rPr lang="en-US" sz="3200" dirty="0" smtClean="0"/>
              <a:t>1 kilo Pascal (1kpa) = 10</a:t>
            </a:r>
            <a:r>
              <a:rPr lang="en-US" sz="3200" baseline="30000" dirty="0" smtClean="0"/>
              <a:t>3 </a:t>
            </a:r>
            <a:r>
              <a:rPr lang="en-US" sz="3200" dirty="0" smtClean="0"/>
              <a:t>Pascal= 10</a:t>
            </a:r>
            <a:r>
              <a:rPr lang="en-US" sz="3200" baseline="30000" dirty="0" smtClean="0"/>
              <a:t>3</a:t>
            </a:r>
            <a:r>
              <a:rPr lang="en-US" sz="3200" dirty="0" smtClean="0"/>
              <a:t> N/m</a:t>
            </a:r>
            <a:r>
              <a:rPr lang="en-US" sz="3200" baseline="30000" dirty="0" smtClean="0"/>
              <a:t>2</a:t>
            </a:r>
          </a:p>
          <a:p>
            <a:pPr algn="just"/>
            <a:endParaRPr lang="en-US" sz="3200" dirty="0" smtClean="0"/>
          </a:p>
          <a:p>
            <a:pPr algn="just"/>
            <a:r>
              <a:rPr lang="en-US" sz="3200" dirty="0" smtClean="0"/>
              <a:t>1 Mega Pascal (1Mpa) = 10</a:t>
            </a:r>
            <a:r>
              <a:rPr lang="en-US" sz="3200" baseline="30000" dirty="0" smtClean="0"/>
              <a:t>6 </a:t>
            </a:r>
            <a:r>
              <a:rPr lang="en-US" sz="3200" dirty="0" smtClean="0"/>
              <a:t>Pascal = 10</a:t>
            </a:r>
            <a:r>
              <a:rPr lang="en-US" sz="3200" baseline="30000" dirty="0" smtClean="0"/>
              <a:t>6</a:t>
            </a:r>
            <a:r>
              <a:rPr lang="en-US" sz="3200" dirty="0" smtClean="0"/>
              <a:t> N/m</a:t>
            </a:r>
            <a:r>
              <a:rPr lang="en-US" sz="3200" baseline="30000" dirty="0" smtClean="0"/>
              <a:t>2</a:t>
            </a:r>
          </a:p>
          <a:p>
            <a:pPr algn="just"/>
            <a:endParaRPr lang="en-US" sz="3200" baseline="30000" dirty="0" smtClean="0"/>
          </a:p>
          <a:p>
            <a:pPr algn="just"/>
            <a:r>
              <a:rPr lang="en-US" sz="3200" dirty="0" smtClean="0"/>
              <a:t>1 Giga Pascal(1 </a:t>
            </a:r>
            <a:r>
              <a:rPr lang="en-US" sz="3200" dirty="0" err="1" smtClean="0"/>
              <a:t>Gpa</a:t>
            </a:r>
            <a:r>
              <a:rPr lang="en-US" sz="3200" dirty="0" smtClean="0"/>
              <a:t>) = 10</a:t>
            </a:r>
            <a:r>
              <a:rPr lang="en-US" sz="3200" baseline="30000" dirty="0" smtClean="0"/>
              <a:t>9 </a:t>
            </a:r>
            <a:r>
              <a:rPr lang="en-US" sz="3200" dirty="0" smtClean="0"/>
              <a:t>Pascal = 10</a:t>
            </a:r>
            <a:r>
              <a:rPr lang="en-US" sz="3200" baseline="30000" dirty="0" smtClean="0"/>
              <a:t>9</a:t>
            </a:r>
            <a:r>
              <a:rPr lang="en-US" sz="3200" dirty="0" smtClean="0"/>
              <a:t> N/m</a:t>
            </a:r>
            <a:r>
              <a:rPr lang="en-US" sz="3200" baseline="30000" dirty="0" smtClean="0"/>
              <a:t>2</a:t>
            </a:r>
            <a:endParaRPr lang="en-US" sz="3200"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23056453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0"/>
            <a:ext cx="10972800" cy="762000"/>
          </a:xfrm>
        </p:spPr>
        <p:txBody>
          <a:bodyPr>
            <a:normAutofit fontScale="90000"/>
          </a:bodyPr>
          <a:lstStyle/>
          <a:p>
            <a:r>
              <a:rPr lang="en-US" u="sng" dirty="0" smtClean="0"/>
              <a:t/>
            </a:r>
            <a:br>
              <a:rPr lang="en-US" u="sng" dirty="0" smtClean="0"/>
            </a:br>
            <a:r>
              <a:rPr lang="en-US" u="sng" dirty="0" smtClean="0"/>
              <a:t>Strain</a:t>
            </a:r>
            <a:r>
              <a:rPr lang="en-US" dirty="0" smtClean="0"/>
              <a:t/>
            </a:r>
            <a:br>
              <a:rPr lang="en-US" dirty="0" smtClean="0"/>
            </a:br>
            <a:endParaRPr lang="en-US" dirty="0"/>
          </a:p>
        </p:txBody>
      </p:sp>
      <p:sp>
        <p:nvSpPr>
          <p:cNvPr id="3" name="Subtitle 2"/>
          <p:cNvSpPr>
            <a:spLocks noGrp="1"/>
          </p:cNvSpPr>
          <p:nvPr>
            <p:ph type="subTitle" idx="1"/>
          </p:nvPr>
        </p:nvSpPr>
        <p:spPr>
          <a:xfrm>
            <a:off x="7713" y="857057"/>
            <a:ext cx="11944684" cy="6248400"/>
          </a:xfrm>
        </p:spPr>
        <p:txBody>
          <a:bodyPr/>
          <a:lstStyle/>
          <a:p>
            <a:pPr algn="just"/>
            <a:r>
              <a:rPr lang="en-US" dirty="0" smtClean="0">
                <a:solidFill>
                  <a:schemeClr val="tx1"/>
                </a:solidFill>
              </a:rPr>
              <a:t>As already mentioned, whenever a single force (or a system of forces) acts on a body, it undergoes some deformation. This deformation per unit length is known as strain. Mathematically strain may be defined as the deformation per unit length. i.e., strain</a:t>
            </a:r>
          </a:p>
          <a:p>
            <a:r>
              <a:rPr lang="en-US" sz="3600" b="1" dirty="0" smtClean="0">
                <a:solidFill>
                  <a:schemeClr val="tx1"/>
                </a:solidFill>
              </a:rPr>
              <a:t>e = </a:t>
            </a:r>
            <a:r>
              <a:rPr lang="en-US" sz="3600" b="1" dirty="0" err="1" smtClean="0">
                <a:solidFill>
                  <a:schemeClr val="tx1"/>
                </a:solidFill>
              </a:rPr>
              <a:t>δl</a:t>
            </a:r>
            <a:r>
              <a:rPr lang="en-US" sz="3600" b="1" dirty="0" smtClean="0">
                <a:solidFill>
                  <a:schemeClr val="tx1"/>
                </a:solidFill>
              </a:rPr>
              <a:t>/l</a:t>
            </a:r>
          </a:p>
          <a:p>
            <a:pPr algn="just"/>
            <a:r>
              <a:rPr lang="en-US" dirty="0" smtClean="0">
                <a:solidFill>
                  <a:schemeClr val="tx1"/>
                </a:solidFill>
              </a:rPr>
              <a:t>Where  e = strain,    </a:t>
            </a:r>
            <a:r>
              <a:rPr lang="en-US" dirty="0" err="1" smtClean="0">
                <a:solidFill>
                  <a:schemeClr val="tx1"/>
                </a:solidFill>
              </a:rPr>
              <a:t>δl</a:t>
            </a:r>
            <a:r>
              <a:rPr lang="en-US" dirty="0" smtClean="0">
                <a:solidFill>
                  <a:schemeClr val="tx1"/>
                </a:solidFill>
              </a:rPr>
              <a:t>= change in length,    l=original length</a:t>
            </a:r>
          </a:p>
          <a:p>
            <a:pPr algn="just"/>
            <a:endParaRPr lang="en-US" dirty="0"/>
          </a:p>
        </p:txBody>
      </p:sp>
      <p:sp>
        <p:nvSpPr>
          <p:cNvPr id="18434" name="Rectangle 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8436" name="Rectangle 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8437" name="Picture 5"/>
          <p:cNvPicPr>
            <a:picLocks noChangeAspect="1" noChangeArrowheads="1"/>
          </p:cNvPicPr>
          <p:nvPr/>
        </p:nvPicPr>
        <p:blipFill>
          <a:blip r:embed="rId2" cstate="print"/>
          <a:srcRect/>
          <a:stretch>
            <a:fillRect/>
          </a:stretch>
        </p:blipFill>
        <p:spPr bwMode="auto">
          <a:xfrm>
            <a:off x="903514" y="3981257"/>
            <a:ext cx="8940800" cy="2362200"/>
          </a:xfrm>
          <a:prstGeom prst="rect">
            <a:avLst/>
          </a:prstGeom>
          <a:noFill/>
          <a:ln w="9525">
            <a:noFill/>
            <a:miter lim="800000"/>
            <a:headEnd/>
            <a:tailEnd/>
          </a:ln>
        </p:spPr>
      </p:pic>
      <p:pic>
        <p:nvPicPr>
          <p:cNvPr id="9"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11"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6269658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10972800" cy="1752600"/>
          </a:xfrm>
        </p:spPr>
        <p:txBody>
          <a:bodyPr>
            <a:normAutofit fontScale="90000"/>
          </a:bodyPr>
          <a:lstStyle/>
          <a:p>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Stress strain curve for ductile material</a:t>
            </a:r>
            <a:r>
              <a:rPr lang="en-US" dirty="0" smtClean="0"/>
              <a:t/>
            </a:r>
            <a:br>
              <a:rPr lang="en-US" dirty="0" smtClean="0"/>
            </a:br>
            <a:endParaRPr lang="en-US" dirty="0"/>
          </a:p>
        </p:txBody>
      </p:sp>
      <p:sp>
        <p:nvSpPr>
          <p:cNvPr id="3" name="Subtitle 2"/>
          <p:cNvSpPr>
            <a:spLocks noGrp="1"/>
          </p:cNvSpPr>
          <p:nvPr>
            <p:ph type="subTitle" idx="1"/>
          </p:nvPr>
        </p:nvSpPr>
        <p:spPr/>
        <p:txBody>
          <a:bodyPr/>
          <a:lstStyle/>
          <a:p>
            <a:endParaRPr lang="en-US" dirty="0"/>
          </a:p>
        </p:txBody>
      </p:sp>
      <p:pic>
        <p:nvPicPr>
          <p:cNvPr id="4" name="Picture 3" descr="Stress-strain curve - Strength of Materials"/>
          <p:cNvPicPr/>
          <p:nvPr/>
        </p:nvPicPr>
        <p:blipFill>
          <a:blip r:embed="rId2" cstate="print"/>
          <a:srcRect/>
          <a:stretch>
            <a:fillRect/>
          </a:stretch>
        </p:blipFill>
        <p:spPr bwMode="auto">
          <a:xfrm>
            <a:off x="-32657" y="802628"/>
            <a:ext cx="12191999" cy="5562600"/>
          </a:xfrm>
          <a:prstGeom prst="rect">
            <a:avLst/>
          </a:prstGeom>
          <a:noFill/>
          <a:ln w="9525">
            <a:noFill/>
            <a:miter lim="800000"/>
            <a:headEnd/>
            <a:tailEnd/>
          </a:ln>
        </p:spPr>
      </p:pic>
      <p:pic>
        <p:nvPicPr>
          <p:cNvPr id="5"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7" name="Footer Placeholder 4">
            <a:extLst>
              <a:ext uri="{FF2B5EF4-FFF2-40B4-BE49-F238E27FC236}">
                <a16:creationId xmlns="" xmlns:a16="http://schemas.microsoft.com/office/drawing/2014/main" id="{DD4A000E-D220-0045-A2D1-8D39B19F67C4}"/>
              </a:ext>
            </a:extLst>
          </p:cNvPr>
          <p:cNvSpPr txBox="1">
            <a:spLocks/>
          </p:cNvSpPr>
          <p:nvPr/>
        </p:nvSpPr>
        <p:spPr>
          <a:xfrm>
            <a:off x="7924800" y="6365228"/>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val="36778856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575</TotalTime>
  <Words>1510</Words>
  <Application>Microsoft Office PowerPoint</Application>
  <PresentationFormat>Custom</PresentationFormat>
  <Paragraphs>217</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   Strength of Materials-I(BMEC-2301)    </vt:lpstr>
      <vt:lpstr>Topic Discussed</vt:lpstr>
      <vt:lpstr>PowerPoint Presentation</vt:lpstr>
      <vt:lpstr>Elasticity </vt:lpstr>
      <vt:lpstr>Stress </vt:lpstr>
      <vt:lpstr>PowerPoint Presentation</vt:lpstr>
      <vt:lpstr>Units of Stress</vt:lpstr>
      <vt:lpstr> Strain </vt:lpstr>
      <vt:lpstr>       Stress strain curve for ductile material </vt:lpstr>
      <vt:lpstr>Hooke’s Law</vt:lpstr>
      <vt:lpstr>Value of E (i.e., modulus of elasticity) of materials, in everyday use, are given below :</vt:lpstr>
      <vt:lpstr>Proportional limit</vt:lpstr>
      <vt:lpstr>PowerPoint Presentation</vt:lpstr>
      <vt:lpstr>Ultimate tensile strength.</vt:lpstr>
      <vt:lpstr>Stress Strain curve for Brittle materials</vt:lpstr>
      <vt:lpstr>Types of stress &amp; strain</vt:lpstr>
      <vt:lpstr>Normal Stress</vt:lpstr>
      <vt:lpstr>Compressive Stress:</vt:lpstr>
      <vt:lpstr> Tangential Stress or Shearing Stress: </vt:lpstr>
      <vt:lpstr>Shear Strain:</vt:lpstr>
      <vt:lpstr>PowerPoint Presentation</vt:lpstr>
      <vt:lpstr>PowerPoint Presentation</vt:lpstr>
      <vt:lpstr>PowerPoint Presentation</vt:lpstr>
      <vt:lpstr>Relationship of stress and strain in two dimension</vt:lpstr>
      <vt:lpstr>PowerPoint Presentation</vt:lpstr>
      <vt:lpstr>Longitudinal Strain:</vt:lpstr>
      <vt:lpstr>PowerPoint Presentation</vt:lpstr>
      <vt:lpstr>Lateral Strain </vt:lpstr>
      <vt:lpstr>Poisson’s Ratio</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Ajay Singh</cp:lastModifiedBy>
  <cp:revision>91</cp:revision>
  <dcterms:created xsi:type="dcterms:W3CDTF">2020-11-12T04:35:12Z</dcterms:created>
  <dcterms:modified xsi:type="dcterms:W3CDTF">2023-07-26T17:51:23Z</dcterms:modified>
</cp:coreProperties>
</file>