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62" r:id="rId2"/>
    <p:sldId id="282" r:id="rId3"/>
    <p:sldId id="344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72" d="100"/>
          <a:sy n="72" d="100"/>
        </p:scale>
        <p:origin x="138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Numerical &amp; Statistical Methods</a:t>
            </a:r>
            <a:b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 (BTEE-3604)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572000"/>
            <a:ext cx="462615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100" dirty="0"/>
              <a:t>Prepared by: Sachin Syan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14400" y="3352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>
                <a:solidFill>
                  <a:srgbClr val="7030A0"/>
                </a:solidFill>
                <a:latin typeface="+mn-lt"/>
              </a:rPr>
            </a:br>
            <a:r>
              <a:rPr lang="en-US" sz="12800" dirty="0">
                <a:latin typeface="+mn-lt"/>
              </a:rPr>
              <a:t>Course Name: </a:t>
            </a:r>
            <a:r>
              <a:rPr lang="en-IN" sz="12800" dirty="0" smtClean="0">
                <a:latin typeface="+mn-lt"/>
              </a:rPr>
              <a:t>B.Tech (EE)</a:t>
            </a:r>
            <a:r>
              <a:rPr lang="en-US" sz="12800" dirty="0">
                <a:latin typeface="+mn-lt"/>
              </a:rPr>
              <a:t/>
            </a:r>
            <a:br>
              <a:rPr lang="en-US" sz="12800" dirty="0">
                <a:latin typeface="+mn-lt"/>
              </a:rPr>
            </a:br>
            <a:r>
              <a:rPr lang="en-US" sz="12800" dirty="0">
                <a:latin typeface="+mn-lt"/>
              </a:rPr>
              <a:t>Semester:</a:t>
            </a:r>
            <a:r>
              <a:rPr lang="en-IN" sz="12800" dirty="0">
                <a:latin typeface="+mn-lt"/>
              </a:rPr>
              <a:t> </a:t>
            </a:r>
            <a:r>
              <a:rPr lang="en-IN" sz="12800" dirty="0" smtClean="0">
                <a:latin typeface="+mn-lt"/>
              </a:rPr>
              <a:t>6th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16" y="1066800"/>
            <a:ext cx="9978584" cy="39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0"/>
            <a:ext cx="795499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782" y="1066800"/>
            <a:ext cx="118466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7331"/>
            <a:ext cx="11049000" cy="548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62187"/>
            <a:ext cx="7735209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9977"/>
            <a:ext cx="1371600" cy="3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99" y="3124200"/>
            <a:ext cx="38996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1000"/>
          </a:blip>
          <a:srcRect/>
          <a:stretch>
            <a:fillRect/>
          </a:stretch>
        </p:blipFill>
        <p:spPr bwMode="auto">
          <a:xfrm>
            <a:off x="1676400" y="914400"/>
            <a:ext cx="1013113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2D2D4"/>
              </a:clrFrom>
              <a:clrTo>
                <a:srgbClr val="D2D2D4">
                  <a:alpha val="0"/>
                </a:srgbClr>
              </a:clrTo>
            </a:clrChange>
            <a:lum bright="-36000" contrast="35000"/>
          </a:blip>
          <a:srcRect/>
          <a:stretch>
            <a:fillRect/>
          </a:stretch>
        </p:blipFill>
        <p:spPr bwMode="auto">
          <a:xfrm>
            <a:off x="0" y="990600"/>
            <a:ext cx="16905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1" y="1447800"/>
            <a:ext cx="1752600" cy="5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573191"/>
            <a:ext cx="1143000" cy="11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3352800"/>
            <a:ext cx="109604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999" y="1143000"/>
            <a:ext cx="1025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83714"/>
            <a:ext cx="9399608" cy="498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108527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92934"/>
            <a:ext cx="10210801" cy="238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2D2D4"/>
              </a:clrFrom>
              <a:clrTo>
                <a:srgbClr val="D2D2D4">
                  <a:alpha val="0"/>
                </a:srgbClr>
              </a:clrTo>
            </a:clrChange>
            <a:lum bright="-36000" contrast="35000"/>
          </a:blip>
          <a:srcRect/>
          <a:stretch>
            <a:fillRect/>
          </a:stretch>
        </p:blipFill>
        <p:spPr bwMode="auto">
          <a:xfrm>
            <a:off x="0" y="914400"/>
            <a:ext cx="1690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1027579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85304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Method</a:t>
            </a:r>
            <a:endParaRPr lang="en-US" sz="3600" b="1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8610600" cy="389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76800"/>
            <a:ext cx="1043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486400"/>
            <a:ext cx="2590800" cy="3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 Discussed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C7AE05A-CAD6-9F1B-B287-C9EBF9BB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3"/>
            <a:ext cx="11582400" cy="45259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Gauss- Seidel iteration method</a:t>
            </a:r>
          </a:p>
          <a:p>
            <a:r>
              <a:rPr lang="en-US" sz="6000" dirty="0" smtClean="0"/>
              <a:t>Rayleigh’s Power method for Eigen values and Eigenvectors</a:t>
            </a:r>
            <a:endParaRPr lang="el-GR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Topics Discussed in 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2751"/>
            <a:ext cx="109728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Solutions of Initial values problems using Euler’s method</a:t>
            </a:r>
          </a:p>
          <a:p>
            <a:r>
              <a:rPr lang="en-US" sz="5400" dirty="0" smtClean="0"/>
              <a:t>Solutions of Initial values problems using Modified Euler’s method</a:t>
            </a:r>
            <a:endParaRPr lang="el-GR" sz="5400" dirty="0">
              <a:effectLst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914400"/>
            <a:ext cx="1143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Consider the system of linear equations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103782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17756"/>
          <a:stretch>
            <a:fillRect/>
          </a:stretch>
        </p:blipFill>
        <p:spPr bwMode="auto">
          <a:xfrm>
            <a:off x="304799" y="977893"/>
            <a:ext cx="11670849" cy="48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17808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11201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NOTE</a:t>
            </a:r>
            <a:r>
              <a:rPr lang="en-US" sz="40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1. Since the most recent approximations of the unknowns are used while proceeding to the next step, the convergence in the Gauss-Seidal method is twice as fast as in Jacobi's method. </a:t>
            </a:r>
          </a:p>
          <a:p>
            <a:endParaRPr lang="en-US" sz="3200" dirty="0" smtClean="0"/>
          </a:p>
          <a:p>
            <a:r>
              <a:rPr lang="en-US" sz="3200" dirty="0" smtClean="0"/>
              <a:t>2. Jacobi and Gauss-Seidal methods converge for any choice of the initial approximations if in each equation of the system, the absolute value of the largest co-efficient is almost equal to or is at least one equation greater than the sum of the absolute values of all the remaining coefficients.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83820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5763" indent="-1655763"/>
            <a:r>
              <a:rPr lang="en-US" sz="3200" b="1" dirty="0" smtClean="0"/>
              <a:t>Example:</a:t>
            </a:r>
            <a:r>
              <a:rPr lang="en-US" sz="2800" dirty="0" smtClean="0"/>
              <a:t> </a:t>
            </a:r>
            <a:r>
              <a:rPr lang="en-US" sz="3150" dirty="0" smtClean="0"/>
              <a:t>Apply the Gauss-Seidal iteration method to solve the equations </a:t>
            </a:r>
            <a:r>
              <a:rPr lang="en-US" sz="3200" dirty="0" smtClean="0"/>
              <a:t>20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 + </a:t>
            </a:r>
            <a:r>
              <a:rPr lang="en-US" sz="3200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 − 2</a:t>
            </a:r>
            <a:r>
              <a:rPr lang="en-US" sz="3200" i="1" dirty="0" smtClean="0">
                <a:latin typeface="Times New Roman" pitchFamily="18" charset="0"/>
              </a:rPr>
              <a:t> z</a:t>
            </a:r>
            <a:r>
              <a:rPr lang="en-US" sz="3200" dirty="0" smtClean="0"/>
              <a:t> = 17; 3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 + 20</a:t>
            </a:r>
            <a:r>
              <a:rPr lang="en-US" sz="3200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 − </a:t>
            </a:r>
            <a:r>
              <a:rPr lang="en-US" sz="3200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 = −18; 2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-3</a:t>
            </a:r>
            <a:r>
              <a:rPr lang="en-US" sz="3200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+ 20</a:t>
            </a:r>
            <a:r>
              <a:rPr lang="en-US" sz="3200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 = 25.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3561" r="9588"/>
          <a:stretch>
            <a:fillRect/>
          </a:stretch>
        </p:blipFill>
        <p:spPr bwMode="auto">
          <a:xfrm>
            <a:off x="838200" y="2424113"/>
            <a:ext cx="10983373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1" y="1447800"/>
            <a:ext cx="1125325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94" y="1600200"/>
            <a:ext cx="11349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301</Words>
  <Application>Microsoft Office PowerPoint</Application>
  <PresentationFormat>Custom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Numerical &amp; Statistical Methods  (BTEE-3604) 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114</cp:revision>
  <dcterms:created xsi:type="dcterms:W3CDTF">2020-11-12T04:35:12Z</dcterms:created>
  <dcterms:modified xsi:type="dcterms:W3CDTF">2023-07-26T09:58:35Z</dcterms:modified>
</cp:coreProperties>
</file>