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64E940-E0F1-4754-8779-16EA86C38288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8CED98-C266-4E57-A845-6CA0119F6A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3A98-D0DC-453F-B2C2-84706CA7D8FD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0995-D039-456F-922B-652D6EE2D715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D44F-724C-4CE8-9FFC-7999FC4DB0FE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69B8-FE3A-40F2-B695-E951502722D0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512F-2A94-4332-B3C2-A7CB36989320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A68B-3FC0-4412-931A-29B0B952458E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6867-C580-467E-8667-B8CE58160830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DD4-0FED-4682-AF8A-A765CD3B458F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5336A-54FC-42F3-9A35-D9ABA0212148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AFBF-3230-483D-BA4A-B4A076BD27CA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F1B4-639C-45F6-8478-B83A9A665938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A86D3-5A95-4CFC-9405-4C5D05E6D67B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jpe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 dirty="0" smtClean="0">
                <a:solidFill>
                  <a:schemeClr val="tx2"/>
                </a:solidFill>
              </a:rPr>
              <a:t> </a:t>
            </a:r>
            <a:r>
              <a:rPr lang="en-US" altLang="zh-TW" sz="3200" dirty="0">
                <a:solidFill>
                  <a:schemeClr val="tx2"/>
                </a:solidFill>
              </a:rPr>
              <a:t>Interference and System Capacity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838200" y="15240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Sources of interference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another mobile in the same cell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a call in progress in the neighboring cell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other base stations operating in the same frequency band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noncellular system leaks energy into the cellular frequency band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Two major cellular interference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co-channel interference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adjacent channel interference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 dirty="0" smtClean="0">
                <a:solidFill>
                  <a:schemeClr val="tx2"/>
                </a:solidFill>
              </a:rPr>
              <a:t>Co-channel </a:t>
            </a:r>
            <a:r>
              <a:rPr lang="en-US" altLang="zh-TW" sz="3200" dirty="0">
                <a:solidFill>
                  <a:schemeClr val="tx2"/>
                </a:solidFill>
              </a:rPr>
              <a:t>Interference and System Capacity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838200" y="15240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Frequency reuse - there are several cells that use the same set of frequencies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co-channel cells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co-channel interference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To reduce co-channel interference, co-channel cell must be separated by a minimum distance.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When the size of the cell is approximately the same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co-channel interference is independent of the transmitted power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co-channel interference is a function of 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altLang="zh-TW" sz="1600" i="1"/>
              <a:t>R</a:t>
            </a:r>
            <a:r>
              <a:rPr lang="en-US" altLang="zh-TW" sz="1600"/>
              <a:t>: Radius of the cell 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altLang="zh-TW" sz="1600" i="1"/>
              <a:t>D</a:t>
            </a:r>
            <a:r>
              <a:rPr lang="en-US" altLang="zh-TW" sz="1600"/>
              <a:t>: distance to the center of the nearest co-channel cell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Increasing the ratio </a:t>
            </a:r>
            <a:r>
              <a:rPr lang="en-US" altLang="zh-TW" sz="2000" i="1"/>
              <a:t>Q=D/R,  </a:t>
            </a:r>
            <a:r>
              <a:rPr lang="en-US" altLang="zh-TW" sz="2000"/>
              <a:t>the interference is reduced.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 i="1"/>
              <a:t>Q</a:t>
            </a:r>
            <a:r>
              <a:rPr lang="en-US" altLang="zh-TW" sz="2000"/>
              <a:t> is called the co-channel reuse ratio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990600" y="685800"/>
            <a:ext cx="7772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For a hexagonal geometry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altLang="zh-TW" sz="1800"/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altLang="zh-TW" sz="18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A small value of Q provides large capacity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A large value of Q improves the transmission quality - smaller level of co-channel interference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A tradeoff must be made between these two objectives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2971800" y="1143000"/>
          <a:ext cx="1543050" cy="650875"/>
        </p:xfrm>
        <a:graphic>
          <a:graphicData uri="http://schemas.openxmlformats.org/presentationml/2006/ole">
            <p:oleObj spid="_x0000_s3074" name="方程式" r:id="rId3" imgW="927000" imgH="393480" progId="Equation.3">
              <p:embed/>
            </p:oleObj>
          </a:graphicData>
        </a:graphic>
      </p:graphicFrame>
      <p:pic>
        <p:nvPicPr>
          <p:cNvPr id="17412" name="Picture 4" descr="D:\mcchiu\course\mobile communications\ch2\T2_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3657600"/>
            <a:ext cx="7467600" cy="2305050"/>
          </a:xfrm>
          <a:prstGeom prst="rect">
            <a:avLst/>
          </a:prstGeom>
          <a:noFill/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 dirty="0" smtClean="0">
                <a:solidFill>
                  <a:schemeClr val="tx2"/>
                </a:solidFill>
              </a:rPr>
              <a:t>Adjacent </a:t>
            </a:r>
            <a:r>
              <a:rPr lang="en-US" altLang="zh-TW" sz="3200" dirty="0">
                <a:solidFill>
                  <a:schemeClr val="tx2"/>
                </a:solidFill>
              </a:rPr>
              <a:t>Channel Interference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838200" y="15240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Adjacent channel interference: interference from adjacent in frequency to the desired signal.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Imperfect receiver filters allow nearby frequencies to leak into the passband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Performance degrade seriously due to </a:t>
            </a:r>
            <a:r>
              <a:rPr lang="en-US" altLang="zh-TW" sz="1800" i="1"/>
              <a:t>near-far</a:t>
            </a:r>
            <a:r>
              <a:rPr lang="en-US" altLang="zh-TW" sz="1800"/>
              <a:t> effect.</a:t>
            </a:r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2743200" y="3048000"/>
          <a:ext cx="5105400" cy="3317875"/>
        </p:xfrm>
        <a:graphic>
          <a:graphicData uri="http://schemas.openxmlformats.org/presentationml/2006/ole">
            <p:oleObj spid="_x0000_s7170" name="VISIO" r:id="rId4" imgW="6202800" imgH="4029120" progId="">
              <p:embed/>
            </p:oleObj>
          </a:graphicData>
        </a:graphic>
      </p:graphicFrame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838200" y="12192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 dirty="0"/>
              <a:t>Adjacent channel interference can be minimized through careful filtering and </a:t>
            </a:r>
            <a:r>
              <a:rPr lang="en-US" altLang="zh-TW" sz="2000" i="1" dirty="0"/>
              <a:t>channel assignment</a:t>
            </a:r>
            <a:r>
              <a:rPr lang="en-US" altLang="zh-TW" sz="2000" dirty="0"/>
              <a:t>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 dirty="0"/>
              <a:t>Keep the frequency separation between each channel in a given cell as large as possible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 dirty="0"/>
              <a:t>A channel separation greater than six is needed to bring the adjacent channel interference to an acceptable level.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Topics to be covered in next lecture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interference and system capacity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handoff strategies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 dirty="0" smtClean="0">
                <a:solidFill>
                  <a:schemeClr val="tx2"/>
                </a:solidFill>
              </a:rPr>
              <a:t> </a:t>
            </a:r>
            <a:r>
              <a:rPr lang="en-US" altLang="zh-TW" sz="3200" dirty="0">
                <a:solidFill>
                  <a:schemeClr val="tx2"/>
                </a:solidFill>
              </a:rPr>
              <a:t>Handoff Strategies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515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838200" y="15240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When a mobile moves into a different cell while a conversation is in progress, the MSC automatically transfers the call to a new channel belonging to the new base station.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Handoff operation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identifying a new base station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re-allocating the voice and control channels with the new base station.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Handoff Threshold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Minimum usable signal for acceptable voice quality (-90dBm to -100dBm)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Handoff margin                                                cannot be too large or too small.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If         is too large, unnecessary handoffs burden the MSC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If         is too small, there may be insufficient time to complete handoff before a call is lost. 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203575" y="4221163"/>
          <a:ext cx="2671763" cy="419100"/>
        </p:xfrm>
        <a:graphic>
          <a:graphicData uri="http://schemas.openxmlformats.org/presentationml/2006/ole">
            <p:oleObj spid="_x0000_s1026" name="方程式" r:id="rId4" imgW="1612800" imgH="253800" progId="Equation.3">
              <p:embed/>
            </p:oleObj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979613" y="4868863"/>
          <a:ext cx="250825" cy="271462"/>
        </p:xfrm>
        <a:graphic>
          <a:graphicData uri="http://schemas.openxmlformats.org/presentationml/2006/ole">
            <p:oleObj spid="_x0000_s1027" name="方程式" r:id="rId5" imgW="152280" imgH="164880" progId="Equation.3">
              <p:embed/>
            </p:oleObj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979613" y="5157788"/>
          <a:ext cx="250825" cy="271462"/>
        </p:xfrm>
        <a:graphic>
          <a:graphicData uri="http://schemas.openxmlformats.org/presentationml/2006/ole">
            <p:oleObj spid="_x0000_s1028" name="方程式" r:id="rId6" imgW="152280" imgH="164880" progId="Equation.3">
              <p:embed/>
            </p:oleObj>
          </a:graphicData>
        </a:graphic>
      </p:graphicFrame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D:\mcchiu\course\mobile communications\ch2\2_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838200"/>
            <a:ext cx="6172200" cy="5462588"/>
          </a:xfrm>
          <a:prstGeom prst="rect">
            <a:avLst/>
          </a:prstGeom>
          <a:noFill/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838200" y="685800"/>
            <a:ext cx="7772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Handoff must ensure that the drop in the measured signal is not due to momentary fading and that the mobile is actually moving away from the serving base station.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Running average measurement of signal strength should be optimized so that unnecessary handoffs are avoided.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Depends on the speed at which the vehicle is moving.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Steep short term average -&gt; the hand off should be made quickly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The speed can be estimated from the statistics of the received short-term fading signal at the base station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Dwell time: the time over which a call may be maintained within a cell without handoff.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Dwell time depends 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propagation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interference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distance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speed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838200" y="685800"/>
            <a:ext cx="7772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Handoff measurement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In first generation analog cellular systems,  signal strength measurements are made by the base station and supervised by the MSC.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In second generation systems (TDMA), handoff decisions are mobile assisted, called mobile assisted handoff (MAHO)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Intersystem handoff: If a mobile moves from one cellular system to a different cellular system controlled by a different MSC.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Handoff requests is much important than handling a new call.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3200">
                <a:solidFill>
                  <a:schemeClr val="tx2"/>
                </a:solidFill>
              </a:rPr>
              <a:t>Practical Handoff Consideration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29200"/>
            <a:ext cx="12192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838200" y="15240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990600" y="16764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Different type of users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High speed users need frequent handoff during a call.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Low speed users may never need a handoff during a call.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Microcells to provide capacity, the MSC can become burdened if high speed users are constantly being passed between very small cells.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Minimize handoff intervention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handle the simultaneous traffic of high speed and low speed users.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Large and small cells can be located at a single location (umbrella cell)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different antenna height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different power level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Cell dragging problem: pedestrian users provide a very strong signal to the base station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The user may travel deep within a neighboring cell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altLang="zh-TW" sz="1800"/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:\mcchiu\course\mobile communications\ch2\2_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828800"/>
            <a:ext cx="7696200" cy="3543300"/>
          </a:xfrm>
          <a:prstGeom prst="rect">
            <a:avLst/>
          </a:prstGeom>
          <a:noFill/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990600" y="685800"/>
            <a:ext cx="7772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Handoff for first generation analog cellular systems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10 secs handoff time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     is in the order of 6 dB to 12 dB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Handoff for second generation cellular systems, e.g., GSM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1 to 2 seconds handoff time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mobile assists handoff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      is in the order of 0 dB to 6 dB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Handoff decisions based on signal strength, co-channel interference, and adjacent channel interference.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IS-95 CDMA spread spectrum cellular system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Mobiles share the channel in every cell.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No physical change of channel during handoff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zh-TW" sz="1800"/>
              <a:t>MSC decides the base station with the best receiving signal as the service station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altLang="zh-TW" sz="1800"/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altLang="zh-TW" sz="1800"/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altLang="zh-TW" sz="18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2000"/>
              <a:t>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TW" sz="2000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828800" y="1447800"/>
          <a:ext cx="250825" cy="271463"/>
        </p:xfrm>
        <a:graphic>
          <a:graphicData uri="http://schemas.openxmlformats.org/presentationml/2006/ole">
            <p:oleObj spid="_x0000_s2050" name="方程式" r:id="rId3" imgW="152280" imgH="164880" progId="Equation.3">
              <p:embed/>
            </p:oleObj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828800" y="2743200"/>
          <a:ext cx="250825" cy="271463"/>
        </p:xfrm>
        <a:graphic>
          <a:graphicData uri="http://schemas.openxmlformats.org/presentationml/2006/ole">
            <p:oleObj spid="_x0000_s2051" name="方程式" r:id="rId4" imgW="152280" imgH="164880" progId="Equation.3">
              <p:embed/>
            </p:oleObj>
          </a:graphicData>
        </a:graphic>
      </p:graphicFrame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860</Words>
  <Application>Microsoft Office PowerPoint</Application>
  <PresentationFormat>On-screen Show (4:3)</PresentationFormat>
  <Paragraphs>114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Office Theme</vt:lpstr>
      <vt:lpstr>方程式</vt:lpstr>
      <vt:lpstr>VISIO</vt:lpstr>
      <vt:lpstr>   COMPUTER NETWORKS-II / BTCS-3501    </vt:lpstr>
      <vt:lpstr>Topics to be covered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System Design (cont.)</dc:title>
  <dc:creator>Windows 8</dc:creator>
  <cp:lastModifiedBy>Admin</cp:lastModifiedBy>
  <cp:revision>9</cp:revision>
  <dcterms:created xsi:type="dcterms:W3CDTF">2006-08-16T00:00:00Z</dcterms:created>
  <dcterms:modified xsi:type="dcterms:W3CDTF">2023-06-20T08:36:56Z</dcterms:modified>
</cp:coreProperties>
</file>