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3C087-67CB-4C33-A81A-014A47EA9E0D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A83DD-C414-4D6E-8468-E30B6D7DBE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r>
              <a:rPr lang="en-US" sz="3600" noProof="1"/>
              <a:t>Assignment Operators</a:t>
            </a:r>
            <a:endParaRPr lang="en-US" sz="36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800600"/>
          </a:xfrm>
        </p:spPr>
        <p:txBody>
          <a:bodyPr/>
          <a:lstStyle/>
          <a:p>
            <a:r>
              <a:rPr lang="en-US" sz="2800"/>
              <a:t>Assignment expression abbreviations</a:t>
            </a:r>
          </a:p>
          <a:p>
            <a:pPr lvl="2">
              <a:buFontTx/>
              <a:buNone/>
            </a:pPr>
            <a:r>
              <a:rPr lang="en-US" sz="2000" b="1">
                <a:latin typeface="Courier New" pitchFamily="49" charset="0"/>
              </a:rPr>
              <a:t>c = c + 3;</a:t>
            </a:r>
            <a:r>
              <a:rPr lang="en-US" sz="2000"/>
              <a:t> can be abbreviated as </a:t>
            </a:r>
            <a:r>
              <a:rPr lang="en-US" sz="2000" b="1">
                <a:latin typeface="Courier New" pitchFamily="49" charset="0"/>
              </a:rPr>
              <a:t>c += 3;</a:t>
            </a:r>
            <a:r>
              <a:rPr lang="en-US" sz="2000"/>
              <a:t> using the addition assignment operator</a:t>
            </a:r>
          </a:p>
          <a:p>
            <a:r>
              <a:rPr lang="en-US" sz="2800"/>
              <a:t>Statements of the form</a:t>
            </a:r>
          </a:p>
          <a:p>
            <a:pPr lvl="2">
              <a:buFontTx/>
              <a:buNone/>
            </a:pPr>
            <a:r>
              <a:rPr lang="en-US" sz="2000" b="1">
                <a:latin typeface="Courier New" pitchFamily="49" charset="0"/>
              </a:rPr>
              <a:t>variable = variable operator expression;</a:t>
            </a:r>
          </a:p>
          <a:p>
            <a:pPr lvl="1">
              <a:buFontTx/>
              <a:buNone/>
            </a:pPr>
            <a:r>
              <a:rPr lang="en-US" sz="2400"/>
              <a:t>can be rewritten as</a:t>
            </a:r>
          </a:p>
          <a:p>
            <a:pPr lvl="2">
              <a:buFontTx/>
              <a:buNone/>
            </a:pPr>
            <a:r>
              <a:rPr lang="en-US" sz="2000" b="1">
                <a:latin typeface="Courier New" pitchFamily="49" charset="0"/>
              </a:rPr>
              <a:t>variable operator= expression;</a:t>
            </a:r>
          </a:p>
          <a:p>
            <a:r>
              <a:rPr lang="en-US" sz="2800"/>
              <a:t>Examples of other assignment operators include: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d -= 4     (d = d - 4)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e *= 5     (e = e * 5)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f /= 3     (f = f / 3)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g %= 9     (g = g % 9)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0" y="2984500"/>
            <a:ext cx="4572000" cy="889000"/>
            <a:chOff x="0" y="0"/>
            <a:chExt cx="2880" cy="560"/>
          </a:xfrm>
        </p:grpSpPr>
        <p:sp>
          <p:nvSpPr>
            <p:cNvPr id="21509" name="Rectangle 5"/>
            <p:cNvSpPr>
              <a:spLocks noChangeArrowheads="1" noTextEdit="1"/>
            </p:cNvSpPr>
            <p:nvPr/>
          </p:nvSpPr>
          <p:spPr bwMode="auto">
            <a:xfrm>
              <a:off x="0" y="0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0" name="Rectangle 6"/>
            <p:cNvSpPr>
              <a:spLocks noChangeArrowheads="1" noTextEdit="1"/>
            </p:cNvSpPr>
            <p:nvPr/>
          </p:nvSpPr>
          <p:spPr bwMode="auto">
            <a:xfrm>
              <a:off x="720" y="0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1" name="Rectangle 7"/>
            <p:cNvSpPr>
              <a:spLocks noChangeArrowheads="1" noTextEdit="1"/>
            </p:cNvSpPr>
            <p:nvPr/>
          </p:nvSpPr>
          <p:spPr bwMode="auto">
            <a:xfrm>
              <a:off x="1440" y="0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2" name="Rectangle 8"/>
            <p:cNvSpPr>
              <a:spLocks noChangeArrowheads="1" noTextEdit="1"/>
            </p:cNvSpPr>
            <p:nvPr/>
          </p:nvSpPr>
          <p:spPr bwMode="auto">
            <a:xfrm>
              <a:off x="2160" y="0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3" name="Rectangle 9"/>
            <p:cNvSpPr>
              <a:spLocks noChangeArrowheads="1" noTextEdit="1"/>
            </p:cNvSpPr>
            <p:nvPr/>
          </p:nvSpPr>
          <p:spPr bwMode="auto">
            <a:xfrm>
              <a:off x="0" y="112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4" name="Rectangle 10"/>
            <p:cNvSpPr>
              <a:spLocks noChangeArrowheads="1" noTextEdit="1"/>
            </p:cNvSpPr>
            <p:nvPr/>
          </p:nvSpPr>
          <p:spPr bwMode="auto">
            <a:xfrm>
              <a:off x="720" y="112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5" name="Rectangle 11"/>
            <p:cNvSpPr>
              <a:spLocks noChangeArrowheads="1" noTextEdit="1"/>
            </p:cNvSpPr>
            <p:nvPr/>
          </p:nvSpPr>
          <p:spPr bwMode="auto">
            <a:xfrm>
              <a:off x="1440" y="112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6" name="Rectangle 12"/>
            <p:cNvSpPr>
              <a:spLocks noChangeArrowheads="1" noTextEdit="1"/>
            </p:cNvSpPr>
            <p:nvPr/>
          </p:nvSpPr>
          <p:spPr bwMode="auto">
            <a:xfrm>
              <a:off x="2160" y="112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7" name="Rectangle 13"/>
            <p:cNvSpPr>
              <a:spLocks noChangeArrowheads="1" noTextEdit="1"/>
            </p:cNvSpPr>
            <p:nvPr/>
          </p:nvSpPr>
          <p:spPr bwMode="auto">
            <a:xfrm>
              <a:off x="0" y="224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8" name="Rectangle 14"/>
            <p:cNvSpPr>
              <a:spLocks noChangeArrowheads="1" noTextEdit="1"/>
            </p:cNvSpPr>
            <p:nvPr/>
          </p:nvSpPr>
          <p:spPr bwMode="auto">
            <a:xfrm>
              <a:off x="720" y="224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19" name="Rectangle 15"/>
            <p:cNvSpPr>
              <a:spLocks noChangeArrowheads="1" noTextEdit="1"/>
            </p:cNvSpPr>
            <p:nvPr/>
          </p:nvSpPr>
          <p:spPr bwMode="auto">
            <a:xfrm>
              <a:off x="1440" y="224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0" name="Rectangle 16"/>
            <p:cNvSpPr>
              <a:spLocks noChangeArrowheads="1" noTextEdit="1"/>
            </p:cNvSpPr>
            <p:nvPr/>
          </p:nvSpPr>
          <p:spPr bwMode="auto">
            <a:xfrm>
              <a:off x="2160" y="224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1" name="Rectangle 17"/>
            <p:cNvSpPr>
              <a:spLocks noChangeArrowheads="1" noTextEdit="1"/>
            </p:cNvSpPr>
            <p:nvPr/>
          </p:nvSpPr>
          <p:spPr bwMode="auto">
            <a:xfrm>
              <a:off x="0" y="336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2" name="Rectangle 18"/>
            <p:cNvSpPr>
              <a:spLocks noChangeArrowheads="1" noTextEdit="1"/>
            </p:cNvSpPr>
            <p:nvPr/>
          </p:nvSpPr>
          <p:spPr bwMode="auto">
            <a:xfrm>
              <a:off x="720" y="336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3" name="Rectangle 19"/>
            <p:cNvSpPr>
              <a:spLocks noChangeArrowheads="1" noTextEdit="1"/>
            </p:cNvSpPr>
            <p:nvPr/>
          </p:nvSpPr>
          <p:spPr bwMode="auto">
            <a:xfrm>
              <a:off x="1440" y="336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4" name="Rectangle 20"/>
            <p:cNvSpPr>
              <a:spLocks noChangeArrowheads="1" noTextEdit="1"/>
            </p:cNvSpPr>
            <p:nvPr/>
          </p:nvSpPr>
          <p:spPr bwMode="auto">
            <a:xfrm>
              <a:off x="2160" y="336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5" name="Rectangle 21"/>
            <p:cNvSpPr>
              <a:spLocks noChangeArrowheads="1" noTextEdit="1"/>
            </p:cNvSpPr>
            <p:nvPr/>
          </p:nvSpPr>
          <p:spPr bwMode="auto">
            <a:xfrm>
              <a:off x="0" y="448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6" name="Rectangle 22"/>
            <p:cNvSpPr>
              <a:spLocks noChangeArrowheads="1" noTextEdit="1"/>
            </p:cNvSpPr>
            <p:nvPr/>
          </p:nvSpPr>
          <p:spPr bwMode="auto">
            <a:xfrm>
              <a:off x="720" y="448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7" name="Rectangle 23"/>
            <p:cNvSpPr>
              <a:spLocks noChangeArrowheads="1" noTextEdit="1"/>
            </p:cNvSpPr>
            <p:nvPr/>
          </p:nvSpPr>
          <p:spPr bwMode="auto">
            <a:xfrm>
              <a:off x="1440" y="448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528" name="Rectangle 24"/>
            <p:cNvSpPr>
              <a:spLocks noChangeArrowheads="1" noTextEdit="1"/>
            </p:cNvSpPr>
            <p:nvPr/>
          </p:nvSpPr>
          <p:spPr bwMode="auto">
            <a:xfrm>
              <a:off x="2160" y="448"/>
              <a:ext cx="72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5" name="Picture 24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54864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 smtClean="0"/>
              <a:t>Increment </a:t>
            </a:r>
            <a:r>
              <a:rPr lang="en-US" sz="3600" noProof="1"/>
              <a:t>and Decrement Operators</a:t>
            </a:r>
            <a:endParaRPr lang="en-U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05800" cy="4876800"/>
          </a:xfrm>
        </p:spPr>
        <p:txBody>
          <a:bodyPr/>
          <a:lstStyle/>
          <a:p>
            <a:r>
              <a:rPr lang="en-US" sz="2800"/>
              <a:t>Increment operator (c</a:t>
            </a:r>
            <a:r>
              <a:rPr lang="en-US" sz="2800" b="1">
                <a:latin typeface="Courier New" pitchFamily="49" charset="0"/>
              </a:rPr>
              <a:t>++</a:t>
            </a:r>
            <a:r>
              <a:rPr lang="en-US" sz="2800"/>
              <a:t>) - can be used instead of </a:t>
            </a: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      c += 1 </a:t>
            </a:r>
            <a:endParaRPr lang="en-US" sz="2800"/>
          </a:p>
          <a:p>
            <a:r>
              <a:rPr lang="en-US" sz="2800"/>
              <a:t>Decrement operator (c</a:t>
            </a:r>
            <a:r>
              <a:rPr lang="en-US" sz="2800" b="1">
                <a:latin typeface="Courier New" pitchFamily="49" charset="0"/>
              </a:rPr>
              <a:t>--</a:t>
            </a:r>
            <a:r>
              <a:rPr lang="en-US" sz="2800"/>
              <a:t>) - can be used instead of </a:t>
            </a:r>
          </a:p>
          <a:p>
            <a:pPr>
              <a:buFontTx/>
              <a:buNone/>
            </a:pPr>
            <a:r>
              <a:rPr lang="en-US" sz="2800" b="1">
                <a:latin typeface="Courier New" pitchFamily="49" charset="0"/>
              </a:rPr>
              <a:t>     c -= 1</a:t>
            </a:r>
            <a:endParaRPr lang="en-US" sz="2800"/>
          </a:p>
          <a:p>
            <a:r>
              <a:rPr lang="en-US" sz="2800"/>
              <a:t>Preincrement</a:t>
            </a:r>
          </a:p>
          <a:p>
            <a:pPr lvl="2"/>
            <a:r>
              <a:rPr lang="en-US" sz="2000"/>
              <a:t>When the operator is used before the variable (</a:t>
            </a:r>
            <a:r>
              <a:rPr lang="en-US" sz="2000" b="1">
                <a:latin typeface="Courier New" pitchFamily="49" charset="0"/>
              </a:rPr>
              <a:t>++c</a:t>
            </a:r>
            <a:r>
              <a:rPr lang="en-US" sz="2000"/>
              <a:t> or </a:t>
            </a:r>
            <a:r>
              <a:rPr lang="en-US" sz="2000" b="1">
                <a:latin typeface="Courier New" pitchFamily="49" charset="0"/>
              </a:rPr>
              <a:t>–c</a:t>
            </a:r>
            <a:r>
              <a:rPr lang="en-US" sz="2000"/>
              <a:t>)</a:t>
            </a:r>
          </a:p>
          <a:p>
            <a:pPr lvl="2"/>
            <a:r>
              <a:rPr lang="en-US" sz="2000"/>
              <a:t>Variable is changed, then the expression it is in is evaluated.</a:t>
            </a:r>
          </a:p>
          <a:p>
            <a:r>
              <a:rPr lang="en-US" sz="2800"/>
              <a:t>Posincrement</a:t>
            </a:r>
          </a:p>
          <a:p>
            <a:pPr lvl="2"/>
            <a:r>
              <a:rPr lang="en-US" sz="2000"/>
              <a:t>When the operator is used after the variable (</a:t>
            </a:r>
            <a:r>
              <a:rPr lang="en-US" sz="2000" b="1">
                <a:latin typeface="Courier New" pitchFamily="49" charset="0"/>
              </a:rPr>
              <a:t>c++</a:t>
            </a:r>
            <a:r>
              <a:rPr lang="en-US" sz="2000"/>
              <a:t> or </a:t>
            </a:r>
            <a:r>
              <a:rPr lang="en-US" sz="2000" b="1">
                <a:latin typeface="Courier New" pitchFamily="49" charset="0"/>
              </a:rPr>
              <a:t>c--</a:t>
            </a:r>
            <a:r>
              <a:rPr lang="en-US" sz="2000"/>
              <a:t>)</a:t>
            </a:r>
          </a:p>
          <a:p>
            <a:pPr lvl="2"/>
            <a:r>
              <a:rPr lang="en-US" sz="2000"/>
              <a:t>Expression the variable is in executes, then the variable is changed.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</a:t>
            </a:r>
            <a:r>
              <a:rPr lang="en-US" b="1">
                <a:latin typeface="Courier New" pitchFamily="49" charset="0"/>
              </a:rPr>
              <a:t>c = 5</a:t>
            </a:r>
            <a:r>
              <a:rPr lang="en-US"/>
              <a:t>, then </a:t>
            </a:r>
          </a:p>
          <a:p>
            <a:pPr lvl="1"/>
            <a:r>
              <a:rPr lang="en-US" b="1">
                <a:latin typeface="Courier New" pitchFamily="49" charset="0"/>
              </a:rPr>
              <a:t>cout &lt;&lt; ++c;</a:t>
            </a:r>
            <a:r>
              <a:rPr lang="en-US"/>
              <a:t> prints out </a:t>
            </a:r>
            <a:r>
              <a:rPr lang="en-US" b="1">
                <a:latin typeface="Courier New" pitchFamily="49" charset="0"/>
              </a:rPr>
              <a:t>6</a:t>
            </a:r>
            <a:r>
              <a:rPr lang="en-US"/>
              <a:t> (</a:t>
            </a:r>
            <a:r>
              <a:rPr lang="en-US" b="1">
                <a:latin typeface="Courier New" pitchFamily="49" charset="0"/>
              </a:rPr>
              <a:t>c</a:t>
            </a:r>
            <a:r>
              <a:rPr lang="en-US"/>
              <a:t> is changed before </a:t>
            </a:r>
            <a:r>
              <a:rPr lang="en-US" b="1">
                <a:latin typeface="Courier New" pitchFamily="49" charset="0"/>
              </a:rPr>
              <a:t>cout</a:t>
            </a:r>
            <a:r>
              <a:rPr lang="en-US"/>
              <a:t> is executed)</a:t>
            </a:r>
          </a:p>
          <a:p>
            <a:pPr lvl="1"/>
            <a:r>
              <a:rPr lang="en-US" b="1">
                <a:latin typeface="Courier New" pitchFamily="49" charset="0"/>
              </a:rPr>
              <a:t>cout &lt;&lt; c++;</a:t>
            </a:r>
            <a:r>
              <a:rPr lang="en-US"/>
              <a:t> prints out </a:t>
            </a:r>
            <a:r>
              <a:rPr lang="en-US" b="1">
                <a:latin typeface="Courier New" pitchFamily="49" charset="0"/>
              </a:rPr>
              <a:t>5</a:t>
            </a:r>
            <a:r>
              <a:rPr lang="en-US"/>
              <a:t> (</a:t>
            </a:r>
            <a:r>
              <a:rPr lang="en-US" b="1">
                <a:latin typeface="Courier New" pitchFamily="49" charset="0"/>
              </a:rPr>
              <a:t>cout</a:t>
            </a:r>
            <a:r>
              <a:rPr lang="en-US"/>
              <a:t> is executed before the increment. </a:t>
            </a:r>
            <a:r>
              <a:rPr lang="en-US" b="1"/>
              <a:t>c</a:t>
            </a:r>
            <a:r>
              <a:rPr lang="en-US"/>
              <a:t> now has the value of </a:t>
            </a:r>
            <a:r>
              <a:rPr lang="en-US" b="1"/>
              <a:t>6</a:t>
            </a:r>
            <a:r>
              <a:rPr lang="en-US"/>
              <a:t>)</a:t>
            </a:r>
          </a:p>
          <a:p>
            <a:pPr>
              <a:buFontTx/>
              <a:buNone/>
            </a:pPr>
            <a:endParaRPr lang="en-US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When Variable is not in an expression</a:t>
            </a:r>
          </a:p>
          <a:p>
            <a:pPr lvl="1">
              <a:lnSpc>
                <a:spcPct val="90000"/>
              </a:lnSpc>
            </a:pPr>
            <a:r>
              <a:rPr lang="en-US"/>
              <a:t>Preincrementing and postincrementing have the same effect.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++c;</a:t>
            </a:r>
            <a:r>
              <a:rPr lang="en-US"/>
              <a:t> </a:t>
            </a:r>
            <a:endParaRPr lang="en-US" b="1">
              <a:latin typeface="Courier New" pitchFamily="49" charset="0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cout &lt;&lt; c;</a:t>
            </a: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and 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c++;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cout &lt;&lt; c;</a:t>
            </a: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have the same effect.</a:t>
            </a: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4008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/>
              <a:t>Essentials of Counter-Controlled Repetition</a:t>
            </a:r>
            <a:endParaRPr lang="en-US" sz="36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Counter-controlled repetition requires: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name of a control variable (or loop counter).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initial value of the control variable.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condition that tests for the final value of the control variable (i.e., whether looping should continue).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increment (or decrement) by which the control variable is modified each time through the loop. 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 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int counter =1;          //initialization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while (counter &lt;= 10){ //repetitio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// condition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   cout &lt;&lt; counter &lt;&lt; endl;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   ++counter;            //increment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		  }</a:t>
            </a:r>
            <a:endParaRPr lang="en-US" sz="240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181600" cy="838200"/>
          </a:xfrm>
        </p:spPr>
        <p:txBody>
          <a:bodyPr>
            <a:normAutofit fontScale="90000"/>
          </a:bodyPr>
          <a:lstStyle/>
          <a:p>
            <a:r>
              <a:rPr lang="en-US" sz="3600" noProof="1"/>
              <a:t>The for Repetition Structure</a:t>
            </a:r>
            <a:endParaRPr lang="en-US" sz="36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4572000"/>
          </a:xfrm>
        </p:spPr>
        <p:txBody>
          <a:bodyPr/>
          <a:lstStyle/>
          <a:p>
            <a:r>
              <a:rPr lang="en-US"/>
              <a:t>The general format when using </a:t>
            </a: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 loops is</a:t>
            </a:r>
          </a:p>
          <a:p>
            <a:pPr lvl="1">
              <a:buFontTx/>
              <a:buNone/>
            </a:pPr>
            <a:r>
              <a:rPr lang="en-US" sz="2200" b="1">
                <a:latin typeface="Courier New" pitchFamily="49" charset="0"/>
              </a:rPr>
              <a:t>for ( initialization; LoopContinuationTest; 		   increment )</a:t>
            </a:r>
          </a:p>
          <a:p>
            <a:pPr lvl="1">
              <a:buFontTx/>
              <a:buNone/>
            </a:pPr>
            <a:r>
              <a:rPr lang="en-US" sz="2200" b="1">
                <a:latin typeface="Courier New" pitchFamily="49" charset="0"/>
              </a:rPr>
              <a:t>   </a:t>
            </a:r>
            <a:r>
              <a:rPr lang="en-US" b="1">
                <a:latin typeface="Courier New" pitchFamily="49" charset="0"/>
              </a:rPr>
              <a:t>statement </a:t>
            </a:r>
          </a:p>
          <a:p>
            <a:r>
              <a:rPr lang="en-US"/>
              <a:t>Example:  </a:t>
            </a:r>
          </a:p>
          <a:p>
            <a:pPr lvl="1">
              <a:buFontTx/>
              <a:buNone/>
            </a:pPr>
            <a:r>
              <a:rPr lang="en-US" sz="2500" b="1">
                <a:latin typeface="Courier New" pitchFamily="49" charset="0"/>
              </a:rPr>
              <a:t>for( int counter = 1; counter &lt;= 10; counter++ )</a:t>
            </a:r>
          </a:p>
          <a:p>
            <a:pPr lvl="2">
              <a:buFontTx/>
              <a:buNone/>
            </a:pPr>
            <a:r>
              <a:rPr lang="en-US" b="1">
                <a:latin typeface="Courier New" pitchFamily="49" charset="0"/>
              </a:rPr>
              <a:t>cout &lt;&lt; counter &lt;&lt; endl;</a:t>
            </a:r>
          </a:p>
          <a:p>
            <a:pPr lvl="1"/>
            <a:r>
              <a:rPr lang="en-US"/>
              <a:t>Prints the integers from one to ten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2330450"/>
            <a:ext cx="5486400" cy="1374775"/>
            <a:chOff x="0" y="632"/>
            <a:chExt cx="3456" cy="866"/>
          </a:xfrm>
        </p:grpSpPr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0" y="749"/>
              <a:ext cx="345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0" y="632"/>
              <a:ext cx="3456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cs typeface="Times New Roman" pitchFamily="18" charset="0"/>
                </a:rPr>
                <a:t> </a:t>
              </a:r>
              <a:endParaRPr lang="en-US"/>
            </a:p>
            <a:p>
              <a:pPr eaLnBrk="0" hangingPunct="0"/>
              <a:endParaRPr lang="en-US"/>
            </a:p>
          </p:txBody>
        </p:sp>
      </p:grp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3705225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8" name="Picture 7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 loops can usually be rewritten as </a:t>
            </a:r>
            <a:r>
              <a:rPr lang="en-US" b="1">
                <a:latin typeface="Courier New" pitchFamily="49" charset="0"/>
              </a:rPr>
              <a:t>while</a:t>
            </a:r>
            <a:r>
              <a:rPr lang="en-US"/>
              <a:t> loops: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initialization;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while ( loopContinuationTest){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   statement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   increment;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} </a:t>
            </a:r>
          </a:p>
          <a:p>
            <a:pPr>
              <a:lnSpc>
                <a:spcPct val="90000"/>
              </a:lnSpc>
            </a:pPr>
            <a:r>
              <a:rPr lang="en-US"/>
              <a:t>Initialization and increment as comma-separated lists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for (int i = 0, j = 0;  j + i &lt;= 10; j++, i++)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>
                <a:latin typeface="Courier New" pitchFamily="49" charset="0"/>
              </a:rPr>
              <a:t>   cout &lt;&lt; j + i &lt;&lt; endl;</a:t>
            </a:r>
          </a:p>
          <a:p>
            <a:pPr>
              <a:lnSpc>
                <a:spcPct val="90000"/>
              </a:lnSpc>
            </a:pPr>
            <a:endParaRPr lang="en-US" b="1">
              <a:latin typeface="Courier New" pitchFamily="49" charset="0"/>
            </a:endParaRP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r>
              <a:rPr lang="en-US" sz="3600"/>
              <a:t>Flowchart for </a:t>
            </a:r>
            <a:r>
              <a:rPr lang="en-US" sz="3600" b="1"/>
              <a:t>for</a:t>
            </a:r>
          </a:p>
        </p:txBody>
      </p:sp>
      <p:sp>
        <p:nvSpPr>
          <p:cNvPr id="57349" name="Freeform 5"/>
          <p:cNvSpPr>
            <a:spLocks/>
          </p:cNvSpPr>
          <p:nvPr/>
        </p:nvSpPr>
        <p:spPr bwMode="auto">
          <a:xfrm>
            <a:off x="947738" y="3255963"/>
            <a:ext cx="2386012" cy="1149350"/>
          </a:xfrm>
          <a:custGeom>
            <a:avLst/>
            <a:gdLst/>
            <a:ahLst/>
            <a:cxnLst>
              <a:cxn ang="0">
                <a:pos x="19990" y="9989"/>
              </a:cxn>
              <a:cxn ang="0">
                <a:pos x="9990" y="19977"/>
              </a:cxn>
              <a:cxn ang="0">
                <a:pos x="0" y="9989"/>
              </a:cxn>
              <a:cxn ang="0">
                <a:pos x="9990" y="0"/>
              </a:cxn>
              <a:cxn ang="0">
                <a:pos x="19990" y="9989"/>
              </a:cxn>
            </a:cxnLst>
            <a:rect l="0" t="0" r="r" b="b"/>
            <a:pathLst>
              <a:path w="20000" h="20000">
                <a:moveTo>
                  <a:pt x="19990" y="9989"/>
                </a:moveTo>
                <a:lnTo>
                  <a:pt x="9990" y="19977"/>
                </a:lnTo>
                <a:lnTo>
                  <a:pt x="0" y="9989"/>
                </a:lnTo>
                <a:lnTo>
                  <a:pt x="9990" y="0"/>
                </a:lnTo>
                <a:lnTo>
                  <a:pt x="19990" y="9989"/>
                </a:lnTo>
                <a:close/>
              </a:path>
            </a:pathLst>
          </a:custGeom>
          <a:solidFill>
            <a:srgbClr val="FFFFFF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276350" y="3636963"/>
            <a:ext cx="1811338" cy="24923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Condition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Test the variable</a:t>
            </a:r>
          </a:p>
          <a:p>
            <a:pPr eaLnBrk="0" hangingPunct="0"/>
            <a:endParaRPr lang="en-US" sz="1200" b="1">
              <a:latin typeface="Courier New" pitchFamily="49" charset="0"/>
            </a:endParaRPr>
          </a:p>
        </p:txBody>
      </p:sp>
      <p:sp>
        <p:nvSpPr>
          <p:cNvPr id="57352" name="Freeform 8"/>
          <p:cNvSpPr>
            <a:spLocks/>
          </p:cNvSpPr>
          <p:nvPr/>
        </p:nvSpPr>
        <p:spPr bwMode="auto">
          <a:xfrm>
            <a:off x="2133600" y="4433888"/>
            <a:ext cx="0" cy="404812"/>
          </a:xfrm>
          <a:custGeom>
            <a:avLst/>
            <a:gdLst/>
            <a:ahLst/>
            <a:cxnLst>
              <a:cxn ang="0">
                <a:pos x="0" y="19935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3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2105025" y="1171575"/>
            <a:ext cx="149225" cy="158750"/>
          </a:xfrm>
          <a:prstGeom prst="ellips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4" name="Oval 10"/>
          <p:cNvSpPr>
            <a:spLocks noChangeArrowheads="1"/>
          </p:cNvSpPr>
          <p:nvPr/>
        </p:nvSpPr>
        <p:spPr bwMode="auto">
          <a:xfrm>
            <a:off x="2057400" y="4876800"/>
            <a:ext cx="149225" cy="158750"/>
          </a:xfrm>
          <a:prstGeom prst="ellips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5" name="Freeform 11"/>
          <p:cNvSpPr>
            <a:spLocks/>
          </p:cNvSpPr>
          <p:nvPr/>
        </p:nvSpPr>
        <p:spPr bwMode="auto">
          <a:xfrm>
            <a:off x="3333750" y="3824288"/>
            <a:ext cx="595313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3676650" y="3722688"/>
            <a:ext cx="2484438" cy="26352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statement</a:t>
            </a:r>
          </a:p>
          <a:p>
            <a:pPr eaLnBrk="0" hangingPunct="0"/>
            <a:endParaRPr lang="en-US" sz="1200" b="1">
              <a:latin typeface="Courier New" pitchFamily="49" charset="0"/>
            </a:endParaRPr>
          </a:p>
        </p:txBody>
      </p:sp>
      <p:sp>
        <p:nvSpPr>
          <p:cNvPr id="57357" name="Freeform 13"/>
          <p:cNvSpPr>
            <a:spLocks/>
          </p:cNvSpPr>
          <p:nvPr/>
        </p:nvSpPr>
        <p:spPr bwMode="auto">
          <a:xfrm>
            <a:off x="3943350" y="3657600"/>
            <a:ext cx="2076450" cy="381000"/>
          </a:xfrm>
          <a:custGeom>
            <a:avLst/>
            <a:gdLst/>
            <a:ahLst/>
            <a:cxnLst>
              <a:cxn ang="0">
                <a:pos x="19990" y="0"/>
              </a:cxn>
              <a:cxn ang="0">
                <a:pos x="19990" y="19925"/>
              </a:cxn>
              <a:cxn ang="0">
                <a:pos x="0" y="19925"/>
              </a:cxn>
              <a:cxn ang="0">
                <a:pos x="0" y="0"/>
              </a:cxn>
              <a:cxn ang="0">
                <a:pos x="19990" y="0"/>
              </a:cxn>
            </a:cxnLst>
            <a:rect l="0" t="0" r="r" b="b"/>
            <a:pathLst>
              <a:path w="20000" h="20000">
                <a:moveTo>
                  <a:pt x="19990" y="0"/>
                </a:moveTo>
                <a:lnTo>
                  <a:pt x="19990" y="19925"/>
                </a:lnTo>
                <a:lnTo>
                  <a:pt x="0" y="19925"/>
                </a:lnTo>
                <a:lnTo>
                  <a:pt x="0" y="0"/>
                </a:lnTo>
                <a:lnTo>
                  <a:pt x="19990" y="0"/>
                </a:lnTo>
                <a:close/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3397250" y="3646488"/>
            <a:ext cx="528638" cy="873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true</a:t>
            </a:r>
          </a:p>
          <a:p>
            <a:pPr eaLnBrk="0" hangingPunct="0"/>
            <a:endParaRPr lang="en-US" sz="1200" b="1">
              <a:latin typeface="Courier New" pitchFamily="49" charset="0"/>
            </a:endParaRPr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2328863" y="4484688"/>
            <a:ext cx="646112" cy="315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false</a:t>
            </a:r>
          </a:p>
          <a:p>
            <a:pPr eaLnBrk="0" hangingPunct="0"/>
            <a:endParaRPr lang="en-US" sz="1200" b="1">
              <a:latin typeface="Courier New" pitchFamily="49" charset="0"/>
            </a:endParaRPr>
          </a:p>
        </p:txBody>
      </p:sp>
      <p:sp>
        <p:nvSpPr>
          <p:cNvPr id="57360" name="Freeform 16"/>
          <p:cNvSpPr>
            <a:spLocks/>
          </p:cNvSpPr>
          <p:nvPr/>
        </p:nvSpPr>
        <p:spPr bwMode="auto">
          <a:xfrm flipV="1">
            <a:off x="2198688" y="2490788"/>
            <a:ext cx="5497512" cy="74612"/>
          </a:xfrm>
          <a:custGeom>
            <a:avLst/>
            <a:gdLst/>
            <a:ahLst/>
            <a:cxnLst>
              <a:cxn ang="0">
                <a:pos x="19992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92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 type="triangle" w="med" len="sm"/>
          </a:ln>
        </p:spPr>
        <p:txBody>
          <a:bodyPr/>
          <a:lstStyle/>
          <a:p>
            <a:endParaRPr lang="en-US"/>
          </a:p>
        </p:txBody>
      </p:sp>
      <p:sp>
        <p:nvSpPr>
          <p:cNvPr id="57361" name="Freeform 17"/>
          <p:cNvSpPr>
            <a:spLocks/>
          </p:cNvSpPr>
          <p:nvPr/>
        </p:nvSpPr>
        <p:spPr bwMode="auto">
          <a:xfrm flipH="1">
            <a:off x="7620000" y="2590800"/>
            <a:ext cx="76200" cy="1143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962"/>
              </a:cxn>
            </a:cxnLst>
            <a:rect l="0" t="0" r="r" b="b"/>
            <a:pathLst>
              <a:path w="20000" h="20000">
                <a:moveTo>
                  <a:pt x="0" y="0"/>
                </a:moveTo>
                <a:lnTo>
                  <a:pt x="0" y="19962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>
            <a:off x="6019800" y="3886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6629400" y="3733800"/>
            <a:ext cx="1981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Rectangle 20"/>
          <p:cNvSpPr>
            <a:spLocks noChangeArrowheads="1"/>
          </p:cNvSpPr>
          <p:nvPr/>
        </p:nvSpPr>
        <p:spPr bwMode="auto">
          <a:xfrm>
            <a:off x="6354763" y="3851275"/>
            <a:ext cx="2484437" cy="26352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Increment variable</a:t>
            </a:r>
          </a:p>
          <a:p>
            <a:pPr eaLnBrk="0" hangingPunct="0"/>
            <a:endParaRPr lang="en-US" sz="1200" b="1">
              <a:latin typeface="Courier New" pitchFamily="49" charset="0"/>
            </a:endParaRPr>
          </a:p>
        </p:txBody>
      </p:sp>
      <p:sp>
        <p:nvSpPr>
          <p:cNvPr id="57365" name="Freeform 21"/>
          <p:cNvSpPr>
            <a:spLocks/>
          </p:cNvSpPr>
          <p:nvPr/>
        </p:nvSpPr>
        <p:spPr bwMode="auto">
          <a:xfrm>
            <a:off x="2190750" y="1347788"/>
            <a:ext cx="0" cy="481012"/>
          </a:xfrm>
          <a:custGeom>
            <a:avLst/>
            <a:gdLst/>
            <a:ahLst/>
            <a:cxnLst>
              <a:cxn ang="0">
                <a:pos x="0" y="19945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4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6" name="Freeform 22"/>
          <p:cNvSpPr>
            <a:spLocks/>
          </p:cNvSpPr>
          <p:nvPr/>
        </p:nvSpPr>
        <p:spPr bwMode="auto">
          <a:xfrm>
            <a:off x="1143000" y="1828800"/>
            <a:ext cx="2076450" cy="381000"/>
          </a:xfrm>
          <a:custGeom>
            <a:avLst/>
            <a:gdLst/>
            <a:ahLst/>
            <a:cxnLst>
              <a:cxn ang="0">
                <a:pos x="19990" y="0"/>
              </a:cxn>
              <a:cxn ang="0">
                <a:pos x="19990" y="19925"/>
              </a:cxn>
              <a:cxn ang="0">
                <a:pos x="0" y="19925"/>
              </a:cxn>
              <a:cxn ang="0">
                <a:pos x="0" y="0"/>
              </a:cxn>
              <a:cxn ang="0">
                <a:pos x="19990" y="0"/>
              </a:cxn>
            </a:cxnLst>
            <a:rect l="0" t="0" r="r" b="b"/>
            <a:pathLst>
              <a:path w="20000" h="20000">
                <a:moveTo>
                  <a:pt x="19990" y="0"/>
                </a:moveTo>
                <a:lnTo>
                  <a:pt x="19990" y="19925"/>
                </a:lnTo>
                <a:lnTo>
                  <a:pt x="0" y="19925"/>
                </a:lnTo>
                <a:lnTo>
                  <a:pt x="0" y="0"/>
                </a:lnTo>
                <a:lnTo>
                  <a:pt x="19990" y="0"/>
                </a:lnTo>
                <a:close/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>
            <a:off x="2133600" y="2209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914400" y="1981200"/>
            <a:ext cx="2484438" cy="26352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Initialize variable</a:t>
            </a:r>
          </a:p>
          <a:p>
            <a:pPr eaLnBrk="0" hangingPunct="0"/>
            <a:endParaRPr lang="en-US" sz="1200" b="1">
              <a:latin typeface="Courier New" pitchFamily="49" charset="0"/>
            </a:endParaRPr>
          </a:p>
        </p:txBody>
      </p:sp>
      <p:pic>
        <p:nvPicPr>
          <p:cNvPr id="22" name="Picture 21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066800" y="1524000"/>
            <a:ext cx="6705600" cy="3962400"/>
            <a:chOff x="0" y="0"/>
            <a:chExt cx="3072" cy="6761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28677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7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	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Fig. 2.20: fig02_20.cpp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403"/>
              <a:chOff x="0" y="374"/>
              <a:chExt cx="3072" cy="403"/>
            </a:xfrm>
          </p:grpSpPr>
          <p:sp>
            <p:nvSpPr>
              <p:cNvPr id="28680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81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	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Summation with for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28683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84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3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#include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&lt;iostream&gt;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28686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87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28689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90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5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std::cout;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28692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93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6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28695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96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7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28698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699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8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main()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28701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02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28704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05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sum = 0;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9"/>
              <a:ext cx="3072" cy="374"/>
              <a:chOff x="0" y="3769"/>
              <a:chExt cx="3072" cy="374"/>
            </a:xfrm>
          </p:grpSpPr>
          <p:sp>
            <p:nvSpPr>
              <p:cNvPr id="28707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08" name="Rectangle 36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11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28710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11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for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number = 2; number &lt;= 100; number += 2 )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28713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14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sum += number;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28716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17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374"/>
              <a:chOff x="0" y="5265"/>
              <a:chExt cx="3072" cy="374"/>
            </a:xfrm>
          </p:grpSpPr>
          <p:sp>
            <p:nvSpPr>
              <p:cNvPr id="28719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20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"Sum is " &lt;&lt; sum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28722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23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16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28725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26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return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0;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28728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729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sp>
        <p:nvSpPr>
          <p:cNvPr id="28730" name="Rectangle 58"/>
          <p:cNvSpPr>
            <a:spLocks noChangeArrowheads="1"/>
          </p:cNvSpPr>
          <p:nvPr>
            <p:ph type="body" idx="1"/>
          </p:nvPr>
        </p:nvSpPr>
        <p:spPr>
          <a:xfrm>
            <a:off x="1066800" y="5626100"/>
            <a:ext cx="6781800" cy="352425"/>
          </a:xfrm>
          <a:solidFill>
            <a:schemeClr val="hlink"/>
          </a:solidFill>
          <a:ln/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900" b="1">
                <a:latin typeface="Courier New" pitchFamily="49" charset="0"/>
                <a:cs typeface="Times New Roman" pitchFamily="18" charset="0"/>
              </a:rPr>
              <a:t> </a:t>
            </a:r>
            <a:endParaRPr lang="en-US" sz="9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0" hangingPunc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Sum is 2550</a:t>
            </a:r>
          </a:p>
          <a:p>
            <a:pPr eaLnBrk="0" hangingPunc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latin typeface="Courier New" pitchFamily="49" charset="0"/>
            </a:endParaRPr>
          </a:p>
        </p:txBody>
      </p:sp>
      <p:sp>
        <p:nvSpPr>
          <p:cNvPr id="28731" name="Text Box 59"/>
          <p:cNvSpPr txBox="1">
            <a:spLocks noChangeArrowheads="1"/>
          </p:cNvSpPr>
          <p:nvPr/>
        </p:nvSpPr>
        <p:spPr bwMode="auto">
          <a:xfrm>
            <a:off x="5715000" y="990600"/>
            <a:ext cx="243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8732" name="Rectangle 60"/>
          <p:cNvSpPr>
            <a:spLocks noChangeArrowheads="1"/>
          </p:cNvSpPr>
          <p:nvPr/>
        </p:nvSpPr>
        <p:spPr bwMode="auto">
          <a:xfrm>
            <a:off x="685800" y="9906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Program to sum the even numbers from 2 to 100</a:t>
            </a:r>
          </a:p>
        </p:txBody>
      </p:sp>
      <p:pic>
        <p:nvPicPr>
          <p:cNvPr id="60" name="Picture 59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553200" cy="8382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/>
              <a:t>The switch Multiple-Selection Structure</a:t>
            </a:r>
            <a:endParaRPr lang="en-US" sz="36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10600" cy="5334000"/>
          </a:xfrm>
        </p:spPr>
        <p:txBody>
          <a:bodyPr/>
          <a:lstStyle/>
          <a:p>
            <a:r>
              <a:rPr lang="en-US" b="1">
                <a:latin typeface="Courier New" pitchFamily="49" charset="0"/>
              </a:rPr>
              <a:t>switch</a:t>
            </a:r>
            <a:endParaRPr lang="en-US"/>
          </a:p>
          <a:p>
            <a:pPr lvl="1"/>
            <a:r>
              <a:rPr lang="en-US"/>
              <a:t>Useful when variable or expression is tested for multiple values</a:t>
            </a:r>
          </a:p>
          <a:p>
            <a:pPr lvl="1"/>
            <a:r>
              <a:rPr lang="en-US"/>
              <a:t>Consists of a series of </a:t>
            </a:r>
            <a:r>
              <a:rPr lang="en-US" b="1">
                <a:latin typeface="Courier New" pitchFamily="49" charset="0"/>
              </a:rPr>
              <a:t>case</a:t>
            </a:r>
            <a:r>
              <a:rPr lang="en-US"/>
              <a:t> labels and an optional </a:t>
            </a:r>
            <a:r>
              <a:rPr lang="en-US" b="1">
                <a:latin typeface="Courier New" pitchFamily="49" charset="0"/>
              </a:rPr>
              <a:t>default</a:t>
            </a:r>
            <a:r>
              <a:rPr lang="en-US"/>
              <a:t> case</a:t>
            </a:r>
          </a:p>
          <a:p>
            <a:pPr lvl="1"/>
            <a:r>
              <a:rPr lang="en-US" b="1">
                <a:latin typeface="Courier New" pitchFamily="49" charset="0"/>
              </a:rPr>
              <a:t>break</a:t>
            </a:r>
            <a:r>
              <a:rPr lang="en-US"/>
              <a:t> is (almost always) necessary</a:t>
            </a:r>
          </a:p>
        </p:txBody>
      </p:sp>
      <p:sp>
        <p:nvSpPr>
          <p:cNvPr id="29757" name="Rectangle 61"/>
          <p:cNvSpPr>
            <a:spLocks noChangeArrowheads="1"/>
          </p:cNvSpPr>
          <p:nvPr/>
        </p:nvSpPr>
        <p:spPr bwMode="auto">
          <a:xfrm>
            <a:off x="0" y="387350"/>
            <a:ext cx="5486400" cy="392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58" name="Rectangle 62"/>
          <p:cNvSpPr>
            <a:spLocks noChangeArrowheads="1"/>
          </p:cNvSpPr>
          <p:nvPr/>
        </p:nvSpPr>
        <p:spPr bwMode="auto">
          <a:xfrm>
            <a:off x="0" y="2932113"/>
            <a:ext cx="54864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en-US" sz="1200">
              <a:cs typeface="Times New Roman" pitchFamily="18" charset="0"/>
            </a:endParaRPr>
          </a:p>
          <a:p>
            <a:pPr eaLnBrk="0" hangingPunct="0"/>
            <a:endParaRPr lang="en-US"/>
          </a:p>
        </p:txBody>
      </p:sp>
      <p:sp>
        <p:nvSpPr>
          <p:cNvPr id="29759" name="Rectangle 63"/>
          <p:cNvSpPr>
            <a:spLocks noChangeArrowheads="1"/>
          </p:cNvSpPr>
          <p:nvPr/>
        </p:nvSpPr>
        <p:spPr bwMode="auto">
          <a:xfrm>
            <a:off x="0" y="4308475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>
                <a:cs typeface="Times New Roman" pitchFamily="18" charset="0"/>
              </a:rPr>
              <a:t/>
            </a:r>
            <a:br>
              <a:rPr lang="en-US" sz="1400">
                <a:cs typeface="Times New Roman" pitchFamily="18" charset="0"/>
              </a:rPr>
            </a:br>
            <a:endParaRPr lang="en-US"/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Topic:- Control </a:t>
            </a:r>
            <a:r>
              <a:rPr lang="en-US" dirty="0"/>
              <a:t>Structures in C++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while, do/while, for</a:t>
            </a:r>
          </a:p>
          <a:p>
            <a:r>
              <a:rPr lang="en-US"/>
              <a:t>switch, break, continue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Text Box 5"/>
          <p:cNvSpPr txBox="1">
            <a:spLocks noChangeArrowheads="1"/>
          </p:cNvSpPr>
          <p:nvPr>
            <p:ph type="title"/>
          </p:nvPr>
        </p:nvSpPr>
        <p:spPr>
          <a:xfrm>
            <a:off x="533400" y="457200"/>
            <a:ext cx="4114800" cy="6248400"/>
          </a:xfrm>
          <a:noFill/>
          <a:ln/>
        </p:spPr>
        <p:txBody>
          <a:bodyPr>
            <a:normAutofit fontScale="90000"/>
          </a:bodyPr>
          <a:lstStyle/>
          <a:p>
            <a:pPr algn="l"/>
            <a:r>
              <a:rPr lang="en-US" sz="2400">
                <a:solidFill>
                  <a:schemeClr val="tx1"/>
                </a:solidFill>
              </a:rPr>
              <a:t>switch (expression) {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        case val1: 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statement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break;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        case val2: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statement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break;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….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/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        case valn: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statement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break;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        default: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statement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	break;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}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/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953000" y="381000"/>
            <a:ext cx="41148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if  (expression == val1) </a:t>
            </a:r>
            <a:br>
              <a:rPr lang="en-US"/>
            </a:br>
            <a:r>
              <a:rPr lang="en-US"/>
              <a:t>	statement</a:t>
            </a:r>
            <a:br>
              <a:rPr lang="en-US"/>
            </a:br>
            <a:r>
              <a:rPr lang="en-US"/>
              <a:t>else if (expression==val2)</a:t>
            </a:r>
            <a:br>
              <a:rPr lang="en-US"/>
            </a:br>
            <a:r>
              <a:rPr lang="en-US"/>
              <a:t>	statement</a:t>
            </a:r>
            <a:br>
              <a:rPr lang="en-US"/>
            </a:br>
            <a:r>
              <a:rPr lang="en-US"/>
              <a:t>	….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else if (expression== valn)</a:t>
            </a:r>
            <a:br>
              <a:rPr lang="en-US"/>
            </a:br>
            <a:r>
              <a:rPr lang="en-US"/>
              <a:t>	statement</a:t>
            </a:r>
          </a:p>
          <a:p>
            <a:r>
              <a:rPr lang="en-US"/>
              <a:t>else	</a:t>
            </a:r>
          </a:p>
          <a:p>
            <a:r>
              <a:rPr lang="en-US"/>
              <a:t>	statement</a:t>
            </a:r>
            <a:br>
              <a:rPr lang="en-US"/>
            </a:br>
            <a:r>
              <a:rPr lang="en-US"/>
              <a:t>	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	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3733800" y="3200400"/>
            <a:ext cx="762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762000"/>
          </a:xfrm>
        </p:spPr>
        <p:txBody>
          <a:bodyPr/>
          <a:lstStyle/>
          <a:p>
            <a:r>
              <a:rPr lang="en-US" sz="3600"/>
              <a:t>flowchart</a:t>
            </a:r>
          </a:p>
        </p:txBody>
      </p:sp>
      <p:sp>
        <p:nvSpPr>
          <p:cNvPr id="58373" name="Freeform 5"/>
          <p:cNvSpPr>
            <a:spLocks/>
          </p:cNvSpPr>
          <p:nvPr/>
        </p:nvSpPr>
        <p:spPr bwMode="auto">
          <a:xfrm>
            <a:off x="1631950" y="1277938"/>
            <a:ext cx="0" cy="384175"/>
          </a:xfrm>
          <a:custGeom>
            <a:avLst/>
            <a:gdLst/>
            <a:ahLst/>
            <a:cxnLst>
              <a:cxn ang="0">
                <a:pos x="0" y="19945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4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1550988" y="1143000"/>
            <a:ext cx="161925" cy="127000"/>
          </a:xfrm>
          <a:prstGeom prst="ellips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5" name="Freeform 7"/>
          <p:cNvSpPr>
            <a:spLocks/>
          </p:cNvSpPr>
          <p:nvPr/>
        </p:nvSpPr>
        <p:spPr bwMode="auto">
          <a:xfrm>
            <a:off x="2600325" y="1924050"/>
            <a:ext cx="646113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2540000" y="1704975"/>
            <a:ext cx="571500" cy="2524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true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377" name="Freeform 9"/>
          <p:cNvSpPr>
            <a:spLocks/>
          </p:cNvSpPr>
          <p:nvPr/>
        </p:nvSpPr>
        <p:spPr bwMode="auto">
          <a:xfrm>
            <a:off x="5075238" y="1924050"/>
            <a:ext cx="646112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8" name="Oval 10"/>
          <p:cNvSpPr>
            <a:spLocks noChangeArrowheads="1"/>
          </p:cNvSpPr>
          <p:nvPr/>
        </p:nvSpPr>
        <p:spPr bwMode="auto">
          <a:xfrm>
            <a:off x="1550988" y="6426200"/>
            <a:ext cx="161925" cy="127000"/>
          </a:xfrm>
          <a:prstGeom prst="ellips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79" name="Freeform 11"/>
          <p:cNvSpPr>
            <a:spLocks/>
          </p:cNvSpPr>
          <p:nvPr/>
        </p:nvSpPr>
        <p:spPr bwMode="auto">
          <a:xfrm>
            <a:off x="1631950" y="3213100"/>
            <a:ext cx="0" cy="506413"/>
          </a:xfrm>
          <a:custGeom>
            <a:avLst/>
            <a:gdLst/>
            <a:ahLst/>
            <a:cxnLst>
              <a:cxn ang="0">
                <a:pos x="0" y="19958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58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1793875" y="3216275"/>
            <a:ext cx="698500" cy="254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false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1550988" y="3751263"/>
            <a:ext cx="161925" cy="6207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endParaRPr lang="en-US" sz="140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ctr" eaLnBrk="0" hangingPunct="0"/>
            <a:r>
              <a:rPr lang="en-US" sz="14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endParaRPr lang="en-US" sz="140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ctr" eaLnBrk="0" hangingPunct="0"/>
            <a:r>
              <a:rPr lang="en-US" sz="14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</a:t>
            </a:r>
            <a:endParaRPr lang="en-US" sz="140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382" name="Freeform 14"/>
          <p:cNvSpPr>
            <a:spLocks/>
          </p:cNvSpPr>
          <p:nvPr/>
        </p:nvSpPr>
        <p:spPr bwMode="auto">
          <a:xfrm>
            <a:off x="7496175" y="1924050"/>
            <a:ext cx="484188" cy="0"/>
          </a:xfrm>
          <a:custGeom>
            <a:avLst/>
            <a:gdLst/>
            <a:ahLst/>
            <a:cxnLst>
              <a:cxn ang="0">
                <a:pos x="19944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44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3" name="Freeform 15"/>
          <p:cNvSpPr>
            <a:spLocks/>
          </p:cNvSpPr>
          <p:nvPr/>
        </p:nvSpPr>
        <p:spPr bwMode="auto">
          <a:xfrm>
            <a:off x="7997825" y="1924050"/>
            <a:ext cx="0" cy="4291013"/>
          </a:xfrm>
          <a:custGeom>
            <a:avLst/>
            <a:gdLst/>
            <a:ahLst/>
            <a:cxnLst>
              <a:cxn ang="0">
                <a:pos x="0" y="19995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4" name="Freeform 16"/>
          <p:cNvSpPr>
            <a:spLocks/>
          </p:cNvSpPr>
          <p:nvPr/>
        </p:nvSpPr>
        <p:spPr bwMode="auto">
          <a:xfrm>
            <a:off x="1652588" y="6215063"/>
            <a:ext cx="6348412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996" y="0"/>
              </a:cxn>
            </a:cxnLst>
            <a:rect l="0" t="0" r="r" b="b"/>
            <a:pathLst>
              <a:path w="20000" h="20000">
                <a:moveTo>
                  <a:pt x="0" y="0"/>
                </a:moveTo>
                <a:lnTo>
                  <a:pt x="1999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63575" y="1662113"/>
            <a:ext cx="1936750" cy="520700"/>
            <a:chOff x="0" y="0"/>
            <a:chExt cx="20000" cy="20000"/>
          </a:xfrm>
        </p:grpSpPr>
        <p:sp>
          <p:nvSpPr>
            <p:cNvPr id="58386" name="Freeform 18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6" y="9980"/>
                </a:cxn>
                <a:cxn ang="0">
                  <a:pos x="9986" y="19959"/>
                </a:cxn>
                <a:cxn ang="0">
                  <a:pos x="0" y="9980"/>
                </a:cxn>
                <a:cxn ang="0">
                  <a:pos x="9986" y="0"/>
                </a:cxn>
                <a:cxn ang="0">
                  <a:pos x="19986" y="9980"/>
                </a:cxn>
              </a:cxnLst>
              <a:rect l="0" t="0" r="r" b="b"/>
              <a:pathLst>
                <a:path w="20000" h="20000">
                  <a:moveTo>
                    <a:pt x="19986" y="9980"/>
                  </a:moveTo>
                  <a:lnTo>
                    <a:pt x="9986" y="19959"/>
                  </a:lnTo>
                  <a:lnTo>
                    <a:pt x="0" y="9980"/>
                  </a:lnTo>
                  <a:lnTo>
                    <a:pt x="9986" y="0"/>
                  </a:lnTo>
                  <a:lnTo>
                    <a:pt x="19986" y="998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7" name="Rectangle 19"/>
            <p:cNvSpPr>
              <a:spLocks noChangeArrowheads="1"/>
            </p:cNvSpPr>
            <p:nvPr/>
          </p:nvSpPr>
          <p:spPr bwMode="auto">
            <a:xfrm>
              <a:off x="3319" y="7708"/>
              <a:ext cx="13348" cy="624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case</a:t>
              </a:r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 a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46438" y="1809750"/>
            <a:ext cx="1828800" cy="225425"/>
            <a:chOff x="0" y="0"/>
            <a:chExt cx="20000" cy="20000"/>
          </a:xfrm>
        </p:grpSpPr>
        <p:sp>
          <p:nvSpPr>
            <p:cNvPr id="58389" name="Rectangle 21"/>
            <p:cNvSpPr>
              <a:spLocks noChangeArrowheads="1"/>
            </p:cNvSpPr>
            <p:nvPr/>
          </p:nvSpPr>
          <p:spPr bwMode="auto">
            <a:xfrm>
              <a:off x="588" y="4695"/>
              <a:ext cx="18809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case a action(s)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390" name="Freeform 22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721350" y="1809750"/>
            <a:ext cx="1774825" cy="225425"/>
            <a:chOff x="0" y="0"/>
            <a:chExt cx="20000" cy="20000"/>
          </a:xfrm>
        </p:grpSpPr>
        <p:sp>
          <p:nvSpPr>
            <p:cNvPr id="58392" name="Rectangle 24"/>
            <p:cNvSpPr>
              <a:spLocks noChangeArrowheads="1"/>
            </p:cNvSpPr>
            <p:nvPr/>
          </p:nvSpPr>
          <p:spPr bwMode="auto">
            <a:xfrm>
              <a:off x="591" y="4695"/>
              <a:ext cx="18803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break</a:t>
              </a:r>
              <a:endPara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endParaRP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393" name="Freeform 25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94" name="Freeform 26"/>
          <p:cNvSpPr>
            <a:spLocks/>
          </p:cNvSpPr>
          <p:nvPr/>
        </p:nvSpPr>
        <p:spPr bwMode="auto">
          <a:xfrm>
            <a:off x="1631950" y="2176463"/>
            <a:ext cx="0" cy="506412"/>
          </a:xfrm>
          <a:custGeom>
            <a:avLst/>
            <a:gdLst/>
            <a:ahLst/>
            <a:cxnLst>
              <a:cxn ang="0">
                <a:pos x="0" y="19958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58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5" name="Freeform 27"/>
          <p:cNvSpPr>
            <a:spLocks/>
          </p:cNvSpPr>
          <p:nvPr/>
        </p:nvSpPr>
        <p:spPr bwMode="auto">
          <a:xfrm>
            <a:off x="2600325" y="2944813"/>
            <a:ext cx="646113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6" name="Freeform 28"/>
          <p:cNvSpPr>
            <a:spLocks/>
          </p:cNvSpPr>
          <p:nvPr/>
        </p:nvSpPr>
        <p:spPr bwMode="auto">
          <a:xfrm>
            <a:off x="5075238" y="2944813"/>
            <a:ext cx="646112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97" name="Freeform 29"/>
          <p:cNvSpPr>
            <a:spLocks/>
          </p:cNvSpPr>
          <p:nvPr/>
        </p:nvSpPr>
        <p:spPr bwMode="auto">
          <a:xfrm>
            <a:off x="7496175" y="2944813"/>
            <a:ext cx="484188" cy="0"/>
          </a:xfrm>
          <a:custGeom>
            <a:avLst/>
            <a:gdLst/>
            <a:ahLst/>
            <a:cxnLst>
              <a:cxn ang="0">
                <a:pos x="19944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44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663575" y="2682875"/>
            <a:ext cx="1936750" cy="520700"/>
            <a:chOff x="0" y="0"/>
            <a:chExt cx="20000" cy="20000"/>
          </a:xfrm>
        </p:grpSpPr>
        <p:sp>
          <p:nvSpPr>
            <p:cNvPr id="58399" name="Freeform 31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6" y="9980"/>
                </a:cxn>
                <a:cxn ang="0">
                  <a:pos x="9986" y="19959"/>
                </a:cxn>
                <a:cxn ang="0">
                  <a:pos x="0" y="9980"/>
                </a:cxn>
                <a:cxn ang="0">
                  <a:pos x="9986" y="0"/>
                </a:cxn>
                <a:cxn ang="0">
                  <a:pos x="19986" y="9980"/>
                </a:cxn>
              </a:cxnLst>
              <a:rect l="0" t="0" r="r" b="b"/>
              <a:pathLst>
                <a:path w="20000" h="20000">
                  <a:moveTo>
                    <a:pt x="19986" y="9980"/>
                  </a:moveTo>
                  <a:lnTo>
                    <a:pt x="9986" y="19959"/>
                  </a:lnTo>
                  <a:lnTo>
                    <a:pt x="0" y="9980"/>
                  </a:lnTo>
                  <a:lnTo>
                    <a:pt x="9986" y="0"/>
                  </a:lnTo>
                  <a:lnTo>
                    <a:pt x="19986" y="998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0" name="Rectangle 32"/>
            <p:cNvSpPr>
              <a:spLocks noChangeArrowheads="1"/>
            </p:cNvSpPr>
            <p:nvPr/>
          </p:nvSpPr>
          <p:spPr bwMode="auto">
            <a:xfrm>
              <a:off x="3319" y="7708"/>
              <a:ext cx="13348" cy="624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case</a:t>
              </a:r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 b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246438" y="2830513"/>
            <a:ext cx="1828800" cy="225425"/>
            <a:chOff x="0" y="0"/>
            <a:chExt cx="20000" cy="20000"/>
          </a:xfrm>
        </p:grpSpPr>
        <p:sp>
          <p:nvSpPr>
            <p:cNvPr id="58402" name="Rectangle 34"/>
            <p:cNvSpPr>
              <a:spLocks noChangeArrowheads="1"/>
            </p:cNvSpPr>
            <p:nvPr/>
          </p:nvSpPr>
          <p:spPr bwMode="auto">
            <a:xfrm>
              <a:off x="588" y="4695"/>
              <a:ext cx="18809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case b action(s)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403" name="Freeform 35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5721350" y="2830513"/>
            <a:ext cx="1774825" cy="225425"/>
            <a:chOff x="0" y="0"/>
            <a:chExt cx="20000" cy="20000"/>
          </a:xfrm>
        </p:grpSpPr>
        <p:sp>
          <p:nvSpPr>
            <p:cNvPr id="58405" name="Rectangle 37"/>
            <p:cNvSpPr>
              <a:spLocks noChangeArrowheads="1"/>
            </p:cNvSpPr>
            <p:nvPr/>
          </p:nvSpPr>
          <p:spPr bwMode="auto">
            <a:xfrm>
              <a:off x="591" y="4695"/>
              <a:ext cx="18803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break</a:t>
              </a:r>
              <a:endPara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endParaRP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406" name="Freeform 38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07" name="Rectangle 39"/>
          <p:cNvSpPr>
            <a:spLocks noChangeArrowheads="1"/>
          </p:cNvSpPr>
          <p:nvPr/>
        </p:nvSpPr>
        <p:spPr bwMode="auto">
          <a:xfrm>
            <a:off x="1793875" y="2227263"/>
            <a:ext cx="698500" cy="2524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false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408" name="Freeform 40"/>
          <p:cNvSpPr>
            <a:spLocks/>
          </p:cNvSpPr>
          <p:nvPr/>
        </p:nvSpPr>
        <p:spPr bwMode="auto">
          <a:xfrm>
            <a:off x="1631950" y="6046788"/>
            <a:ext cx="0" cy="377825"/>
          </a:xfrm>
          <a:custGeom>
            <a:avLst/>
            <a:gdLst/>
            <a:ahLst/>
            <a:cxnLst>
              <a:cxn ang="0">
                <a:pos x="0" y="19944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44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409" name="Rectangle 41"/>
          <p:cNvSpPr>
            <a:spLocks noChangeArrowheads="1"/>
          </p:cNvSpPr>
          <p:nvPr/>
        </p:nvSpPr>
        <p:spPr bwMode="auto">
          <a:xfrm>
            <a:off x="1793875" y="5326063"/>
            <a:ext cx="698500" cy="254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false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410" name="Freeform 42"/>
          <p:cNvSpPr>
            <a:spLocks/>
          </p:cNvSpPr>
          <p:nvPr/>
        </p:nvSpPr>
        <p:spPr bwMode="auto">
          <a:xfrm>
            <a:off x="1631950" y="4287838"/>
            <a:ext cx="0" cy="506412"/>
          </a:xfrm>
          <a:custGeom>
            <a:avLst/>
            <a:gdLst/>
            <a:ahLst/>
            <a:cxnLst>
              <a:cxn ang="0">
                <a:pos x="0" y="19958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58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411" name="Freeform 43"/>
          <p:cNvSpPr>
            <a:spLocks/>
          </p:cNvSpPr>
          <p:nvPr/>
        </p:nvSpPr>
        <p:spPr bwMode="auto">
          <a:xfrm>
            <a:off x="2600325" y="5054600"/>
            <a:ext cx="646113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412" name="Freeform 44"/>
          <p:cNvSpPr>
            <a:spLocks/>
          </p:cNvSpPr>
          <p:nvPr/>
        </p:nvSpPr>
        <p:spPr bwMode="auto">
          <a:xfrm>
            <a:off x="5075238" y="5054600"/>
            <a:ext cx="646112" cy="0"/>
          </a:xfrm>
          <a:custGeom>
            <a:avLst/>
            <a:gdLst/>
            <a:ahLst/>
            <a:cxnLst>
              <a:cxn ang="0">
                <a:pos x="19958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58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413" name="Freeform 45"/>
          <p:cNvSpPr>
            <a:spLocks/>
          </p:cNvSpPr>
          <p:nvPr/>
        </p:nvSpPr>
        <p:spPr bwMode="auto">
          <a:xfrm>
            <a:off x="7496175" y="5054600"/>
            <a:ext cx="484188" cy="0"/>
          </a:xfrm>
          <a:custGeom>
            <a:avLst/>
            <a:gdLst/>
            <a:ahLst/>
            <a:cxnLst>
              <a:cxn ang="0">
                <a:pos x="19944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44" y="0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663575" y="4794250"/>
            <a:ext cx="1936750" cy="519113"/>
            <a:chOff x="0" y="0"/>
            <a:chExt cx="20000" cy="20000"/>
          </a:xfrm>
        </p:grpSpPr>
        <p:sp>
          <p:nvSpPr>
            <p:cNvPr id="58415" name="Freeform 47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6" y="9980"/>
                </a:cxn>
                <a:cxn ang="0">
                  <a:pos x="9986" y="19959"/>
                </a:cxn>
                <a:cxn ang="0">
                  <a:pos x="0" y="9980"/>
                </a:cxn>
                <a:cxn ang="0">
                  <a:pos x="9986" y="0"/>
                </a:cxn>
                <a:cxn ang="0">
                  <a:pos x="19986" y="9980"/>
                </a:cxn>
              </a:cxnLst>
              <a:rect l="0" t="0" r="r" b="b"/>
              <a:pathLst>
                <a:path w="20000" h="20000">
                  <a:moveTo>
                    <a:pt x="19986" y="9980"/>
                  </a:moveTo>
                  <a:lnTo>
                    <a:pt x="9986" y="19959"/>
                  </a:lnTo>
                  <a:lnTo>
                    <a:pt x="0" y="9980"/>
                  </a:lnTo>
                  <a:lnTo>
                    <a:pt x="9986" y="0"/>
                  </a:lnTo>
                  <a:lnTo>
                    <a:pt x="19986" y="998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16" name="Rectangle 48"/>
            <p:cNvSpPr>
              <a:spLocks noChangeArrowheads="1"/>
            </p:cNvSpPr>
            <p:nvPr/>
          </p:nvSpPr>
          <p:spPr bwMode="auto">
            <a:xfrm>
              <a:off x="3319" y="7708"/>
              <a:ext cx="13348" cy="624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case</a:t>
              </a:r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 z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</p:grp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3246438" y="4941888"/>
            <a:ext cx="1828800" cy="223837"/>
            <a:chOff x="0" y="0"/>
            <a:chExt cx="20000" cy="20000"/>
          </a:xfrm>
        </p:grpSpPr>
        <p:sp>
          <p:nvSpPr>
            <p:cNvPr id="58418" name="Rectangle 50"/>
            <p:cNvSpPr>
              <a:spLocks noChangeArrowheads="1"/>
            </p:cNvSpPr>
            <p:nvPr/>
          </p:nvSpPr>
          <p:spPr bwMode="auto">
            <a:xfrm>
              <a:off x="588" y="4695"/>
              <a:ext cx="18809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case z action(s)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419" name="Freeform 51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5721350" y="4941888"/>
            <a:ext cx="1774825" cy="223837"/>
            <a:chOff x="0" y="0"/>
            <a:chExt cx="20000" cy="20000"/>
          </a:xfrm>
        </p:grpSpPr>
        <p:sp>
          <p:nvSpPr>
            <p:cNvPr id="58421" name="Rectangle 53"/>
            <p:cNvSpPr>
              <a:spLocks noChangeArrowheads="1"/>
            </p:cNvSpPr>
            <p:nvPr/>
          </p:nvSpPr>
          <p:spPr bwMode="auto">
            <a:xfrm>
              <a:off x="591" y="4695"/>
              <a:ext cx="18803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break</a:t>
              </a:r>
              <a:endPara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endParaRP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422" name="Freeform 54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23" name="Rectangle 55"/>
          <p:cNvSpPr>
            <a:spLocks noChangeArrowheads="1"/>
          </p:cNvSpPr>
          <p:nvPr/>
        </p:nvSpPr>
        <p:spPr bwMode="auto">
          <a:xfrm>
            <a:off x="2540000" y="2733675"/>
            <a:ext cx="571500" cy="2524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true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424" name="Rectangle 56"/>
          <p:cNvSpPr>
            <a:spLocks noChangeArrowheads="1"/>
          </p:cNvSpPr>
          <p:nvPr/>
        </p:nvSpPr>
        <p:spPr bwMode="auto">
          <a:xfrm>
            <a:off x="2540000" y="4841875"/>
            <a:ext cx="571500" cy="2524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true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</p:txBody>
      </p:sp>
      <p:sp>
        <p:nvSpPr>
          <p:cNvPr id="58425" name="Freeform 57"/>
          <p:cNvSpPr>
            <a:spLocks/>
          </p:cNvSpPr>
          <p:nvPr/>
        </p:nvSpPr>
        <p:spPr bwMode="auto">
          <a:xfrm>
            <a:off x="1631950" y="5313363"/>
            <a:ext cx="0" cy="506412"/>
          </a:xfrm>
          <a:custGeom>
            <a:avLst/>
            <a:gdLst/>
            <a:ahLst/>
            <a:cxnLst>
              <a:cxn ang="0">
                <a:pos x="0" y="19958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0" y="19958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58"/>
          <p:cNvGrpSpPr>
            <a:grpSpLocks/>
          </p:cNvGrpSpPr>
          <p:nvPr/>
        </p:nvGrpSpPr>
        <p:grpSpPr bwMode="auto">
          <a:xfrm>
            <a:off x="609600" y="5819775"/>
            <a:ext cx="2044700" cy="223838"/>
            <a:chOff x="0" y="0"/>
            <a:chExt cx="20000" cy="20000"/>
          </a:xfrm>
        </p:grpSpPr>
        <p:sp>
          <p:nvSpPr>
            <p:cNvPr id="58427" name="Rectangle 59"/>
            <p:cNvSpPr>
              <a:spLocks noChangeArrowheads="1"/>
            </p:cNvSpPr>
            <p:nvPr/>
          </p:nvSpPr>
          <p:spPr bwMode="auto">
            <a:xfrm>
              <a:off x="592" y="4695"/>
              <a:ext cx="18803" cy="144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default</a:t>
              </a:r>
              <a:r>
                <a:rPr lang="en-US" sz="1400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 action(s)</a:t>
              </a:r>
            </a:p>
            <a:p>
              <a:pPr eaLnBrk="0" hangingPunct="0"/>
              <a:endParaRPr lang="en-US" sz="1400">
                <a:latin typeface="Courier New" pitchFamily="49" charset="0"/>
              </a:endParaRPr>
            </a:p>
          </p:txBody>
        </p:sp>
        <p:sp>
          <p:nvSpPr>
            <p:cNvPr id="58428" name="Freeform 60"/>
            <p:cNvSpPr>
              <a:spLocks/>
            </p:cNvSpPr>
            <p:nvPr/>
          </p:nvSpPr>
          <p:spPr bwMode="auto">
            <a:xfrm>
              <a:off x="0" y="0"/>
              <a:ext cx="20000" cy="20000"/>
            </a:xfrm>
            <a:custGeom>
              <a:avLst/>
              <a:gdLst/>
              <a:ahLst/>
              <a:cxnLst>
                <a:cxn ang="0">
                  <a:pos x="19987" y="0"/>
                </a:cxn>
                <a:cxn ang="0">
                  <a:pos x="19987" y="19906"/>
                </a:cxn>
                <a:cxn ang="0">
                  <a:pos x="0" y="19906"/>
                </a:cxn>
                <a:cxn ang="0">
                  <a:pos x="0" y="0"/>
                </a:cxn>
                <a:cxn ang="0">
                  <a:pos x="19987" y="0"/>
                </a:cxn>
              </a:cxnLst>
              <a:rect l="0" t="0" r="r" b="b"/>
              <a:pathLst>
                <a:path w="20000" h="20000">
                  <a:moveTo>
                    <a:pt x="19987" y="0"/>
                  </a:moveTo>
                  <a:lnTo>
                    <a:pt x="19987" y="19906"/>
                  </a:lnTo>
                  <a:lnTo>
                    <a:pt x="0" y="19906"/>
                  </a:lnTo>
                  <a:lnTo>
                    <a:pt x="0" y="0"/>
                  </a:lnTo>
                  <a:lnTo>
                    <a:pt x="19987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9" name="Picture 58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228600"/>
            <a:ext cx="6781800" cy="6324600"/>
            <a:chOff x="0" y="0"/>
            <a:chExt cx="3072" cy="12745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30725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26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	// Fig. 2.22: fig02_22.cpp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30728" name="Rectangle 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29" name="Rectangle 9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	// Counting letter grades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30731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2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#include 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&lt;iostream&gt;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30734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5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30737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8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std::cout;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30740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1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std::cin;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30743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4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7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30746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7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8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30749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0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9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main()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30752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3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9"/>
              <a:ext cx="3072" cy="374"/>
              <a:chOff x="0" y="3769"/>
              <a:chExt cx="3072" cy="374"/>
            </a:xfrm>
          </p:grpSpPr>
          <p:sp>
            <p:nvSpPr>
              <p:cNvPr id="30755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6" name="Rectangle 36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grade,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one grade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30758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9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aCount = 0,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A's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30761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62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bCount = 0,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B's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30764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65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cCount = 0,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C's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374"/>
              <a:chOff x="0" y="5265"/>
              <a:chExt cx="3072" cy="374"/>
            </a:xfrm>
          </p:grpSpPr>
          <p:sp>
            <p:nvSpPr>
              <p:cNvPr id="30767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68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dCount = 0,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D's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30770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1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fCount = 0;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F's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30773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4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17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30776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7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"Enter the letter grades." &lt;&lt; endl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61"/>
              <a:ext cx="3072" cy="374"/>
              <a:chOff x="0" y="6761"/>
              <a:chExt cx="3072" cy="374"/>
            </a:xfrm>
          </p:grpSpPr>
          <p:sp>
            <p:nvSpPr>
              <p:cNvPr id="30779" name="Rectangle 59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0" name="Rectangle 60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&lt;&lt; "Enter the EOF character to end input."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35"/>
              <a:ext cx="3072" cy="374"/>
              <a:chOff x="0" y="7135"/>
              <a:chExt cx="3072" cy="374"/>
            </a:xfrm>
          </p:grpSpPr>
          <p:sp>
            <p:nvSpPr>
              <p:cNvPr id="30782" name="Rectangle 62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3" name="Rectangle 63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20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509"/>
              <a:ext cx="3072" cy="374"/>
              <a:chOff x="0" y="7509"/>
              <a:chExt cx="3072" cy="374"/>
            </a:xfrm>
          </p:grpSpPr>
          <p:sp>
            <p:nvSpPr>
              <p:cNvPr id="30785" name="Rectangle 65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6" name="Rectangle 66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while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( grade = cin.get() ) != EOF ) 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83"/>
              <a:ext cx="3072" cy="374"/>
              <a:chOff x="0" y="7883"/>
              <a:chExt cx="3072" cy="374"/>
            </a:xfrm>
          </p:grpSpPr>
          <p:sp>
            <p:nvSpPr>
              <p:cNvPr id="30788" name="Rectangle 68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9" name="Rectangle 69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22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57"/>
              <a:ext cx="3072" cy="374"/>
              <a:chOff x="0" y="8257"/>
              <a:chExt cx="3072" cy="374"/>
            </a:xfrm>
          </p:grpSpPr>
          <p:sp>
            <p:nvSpPr>
              <p:cNvPr id="30791" name="Rectangle 71"/>
              <p:cNvSpPr>
                <a:spLocks noChangeArrowheads="1"/>
              </p:cNvSpPr>
              <p:nvPr/>
            </p:nvSpPr>
            <p:spPr bwMode="auto">
              <a:xfrm>
                <a:off x="0" y="825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2" name="Rectangle 72"/>
              <p:cNvSpPr>
                <a:spLocks noChangeArrowheads="1"/>
              </p:cNvSpPr>
              <p:nvPr/>
            </p:nvSpPr>
            <p:spPr bwMode="auto">
              <a:xfrm>
                <a:off x="0" y="825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switch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grade ) {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switch nested in while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0" y="8631"/>
              <a:ext cx="3072" cy="374"/>
              <a:chOff x="0" y="8631"/>
              <a:chExt cx="3072" cy="374"/>
            </a:xfrm>
          </p:grpSpPr>
          <p:sp>
            <p:nvSpPr>
              <p:cNvPr id="30794" name="Rectangle 74"/>
              <p:cNvSpPr>
                <a:spLocks noChangeArrowheads="1"/>
              </p:cNvSpPr>
              <p:nvPr/>
            </p:nvSpPr>
            <p:spPr bwMode="auto">
              <a:xfrm>
                <a:off x="0" y="863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5" name="Rectangle 75"/>
              <p:cNvSpPr>
                <a:spLocks noChangeArrowheads="1"/>
              </p:cNvSpPr>
              <p:nvPr/>
            </p:nvSpPr>
            <p:spPr bwMode="auto">
              <a:xfrm>
                <a:off x="0" y="863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0" y="9005"/>
              <a:ext cx="3072" cy="374"/>
              <a:chOff x="0" y="9005"/>
              <a:chExt cx="3072" cy="374"/>
            </a:xfrm>
          </p:grpSpPr>
          <p:sp>
            <p:nvSpPr>
              <p:cNvPr id="30797" name="Rectangle 77"/>
              <p:cNvSpPr>
                <a:spLocks noChangeArrowheads="1"/>
              </p:cNvSpPr>
              <p:nvPr/>
            </p:nvSpPr>
            <p:spPr bwMode="auto">
              <a:xfrm>
                <a:off x="0" y="900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8" name="Rectangle 78"/>
              <p:cNvSpPr>
                <a:spLocks noChangeArrowheads="1"/>
              </p:cNvSpPr>
              <p:nvPr/>
            </p:nvSpPr>
            <p:spPr bwMode="auto">
              <a:xfrm>
                <a:off x="0" y="900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'A':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grade was uppercase A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79"/>
            <p:cNvGrpSpPr>
              <a:grpSpLocks/>
            </p:cNvGrpSpPr>
            <p:nvPr/>
          </p:nvGrpSpPr>
          <p:grpSpPr bwMode="auto">
            <a:xfrm>
              <a:off x="0" y="9379"/>
              <a:ext cx="3072" cy="374"/>
              <a:chOff x="0" y="9379"/>
              <a:chExt cx="3072" cy="374"/>
            </a:xfrm>
          </p:grpSpPr>
          <p:sp>
            <p:nvSpPr>
              <p:cNvPr id="30800" name="Rectangle 80"/>
              <p:cNvSpPr>
                <a:spLocks noChangeArrowheads="1"/>
              </p:cNvSpPr>
              <p:nvPr/>
            </p:nvSpPr>
            <p:spPr bwMode="auto">
              <a:xfrm>
                <a:off x="0" y="937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1" name="Rectangle 81"/>
              <p:cNvSpPr>
                <a:spLocks noChangeArrowheads="1"/>
              </p:cNvSpPr>
              <p:nvPr/>
            </p:nvSpPr>
            <p:spPr bwMode="auto">
              <a:xfrm>
                <a:off x="0" y="937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'a':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or lowercase a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82"/>
            <p:cNvGrpSpPr>
              <a:grpSpLocks/>
            </p:cNvGrpSpPr>
            <p:nvPr/>
          </p:nvGrpSpPr>
          <p:grpSpPr bwMode="auto">
            <a:xfrm>
              <a:off x="0" y="9753"/>
              <a:ext cx="3072" cy="374"/>
              <a:chOff x="0" y="9753"/>
              <a:chExt cx="3072" cy="374"/>
            </a:xfrm>
          </p:grpSpPr>
          <p:sp>
            <p:nvSpPr>
              <p:cNvPr id="30803" name="Rectangle 83"/>
              <p:cNvSpPr>
                <a:spLocks noChangeArrowheads="1"/>
              </p:cNvSpPr>
              <p:nvPr/>
            </p:nvSpPr>
            <p:spPr bwMode="auto">
              <a:xfrm>
                <a:off x="0" y="975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4" name="Rectangle 84"/>
              <p:cNvSpPr>
                <a:spLocks noChangeArrowheads="1"/>
              </p:cNvSpPr>
              <p:nvPr/>
            </p:nvSpPr>
            <p:spPr bwMode="auto">
              <a:xfrm>
                <a:off x="0" y="975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++aCount;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85"/>
            <p:cNvGrpSpPr>
              <a:grpSpLocks/>
            </p:cNvGrpSpPr>
            <p:nvPr/>
          </p:nvGrpSpPr>
          <p:grpSpPr bwMode="auto">
            <a:xfrm>
              <a:off x="0" y="10127"/>
              <a:ext cx="3072" cy="374"/>
              <a:chOff x="0" y="10127"/>
              <a:chExt cx="3072" cy="374"/>
            </a:xfrm>
          </p:grpSpPr>
          <p:sp>
            <p:nvSpPr>
              <p:cNvPr id="30806" name="Rectangle 86"/>
              <p:cNvSpPr>
                <a:spLocks noChangeArrowheads="1"/>
              </p:cNvSpPr>
              <p:nvPr/>
            </p:nvSpPr>
            <p:spPr bwMode="auto">
              <a:xfrm>
                <a:off x="0" y="1012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7" name="Rectangle 87"/>
              <p:cNvSpPr>
                <a:spLocks noChangeArrowheads="1"/>
              </p:cNvSpPr>
              <p:nvPr/>
            </p:nvSpPr>
            <p:spPr bwMode="auto">
              <a:xfrm>
                <a:off x="0" y="1012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necessary to exit switch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88"/>
            <p:cNvGrpSpPr>
              <a:grpSpLocks/>
            </p:cNvGrpSpPr>
            <p:nvPr/>
          </p:nvGrpSpPr>
          <p:grpSpPr bwMode="auto">
            <a:xfrm>
              <a:off x="0" y="10501"/>
              <a:ext cx="3072" cy="374"/>
              <a:chOff x="0" y="10501"/>
              <a:chExt cx="3072" cy="374"/>
            </a:xfrm>
          </p:grpSpPr>
          <p:sp>
            <p:nvSpPr>
              <p:cNvPr id="30809" name="Rectangle 89"/>
              <p:cNvSpPr>
                <a:spLocks noChangeArrowheads="1"/>
              </p:cNvSpPr>
              <p:nvPr/>
            </p:nvSpPr>
            <p:spPr bwMode="auto">
              <a:xfrm>
                <a:off x="0" y="1050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0" name="Rectangle 90"/>
              <p:cNvSpPr>
                <a:spLocks noChangeArrowheads="1"/>
              </p:cNvSpPr>
              <p:nvPr/>
            </p:nvSpPr>
            <p:spPr bwMode="auto">
              <a:xfrm>
                <a:off x="0" y="1050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720" name="Group 91"/>
            <p:cNvGrpSpPr>
              <a:grpSpLocks/>
            </p:cNvGrpSpPr>
            <p:nvPr/>
          </p:nvGrpSpPr>
          <p:grpSpPr bwMode="auto">
            <a:xfrm>
              <a:off x="0" y="10875"/>
              <a:ext cx="3072" cy="374"/>
              <a:chOff x="0" y="10875"/>
              <a:chExt cx="3072" cy="374"/>
            </a:xfrm>
          </p:grpSpPr>
          <p:sp>
            <p:nvSpPr>
              <p:cNvPr id="30812" name="Rectangle 92"/>
              <p:cNvSpPr>
                <a:spLocks noChangeArrowheads="1"/>
              </p:cNvSpPr>
              <p:nvPr/>
            </p:nvSpPr>
            <p:spPr bwMode="auto">
              <a:xfrm>
                <a:off x="0" y="1087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3" name="Rectangle 93"/>
              <p:cNvSpPr>
                <a:spLocks noChangeArrowheads="1"/>
              </p:cNvSpPr>
              <p:nvPr/>
            </p:nvSpPr>
            <p:spPr bwMode="auto">
              <a:xfrm>
                <a:off x="0" y="1087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'B':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grade was uppercase B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721" name="Group 94"/>
            <p:cNvGrpSpPr>
              <a:grpSpLocks/>
            </p:cNvGrpSpPr>
            <p:nvPr/>
          </p:nvGrpSpPr>
          <p:grpSpPr bwMode="auto">
            <a:xfrm>
              <a:off x="0" y="11249"/>
              <a:ext cx="3072" cy="374"/>
              <a:chOff x="0" y="11249"/>
              <a:chExt cx="3072" cy="374"/>
            </a:xfrm>
          </p:grpSpPr>
          <p:sp>
            <p:nvSpPr>
              <p:cNvPr id="30815" name="Rectangle 95"/>
              <p:cNvSpPr>
                <a:spLocks noChangeArrowheads="1"/>
              </p:cNvSpPr>
              <p:nvPr/>
            </p:nvSpPr>
            <p:spPr bwMode="auto">
              <a:xfrm>
                <a:off x="0" y="1124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6" name="Rectangle 96"/>
              <p:cNvSpPr>
                <a:spLocks noChangeArrowheads="1"/>
              </p:cNvSpPr>
              <p:nvPr/>
            </p:nvSpPr>
            <p:spPr bwMode="auto">
              <a:xfrm>
                <a:off x="0" y="1124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'b':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or lowercase b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722" name="Group 97"/>
            <p:cNvGrpSpPr>
              <a:grpSpLocks/>
            </p:cNvGrpSpPr>
            <p:nvPr/>
          </p:nvGrpSpPr>
          <p:grpSpPr bwMode="auto">
            <a:xfrm>
              <a:off x="0" y="11623"/>
              <a:ext cx="3072" cy="374"/>
              <a:chOff x="0" y="11623"/>
              <a:chExt cx="3072" cy="374"/>
            </a:xfrm>
          </p:grpSpPr>
          <p:sp>
            <p:nvSpPr>
              <p:cNvPr id="30818" name="Rectangle 98"/>
              <p:cNvSpPr>
                <a:spLocks noChangeArrowheads="1"/>
              </p:cNvSpPr>
              <p:nvPr/>
            </p:nvSpPr>
            <p:spPr bwMode="auto">
              <a:xfrm>
                <a:off x="0" y="1162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9" name="Rectangle 99"/>
              <p:cNvSpPr>
                <a:spLocks noChangeArrowheads="1"/>
              </p:cNvSpPr>
              <p:nvPr/>
            </p:nvSpPr>
            <p:spPr bwMode="auto">
              <a:xfrm>
                <a:off x="0" y="1162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++bCount;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723" name="Group 100"/>
            <p:cNvGrpSpPr>
              <a:grpSpLocks/>
            </p:cNvGrpSpPr>
            <p:nvPr/>
          </p:nvGrpSpPr>
          <p:grpSpPr bwMode="auto">
            <a:xfrm>
              <a:off x="0" y="11997"/>
              <a:ext cx="3072" cy="374"/>
              <a:chOff x="0" y="11997"/>
              <a:chExt cx="3072" cy="374"/>
            </a:xfrm>
          </p:grpSpPr>
          <p:sp>
            <p:nvSpPr>
              <p:cNvPr id="30821" name="Rectangle 101"/>
              <p:cNvSpPr>
                <a:spLocks noChangeArrowheads="1"/>
              </p:cNvSpPr>
              <p:nvPr/>
            </p:nvSpPr>
            <p:spPr bwMode="auto">
              <a:xfrm>
                <a:off x="0" y="1199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2" name="Rectangle 102"/>
              <p:cNvSpPr>
                <a:spLocks noChangeArrowheads="1"/>
              </p:cNvSpPr>
              <p:nvPr/>
            </p:nvSpPr>
            <p:spPr bwMode="auto">
              <a:xfrm>
                <a:off x="0" y="1199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724" name="Group 103"/>
            <p:cNvGrpSpPr>
              <a:grpSpLocks/>
            </p:cNvGrpSpPr>
            <p:nvPr/>
          </p:nvGrpSpPr>
          <p:grpSpPr bwMode="auto">
            <a:xfrm>
              <a:off x="0" y="12371"/>
              <a:ext cx="3072" cy="374"/>
              <a:chOff x="0" y="12371"/>
              <a:chExt cx="3072" cy="374"/>
            </a:xfrm>
          </p:grpSpPr>
          <p:sp>
            <p:nvSpPr>
              <p:cNvPr id="30824" name="Rectangle 104"/>
              <p:cNvSpPr>
                <a:spLocks noChangeArrowheads="1"/>
              </p:cNvSpPr>
              <p:nvPr/>
            </p:nvSpPr>
            <p:spPr bwMode="auto">
              <a:xfrm>
                <a:off x="0" y="1237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5" name="Rectangle 105"/>
              <p:cNvSpPr>
                <a:spLocks noChangeArrowheads="1"/>
              </p:cNvSpPr>
              <p:nvPr/>
            </p:nvSpPr>
            <p:spPr bwMode="auto">
              <a:xfrm>
                <a:off x="0" y="1237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grpSp>
        <p:nvGrpSpPr>
          <p:cNvPr id="30727" name="Group 106"/>
          <p:cNvGrpSpPr>
            <a:grpSpLocks/>
          </p:cNvGrpSpPr>
          <p:nvPr/>
        </p:nvGrpSpPr>
        <p:grpSpPr bwMode="auto">
          <a:xfrm>
            <a:off x="1981200" y="4267200"/>
            <a:ext cx="4419600" cy="533400"/>
            <a:chOff x="1152" y="480"/>
            <a:chExt cx="2784" cy="336"/>
          </a:xfrm>
        </p:grpSpPr>
        <p:sp>
          <p:nvSpPr>
            <p:cNvPr id="30827" name="Rectangle 107"/>
            <p:cNvSpPr>
              <a:spLocks noChangeArrowheads="1"/>
            </p:cNvSpPr>
            <p:nvPr/>
          </p:nvSpPr>
          <p:spPr bwMode="auto">
            <a:xfrm>
              <a:off x="1632" y="480"/>
              <a:ext cx="2304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>
                  <a:cs typeface="Times New Roman" pitchFamily="18" charset="0"/>
                </a:rPr>
                <a:t>Notice how the </a:t>
              </a:r>
              <a:r>
                <a:rPr lang="en-US" sz="1600" b="1">
                  <a:latin typeface="Courier New" pitchFamily="49" charset="0"/>
                  <a:cs typeface="Times New Roman" pitchFamily="18" charset="0"/>
                </a:rPr>
                <a:t>case</a:t>
              </a:r>
              <a:r>
                <a:rPr lang="en-US" sz="1600">
                  <a:cs typeface="Times New Roman" pitchFamily="18" charset="0"/>
                </a:rPr>
                <a:t> statement is used</a:t>
              </a:r>
              <a:endParaRPr lang="en-US" sz="1600"/>
            </a:p>
          </p:txBody>
        </p:sp>
        <p:sp>
          <p:nvSpPr>
            <p:cNvPr id="30828" name="Line 108"/>
            <p:cNvSpPr>
              <a:spLocks noChangeShapeType="1"/>
            </p:cNvSpPr>
            <p:nvPr/>
          </p:nvSpPr>
          <p:spPr bwMode="auto">
            <a:xfrm flipH="1">
              <a:off x="1152" y="57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08" name="Picture 107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9" name="Rectangle 10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6477000"/>
            <a:chOff x="0" y="0"/>
            <a:chExt cx="3072" cy="1346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3174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'C':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grade was uppercase C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31752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3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'c':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or lowercase c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31755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6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++cCount;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31758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9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31761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2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31764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5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'D':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grade was uppercase D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31767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'd':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or lowercase d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++dCount;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31776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7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31779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'F':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grade was uppercase F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31782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3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'f':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or lowercase f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31785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6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++fCount;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31788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31791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2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31794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5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'\n':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ignore newlines,  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31797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8" name="Rectangle 54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'\t':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tabs, 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31800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1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case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' ':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and spaces in input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32"/>
              <a:ext cx="3072" cy="374"/>
              <a:chOff x="0" y="6732"/>
              <a:chExt cx="3072" cy="374"/>
            </a:xfrm>
          </p:grpSpPr>
          <p:sp>
            <p:nvSpPr>
              <p:cNvPr id="31803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4" name="Rectangle 60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06"/>
              <a:ext cx="3072" cy="374"/>
              <a:chOff x="0" y="7106"/>
              <a:chExt cx="3072" cy="374"/>
            </a:xfrm>
          </p:grpSpPr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480"/>
              <a:ext cx="3072" cy="374"/>
              <a:chOff x="0" y="7480"/>
              <a:chExt cx="3072" cy="374"/>
            </a:xfrm>
          </p:grpSpPr>
          <p:sp>
            <p:nvSpPr>
              <p:cNvPr id="31809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0" name="Rectangle 66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55	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default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: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catch all other characters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54"/>
              <a:ext cx="3072" cy="374"/>
              <a:chOff x="0" y="7854"/>
              <a:chExt cx="3072" cy="374"/>
            </a:xfrm>
          </p:grpSpPr>
          <p:sp>
            <p:nvSpPr>
              <p:cNvPr id="31812" name="Rectangle 68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3" name="Rectangle 69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cout &lt;&lt; "Incorrect letter grade entered."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28"/>
              <a:ext cx="3072" cy="374"/>
              <a:chOff x="0" y="8228"/>
              <a:chExt cx="3072" cy="374"/>
            </a:xfrm>
          </p:grpSpPr>
          <p:sp>
            <p:nvSpPr>
              <p:cNvPr id="31815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6" name="Rectangle 72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     &lt;&lt; " Enter a new grade."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0" y="8602"/>
              <a:ext cx="3072" cy="374"/>
              <a:chOff x="0" y="8602"/>
              <a:chExt cx="3072" cy="374"/>
            </a:xfrm>
          </p:grpSpPr>
          <p:sp>
            <p:nvSpPr>
              <p:cNvPr id="31818" name="Rectangle 74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9" name="Rectangle 75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break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;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optional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0" y="8976"/>
              <a:ext cx="3072" cy="374"/>
              <a:chOff x="0" y="8976"/>
              <a:chExt cx="3072" cy="374"/>
            </a:xfrm>
          </p:grpSpPr>
          <p:sp>
            <p:nvSpPr>
              <p:cNvPr id="31821" name="Rectangle 77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2" name="Rectangle 78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79"/>
            <p:cNvGrpSpPr>
              <a:grpSpLocks/>
            </p:cNvGrpSpPr>
            <p:nvPr/>
          </p:nvGrpSpPr>
          <p:grpSpPr bwMode="auto">
            <a:xfrm>
              <a:off x="0" y="9350"/>
              <a:ext cx="3072" cy="374"/>
              <a:chOff x="0" y="9350"/>
              <a:chExt cx="3072" cy="374"/>
            </a:xfrm>
          </p:grpSpPr>
          <p:sp>
            <p:nvSpPr>
              <p:cNvPr id="31824" name="Rectangle 80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5" name="Rectangle 81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82"/>
            <p:cNvGrpSpPr>
              <a:grpSpLocks/>
            </p:cNvGrpSpPr>
            <p:nvPr/>
          </p:nvGrpSpPr>
          <p:grpSpPr bwMode="auto">
            <a:xfrm>
              <a:off x="0" y="9724"/>
              <a:ext cx="3072" cy="374"/>
              <a:chOff x="0" y="9724"/>
              <a:chExt cx="3072" cy="374"/>
            </a:xfrm>
          </p:grpSpPr>
          <p:sp>
            <p:nvSpPr>
              <p:cNvPr id="31827" name="Rectangle 83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8" name="Rectangle 84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61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85"/>
            <p:cNvGrpSpPr>
              <a:grpSpLocks/>
            </p:cNvGrpSpPr>
            <p:nvPr/>
          </p:nvGrpSpPr>
          <p:grpSpPr bwMode="auto">
            <a:xfrm>
              <a:off x="0" y="10098"/>
              <a:ext cx="3072" cy="374"/>
              <a:chOff x="0" y="10098"/>
              <a:chExt cx="3072" cy="374"/>
            </a:xfrm>
          </p:grpSpPr>
          <p:sp>
            <p:nvSpPr>
              <p:cNvPr id="31830" name="Rectangle 86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1" name="Rectangle 87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"\n\nTotals for each letter grade are:"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88"/>
            <p:cNvGrpSpPr>
              <a:grpSpLocks/>
            </p:cNvGrpSpPr>
            <p:nvPr/>
          </p:nvGrpSpPr>
          <p:grpSpPr bwMode="auto">
            <a:xfrm>
              <a:off x="0" y="10472"/>
              <a:ext cx="3072" cy="374"/>
              <a:chOff x="0" y="10472"/>
              <a:chExt cx="3072" cy="374"/>
            </a:xfrm>
          </p:grpSpPr>
          <p:sp>
            <p:nvSpPr>
              <p:cNvPr id="31833" name="Rectangle 89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4" name="Rectangle 90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&lt;&lt; "\nA: " &lt;&lt; aCount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08" name="Group 91"/>
            <p:cNvGrpSpPr>
              <a:grpSpLocks/>
            </p:cNvGrpSpPr>
            <p:nvPr/>
          </p:nvGrpSpPr>
          <p:grpSpPr bwMode="auto">
            <a:xfrm>
              <a:off x="0" y="10846"/>
              <a:ext cx="3072" cy="374"/>
              <a:chOff x="0" y="10846"/>
              <a:chExt cx="3072" cy="374"/>
            </a:xfrm>
          </p:grpSpPr>
          <p:sp>
            <p:nvSpPr>
              <p:cNvPr id="31836" name="Rectangle 92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7" name="Rectangle 93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&lt;&lt; "\nB: " &lt;&lt; bCount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11" name="Group 94"/>
            <p:cNvGrpSpPr>
              <a:grpSpLocks/>
            </p:cNvGrpSpPr>
            <p:nvPr/>
          </p:nvGrpSpPr>
          <p:grpSpPr bwMode="auto">
            <a:xfrm>
              <a:off x="0" y="11220"/>
              <a:ext cx="3072" cy="374"/>
              <a:chOff x="0" y="11220"/>
              <a:chExt cx="3072" cy="374"/>
            </a:xfrm>
          </p:grpSpPr>
          <p:sp>
            <p:nvSpPr>
              <p:cNvPr id="31839" name="Rectangle 95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0" name="Rectangle 96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&lt;&lt; "\nC: " &lt;&lt; cCount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14" name="Group 97"/>
            <p:cNvGrpSpPr>
              <a:grpSpLocks/>
            </p:cNvGrpSpPr>
            <p:nvPr/>
          </p:nvGrpSpPr>
          <p:grpSpPr bwMode="auto">
            <a:xfrm>
              <a:off x="0" y="11594"/>
              <a:ext cx="3072" cy="374"/>
              <a:chOff x="0" y="11594"/>
              <a:chExt cx="3072" cy="374"/>
            </a:xfrm>
          </p:grpSpPr>
          <p:sp>
            <p:nvSpPr>
              <p:cNvPr id="31842" name="Rectangle 98"/>
              <p:cNvSpPr>
                <a:spLocks noChangeArrowheads="1"/>
              </p:cNvSpPr>
              <p:nvPr/>
            </p:nvSpPr>
            <p:spPr bwMode="auto">
              <a:xfrm>
                <a:off x="0" y="1159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3" name="Rectangle 99"/>
              <p:cNvSpPr>
                <a:spLocks noChangeArrowheads="1"/>
              </p:cNvSpPr>
              <p:nvPr/>
            </p:nvSpPr>
            <p:spPr bwMode="auto">
              <a:xfrm>
                <a:off x="0" y="1159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&lt;&lt; "\nD: " &lt;&lt; dCount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17" name="Group 100"/>
            <p:cNvGrpSpPr>
              <a:grpSpLocks/>
            </p:cNvGrpSpPr>
            <p:nvPr/>
          </p:nvGrpSpPr>
          <p:grpSpPr bwMode="auto">
            <a:xfrm>
              <a:off x="0" y="11968"/>
              <a:ext cx="3072" cy="374"/>
              <a:chOff x="0" y="11968"/>
              <a:chExt cx="3072" cy="374"/>
            </a:xfrm>
          </p:grpSpPr>
          <p:sp>
            <p:nvSpPr>
              <p:cNvPr id="31845" name="Rectangle 101"/>
              <p:cNvSpPr>
                <a:spLocks noChangeArrowheads="1"/>
              </p:cNvSpPr>
              <p:nvPr/>
            </p:nvSpPr>
            <p:spPr bwMode="auto">
              <a:xfrm>
                <a:off x="0" y="1196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6" name="Rectangle 102"/>
              <p:cNvSpPr>
                <a:spLocks noChangeArrowheads="1"/>
              </p:cNvSpPr>
              <p:nvPr/>
            </p:nvSpPr>
            <p:spPr bwMode="auto">
              <a:xfrm>
                <a:off x="0" y="1196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&lt;&lt; "\nF: " &lt;&lt; fCount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20" name="Group 103"/>
            <p:cNvGrpSpPr>
              <a:grpSpLocks/>
            </p:cNvGrpSpPr>
            <p:nvPr/>
          </p:nvGrpSpPr>
          <p:grpSpPr bwMode="auto">
            <a:xfrm>
              <a:off x="0" y="12342"/>
              <a:ext cx="3072" cy="374"/>
              <a:chOff x="0" y="12342"/>
              <a:chExt cx="3072" cy="374"/>
            </a:xfrm>
          </p:grpSpPr>
          <p:sp>
            <p:nvSpPr>
              <p:cNvPr id="31848" name="Rectangle 104"/>
              <p:cNvSpPr>
                <a:spLocks noChangeArrowheads="1"/>
              </p:cNvSpPr>
              <p:nvPr/>
            </p:nvSpPr>
            <p:spPr bwMode="auto">
              <a:xfrm>
                <a:off x="0" y="1234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9" name="Rectangle 105"/>
              <p:cNvSpPr>
                <a:spLocks noChangeArrowheads="1"/>
              </p:cNvSpPr>
              <p:nvPr/>
            </p:nvSpPr>
            <p:spPr bwMode="auto">
              <a:xfrm>
                <a:off x="0" y="1234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68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23" name="Group 106"/>
            <p:cNvGrpSpPr>
              <a:grpSpLocks/>
            </p:cNvGrpSpPr>
            <p:nvPr/>
          </p:nvGrpSpPr>
          <p:grpSpPr bwMode="auto">
            <a:xfrm>
              <a:off x="0" y="12716"/>
              <a:ext cx="3072" cy="374"/>
              <a:chOff x="0" y="12716"/>
              <a:chExt cx="3072" cy="374"/>
            </a:xfrm>
          </p:grpSpPr>
          <p:sp>
            <p:nvSpPr>
              <p:cNvPr id="31851" name="Rectangle 107"/>
              <p:cNvSpPr>
                <a:spLocks noChangeArrowheads="1"/>
              </p:cNvSpPr>
              <p:nvPr/>
            </p:nvSpPr>
            <p:spPr bwMode="auto">
              <a:xfrm>
                <a:off x="0" y="1271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52" name="Rectangle 108"/>
              <p:cNvSpPr>
                <a:spLocks noChangeArrowheads="1"/>
              </p:cNvSpPr>
              <p:nvPr/>
            </p:nvSpPr>
            <p:spPr bwMode="auto">
              <a:xfrm>
                <a:off x="0" y="1271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return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0;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826" name="Group 109"/>
            <p:cNvGrpSpPr>
              <a:grpSpLocks/>
            </p:cNvGrpSpPr>
            <p:nvPr/>
          </p:nvGrpSpPr>
          <p:grpSpPr bwMode="auto">
            <a:xfrm>
              <a:off x="0" y="13090"/>
              <a:ext cx="3072" cy="374"/>
              <a:chOff x="0" y="13090"/>
              <a:chExt cx="3072" cy="374"/>
            </a:xfrm>
          </p:grpSpPr>
          <p:sp>
            <p:nvSpPr>
              <p:cNvPr id="31854" name="Rectangle 110"/>
              <p:cNvSpPr>
                <a:spLocks noChangeArrowheads="1"/>
              </p:cNvSpPr>
              <p:nvPr/>
            </p:nvSpPr>
            <p:spPr bwMode="auto">
              <a:xfrm>
                <a:off x="0" y="1309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55" name="Rectangle 111"/>
              <p:cNvSpPr>
                <a:spLocks noChangeArrowheads="1"/>
              </p:cNvSpPr>
              <p:nvPr/>
            </p:nvSpPr>
            <p:spPr bwMode="auto">
              <a:xfrm>
                <a:off x="0" y="1309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70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grpSp>
        <p:nvGrpSpPr>
          <p:cNvPr id="31829" name="Group 112"/>
          <p:cNvGrpSpPr>
            <a:grpSpLocks/>
          </p:cNvGrpSpPr>
          <p:nvPr/>
        </p:nvGrpSpPr>
        <p:grpSpPr bwMode="auto">
          <a:xfrm>
            <a:off x="2057400" y="990600"/>
            <a:ext cx="5257800" cy="1079500"/>
            <a:chOff x="912" y="912"/>
            <a:chExt cx="3312" cy="680"/>
          </a:xfrm>
        </p:grpSpPr>
        <p:sp>
          <p:nvSpPr>
            <p:cNvPr id="31857" name="Rectangle 113"/>
            <p:cNvSpPr>
              <a:spLocks noChangeArrowheads="1"/>
            </p:cNvSpPr>
            <p:nvPr/>
          </p:nvSpPr>
          <p:spPr bwMode="auto">
            <a:xfrm>
              <a:off x="2064" y="912"/>
              <a:ext cx="216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>
                  <a:latin typeface="Courier New" pitchFamily="49" charset="0"/>
                  <a:cs typeface="Times New Roman" pitchFamily="18" charset="0"/>
                </a:rPr>
                <a:t>break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>
                  <a:cs typeface="Times New Roman" pitchFamily="18" charset="0"/>
                </a:rPr>
                <a:t>causes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 b="1">
                  <a:latin typeface="Courier New" pitchFamily="49" charset="0"/>
                  <a:cs typeface="Times New Roman" pitchFamily="18" charset="0"/>
                </a:rPr>
                <a:t>switch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>
                  <a:cs typeface="Times New Roman" pitchFamily="18" charset="0"/>
                </a:rPr>
                <a:t>to end and the program continues with the first statement after the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switch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>
                  <a:cs typeface="Times New Roman" pitchFamily="18" charset="0"/>
                </a:rPr>
                <a:t>structure.</a:t>
              </a:r>
              <a:endParaRPr lang="en-US" sz="1600"/>
            </a:p>
          </p:txBody>
        </p:sp>
        <p:sp>
          <p:nvSpPr>
            <p:cNvPr id="31858" name="Line 114"/>
            <p:cNvSpPr>
              <a:spLocks noChangeShapeType="1"/>
            </p:cNvSpPr>
            <p:nvPr/>
          </p:nvSpPr>
          <p:spPr bwMode="auto">
            <a:xfrm flipH="1">
              <a:off x="912" y="1200"/>
              <a:ext cx="115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1832" name="Group 115"/>
          <p:cNvGrpSpPr>
            <a:grpSpLocks/>
          </p:cNvGrpSpPr>
          <p:nvPr/>
        </p:nvGrpSpPr>
        <p:grpSpPr bwMode="auto">
          <a:xfrm>
            <a:off x="1981200" y="3200400"/>
            <a:ext cx="5257800" cy="685800"/>
            <a:chOff x="1248" y="2016"/>
            <a:chExt cx="3312" cy="432"/>
          </a:xfrm>
        </p:grpSpPr>
        <p:sp>
          <p:nvSpPr>
            <p:cNvPr id="31860" name="Line 116"/>
            <p:cNvSpPr>
              <a:spLocks noChangeShapeType="1"/>
            </p:cNvSpPr>
            <p:nvPr/>
          </p:nvSpPr>
          <p:spPr bwMode="auto">
            <a:xfrm flipH="1">
              <a:off x="1248" y="2160"/>
              <a:ext cx="124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1861" name="Rectangle 117"/>
            <p:cNvSpPr>
              <a:spLocks noChangeArrowheads="1"/>
            </p:cNvSpPr>
            <p:nvPr/>
          </p:nvSpPr>
          <p:spPr bwMode="auto">
            <a:xfrm>
              <a:off x="2400" y="2016"/>
              <a:ext cx="216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>
                  <a:cs typeface="Times New Roman" pitchFamily="18" charset="0"/>
                </a:rPr>
                <a:t>Notice the </a:t>
              </a:r>
              <a:r>
                <a:rPr lang="en-US" sz="1600" b="1">
                  <a:latin typeface="Courier New" pitchFamily="49" charset="0"/>
                  <a:cs typeface="Times New Roman" pitchFamily="18" charset="0"/>
                </a:rPr>
                <a:t>default</a:t>
              </a:r>
              <a:r>
                <a:rPr lang="en-US" sz="1600">
                  <a:cs typeface="Times New Roman" pitchFamily="18" charset="0"/>
                </a:rPr>
                <a:t> statement.</a:t>
              </a:r>
              <a:endParaRPr lang="en-US" sz="1600"/>
            </a:p>
          </p:txBody>
        </p:sp>
      </p:grpSp>
      <p:pic>
        <p:nvPicPr>
          <p:cNvPr id="117" name="Picture 11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8" name="Rectangle 11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/>
              <a:t>Program Output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6781800" cy="465613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the letter grades.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the EOF character to end input.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B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Incorrect letter grade entered. Enter a new grade.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b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latin typeface="Courier New" pitchFamily="49" charset="0"/>
                <a:cs typeface="Times New Roman" pitchFamily="18" charset="0"/>
              </a:rPr>
              <a:t> </a:t>
            </a:r>
            <a:endParaRPr lang="en-US" sz="12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Totals for each letter grade are: 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A: 3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B: 2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C: 3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D: 2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latin typeface="Courier New" pitchFamily="49" charset="0"/>
            </a:endParaRP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5791200" cy="381000"/>
          </a:xfrm>
        </p:spPr>
        <p:txBody>
          <a:bodyPr>
            <a:noAutofit/>
          </a:bodyPr>
          <a:lstStyle/>
          <a:p>
            <a:pPr algn="just"/>
            <a:r>
              <a:rPr lang="en-US" sz="2800" noProof="1"/>
              <a:t>The do/while Repetition Structure</a:t>
            </a:r>
            <a:endParaRPr lang="en-US" sz="28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01000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The </a:t>
            </a:r>
            <a:r>
              <a:rPr lang="en-US" sz="2800" b="1">
                <a:latin typeface="Courier New" pitchFamily="49" charset="0"/>
              </a:rPr>
              <a:t>do/while</a:t>
            </a:r>
            <a:r>
              <a:rPr lang="en-US" sz="2800"/>
              <a:t> repetition structure is similar to the </a:t>
            </a:r>
            <a:r>
              <a:rPr lang="en-US" sz="2800" b="1">
                <a:latin typeface="Courier New" pitchFamily="49" charset="0"/>
              </a:rPr>
              <a:t>while</a:t>
            </a:r>
            <a:r>
              <a:rPr lang="en-US" sz="2800"/>
              <a:t> structure,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Condition for repetition tested after the body of the loop is executed</a:t>
            </a:r>
          </a:p>
          <a:p>
            <a:pPr>
              <a:lnSpc>
                <a:spcPct val="90000"/>
              </a:lnSpc>
            </a:pPr>
            <a:r>
              <a:rPr lang="en-US" sz="2800"/>
              <a:t>Format: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do {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   statement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 while ( condition ); </a:t>
            </a:r>
          </a:p>
          <a:p>
            <a:pPr>
              <a:lnSpc>
                <a:spcPct val="90000"/>
              </a:lnSpc>
            </a:pPr>
            <a:r>
              <a:rPr lang="en-US" sz="2800"/>
              <a:t>Example (letting counter = 1): 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do {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	cout &lt;&lt; counter &lt;&lt; " ";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b="1">
                <a:latin typeface="Courier New" pitchFamily="49" charset="0"/>
              </a:rPr>
              <a:t>} while (++counter &lt;= 10);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	This prints the integers from </a:t>
            </a:r>
            <a:r>
              <a:rPr lang="en-US" sz="2400" b="1">
                <a:latin typeface="Courier New" pitchFamily="49" charset="0"/>
              </a:rPr>
              <a:t>1</a:t>
            </a:r>
            <a:r>
              <a:rPr lang="en-US" sz="2400"/>
              <a:t> to </a:t>
            </a:r>
            <a:r>
              <a:rPr lang="en-US" sz="2400" b="1">
                <a:latin typeface="Courier New" pitchFamily="49" charset="0"/>
              </a:rPr>
              <a:t>10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800"/>
              <a:t>All actions are performed at least once.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91200" y="2438400"/>
            <a:ext cx="2743200" cy="3733800"/>
            <a:chOff x="48" y="2269"/>
            <a:chExt cx="772" cy="950"/>
          </a:xfrm>
        </p:grpSpPr>
        <p:sp>
          <p:nvSpPr>
            <p:cNvPr id="33797" name="Freeform 5"/>
            <p:cNvSpPr>
              <a:spLocks/>
            </p:cNvSpPr>
            <p:nvPr/>
          </p:nvSpPr>
          <p:spPr bwMode="auto">
            <a:xfrm>
              <a:off x="336" y="2317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98" name="Oval 6"/>
            <p:cNvSpPr>
              <a:spLocks noChangeArrowheads="1"/>
            </p:cNvSpPr>
            <p:nvPr/>
          </p:nvSpPr>
          <p:spPr bwMode="auto">
            <a:xfrm>
              <a:off x="312" y="2269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99" name="Rectangle 7"/>
            <p:cNvSpPr>
              <a:spLocks noChangeArrowheads="1"/>
            </p:cNvSpPr>
            <p:nvPr/>
          </p:nvSpPr>
          <p:spPr bwMode="auto">
            <a:xfrm>
              <a:off x="628" y="2789"/>
              <a:ext cx="170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true</a:t>
              </a:r>
            </a:p>
            <a:p>
              <a:pPr eaLnBrk="0" hangingPunct="0"/>
              <a:endParaRPr lang="en-US" sz="1000" b="1">
                <a:latin typeface="Courier New" pitchFamily="49" charset="0"/>
              </a:endParaRPr>
            </a:p>
          </p:txBody>
        </p:sp>
        <p:sp>
          <p:nvSpPr>
            <p:cNvPr id="33800" name="Freeform 8"/>
            <p:cNvSpPr>
              <a:spLocks/>
            </p:cNvSpPr>
            <p:nvPr/>
          </p:nvSpPr>
          <p:spPr bwMode="auto">
            <a:xfrm>
              <a:off x="336" y="2979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Freeform 9"/>
            <p:cNvSpPr>
              <a:spLocks/>
            </p:cNvSpPr>
            <p:nvPr/>
          </p:nvSpPr>
          <p:spPr bwMode="auto">
            <a:xfrm>
              <a:off x="336" y="2589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Oval 10"/>
            <p:cNvSpPr>
              <a:spLocks noChangeArrowheads="1"/>
            </p:cNvSpPr>
            <p:nvPr/>
          </p:nvSpPr>
          <p:spPr bwMode="auto">
            <a:xfrm>
              <a:off x="312" y="3171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Rectangle 11"/>
            <p:cNvSpPr>
              <a:spLocks noChangeArrowheads="1"/>
            </p:cNvSpPr>
            <p:nvPr/>
          </p:nvSpPr>
          <p:spPr bwMode="auto">
            <a:xfrm>
              <a:off x="356" y="2981"/>
              <a:ext cx="208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false</a:t>
              </a:r>
            </a:p>
            <a:p>
              <a:pPr eaLnBrk="0" hangingPunct="0"/>
              <a:endParaRPr lang="en-US" sz="1400" b="1">
                <a:latin typeface="Courier New" pitchFamily="49" charset="0"/>
              </a:endParaRPr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auto">
            <a:xfrm>
              <a:off x="628" y="2880"/>
              <a:ext cx="192" cy="0"/>
            </a:xfrm>
            <a:custGeom>
              <a:avLst/>
              <a:gdLst/>
              <a:ahLst/>
              <a:cxnLst>
                <a:cxn ang="0">
                  <a:pos x="19958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58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3"/>
            <p:cNvSpPr>
              <a:spLocks/>
            </p:cNvSpPr>
            <p:nvPr/>
          </p:nvSpPr>
          <p:spPr bwMode="auto">
            <a:xfrm>
              <a:off x="820" y="2420"/>
              <a:ext cx="0" cy="4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83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83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4"/>
            <p:cNvSpPr>
              <a:spLocks/>
            </p:cNvSpPr>
            <p:nvPr/>
          </p:nvSpPr>
          <p:spPr bwMode="auto">
            <a:xfrm>
              <a:off x="340" y="2420"/>
              <a:ext cx="48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983" y="0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19983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72" y="2509"/>
              <a:ext cx="528" cy="82"/>
              <a:chOff x="0" y="0"/>
              <a:chExt cx="20000" cy="20000"/>
            </a:xfrm>
          </p:grpSpPr>
          <p:sp>
            <p:nvSpPr>
              <p:cNvPr id="33808" name="Freeform 16"/>
              <p:cNvSpPr>
                <a:spLocks/>
              </p:cNvSpPr>
              <p:nvPr/>
            </p:nvSpPr>
            <p:spPr bwMode="auto">
              <a:xfrm>
                <a:off x="0" y="0"/>
                <a:ext cx="20000" cy="19417"/>
              </a:xfrm>
              <a:custGeom>
                <a:avLst/>
                <a:gdLst/>
                <a:ahLst/>
                <a:cxnLst>
                  <a:cxn ang="0">
                    <a:pos x="19985" y="0"/>
                  </a:cxn>
                  <a:cxn ang="0">
                    <a:pos x="19985" y="19900"/>
                  </a:cxn>
                  <a:cxn ang="0">
                    <a:pos x="0" y="19900"/>
                  </a:cxn>
                  <a:cxn ang="0">
                    <a:pos x="0" y="0"/>
                  </a:cxn>
                  <a:cxn ang="0">
                    <a:pos x="19985" y="0"/>
                  </a:cxn>
                </a:cxnLst>
                <a:rect l="0" t="0" r="r" b="b"/>
                <a:pathLst>
                  <a:path w="20000" h="20000">
                    <a:moveTo>
                      <a:pt x="19985" y="0"/>
                    </a:moveTo>
                    <a:lnTo>
                      <a:pt x="19985" y="19900"/>
                    </a:lnTo>
                    <a:lnTo>
                      <a:pt x="0" y="19900"/>
                    </a:lnTo>
                    <a:lnTo>
                      <a:pt x="0" y="0"/>
                    </a:lnTo>
                    <a:lnTo>
                      <a:pt x="19985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09" name="Rectangle 17"/>
              <p:cNvSpPr>
                <a:spLocks noChangeArrowheads="1"/>
              </p:cNvSpPr>
              <p:nvPr/>
            </p:nvSpPr>
            <p:spPr bwMode="auto">
              <a:xfrm>
                <a:off x="2712" y="3301"/>
                <a:ext cx="14561" cy="16699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4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statement</a:t>
                </a:r>
              </a:p>
              <a:p>
                <a:pPr eaLnBrk="0" hangingPunct="0"/>
                <a:endParaRPr lang="en-US" sz="14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48" y="2781"/>
              <a:ext cx="576" cy="198"/>
              <a:chOff x="0" y="0"/>
              <a:chExt cx="20000" cy="20000"/>
            </a:xfrm>
          </p:grpSpPr>
          <p:sp>
            <p:nvSpPr>
              <p:cNvPr id="33811" name="Freeform 19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6" y="9980"/>
                  </a:cxn>
                  <a:cxn ang="0">
                    <a:pos x="9986" y="19960"/>
                  </a:cxn>
                  <a:cxn ang="0">
                    <a:pos x="0" y="9980"/>
                  </a:cxn>
                  <a:cxn ang="0">
                    <a:pos x="9986" y="0"/>
                  </a:cxn>
                  <a:cxn ang="0">
                    <a:pos x="19986" y="9980"/>
                  </a:cxn>
                </a:cxnLst>
                <a:rect l="0" t="0" r="r" b="b"/>
                <a:pathLst>
                  <a:path w="20000" h="20000">
                    <a:moveTo>
                      <a:pt x="19986" y="9980"/>
                    </a:moveTo>
                    <a:lnTo>
                      <a:pt x="9986" y="19960"/>
                    </a:lnTo>
                    <a:lnTo>
                      <a:pt x="0" y="9980"/>
                    </a:lnTo>
                    <a:lnTo>
                      <a:pt x="9986" y="0"/>
                    </a:lnTo>
                    <a:lnTo>
                      <a:pt x="19986" y="998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2" name="Rectangle 20"/>
              <p:cNvSpPr>
                <a:spLocks noChangeArrowheads="1"/>
              </p:cNvSpPr>
              <p:nvPr/>
            </p:nvSpPr>
            <p:spPr bwMode="auto">
              <a:xfrm>
                <a:off x="3319" y="7273"/>
                <a:ext cx="13348" cy="7111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4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condition</a:t>
                </a:r>
              </a:p>
              <a:p>
                <a:pPr eaLnBrk="0" hangingPunct="0"/>
                <a:endParaRPr lang="en-US" sz="1000" b="1">
                  <a:latin typeface="Courier New" pitchFamily="49" charset="0"/>
                </a:endParaRPr>
              </a:p>
            </p:txBody>
          </p:sp>
        </p:grpSp>
      </p:grp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0" y="1747838"/>
            <a:ext cx="1646238" cy="183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0" y="3276600"/>
            <a:ext cx="164623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 </a:t>
            </a:r>
            <a:endParaRPr lang="en-US" sz="1200">
              <a:cs typeface="Times New Roman" pitchFamily="18" charset="0"/>
            </a:endParaRPr>
          </a:p>
          <a:p>
            <a:pPr eaLnBrk="0" hangingPunct="0"/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3587750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>
                <a:cs typeface="Times New Roman" pitchFamily="18" charset="0"/>
              </a:rPr>
              <a:t/>
            </a:r>
            <a:br>
              <a:rPr lang="en-US" sz="1400">
                <a:cs typeface="Times New Roman" pitchFamily="18" charset="0"/>
              </a:rPr>
            </a:br>
            <a:endParaRPr lang="en-US"/>
          </a:p>
        </p:txBody>
      </p:sp>
      <p:pic>
        <p:nvPicPr>
          <p:cNvPr id="24" name="Picture 2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57150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/>
              <a:t>The </a:t>
            </a:r>
            <a:r>
              <a:rPr lang="en-US" sz="3600" b="1" noProof="1"/>
              <a:t>break</a:t>
            </a:r>
            <a:r>
              <a:rPr lang="en-US" sz="3600" noProof="1"/>
              <a:t> and </a:t>
            </a:r>
            <a:r>
              <a:rPr lang="en-US" sz="3600" b="1" noProof="1"/>
              <a:t>continue</a:t>
            </a:r>
            <a:r>
              <a:rPr lang="en-US" sz="3600" noProof="1"/>
              <a:t> Statements</a:t>
            </a:r>
            <a:endParaRPr lang="en-US" sz="36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9600"/>
          </a:xfrm>
        </p:spPr>
        <p:txBody>
          <a:bodyPr/>
          <a:lstStyle/>
          <a:p>
            <a:r>
              <a:rPr lang="en-US" b="1">
                <a:latin typeface="Courier New" pitchFamily="49" charset="0"/>
              </a:rPr>
              <a:t>Break</a:t>
            </a:r>
          </a:p>
          <a:p>
            <a:pPr lvl="1"/>
            <a:r>
              <a:rPr lang="en-US"/>
              <a:t>Causes immediate </a:t>
            </a:r>
            <a:r>
              <a:rPr lang="en-US">
                <a:solidFill>
                  <a:srgbClr val="FF3300"/>
                </a:solidFill>
              </a:rPr>
              <a:t>exit</a:t>
            </a:r>
            <a:r>
              <a:rPr lang="en-US"/>
              <a:t> from a </a:t>
            </a:r>
            <a:r>
              <a:rPr lang="en-US" b="1">
                <a:latin typeface="Courier New" pitchFamily="49" charset="0"/>
              </a:rPr>
              <a:t>while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for</a:t>
            </a:r>
            <a:r>
              <a:rPr lang="en-US"/>
              <a:t>, </a:t>
            </a:r>
            <a:r>
              <a:rPr lang="en-US" b="1">
                <a:latin typeface="Courier New" pitchFamily="49" charset="0"/>
              </a:rPr>
              <a:t>do/while</a:t>
            </a:r>
            <a:r>
              <a:rPr lang="en-US"/>
              <a:t> or </a:t>
            </a:r>
            <a:r>
              <a:rPr lang="en-US" b="1">
                <a:latin typeface="Courier New" pitchFamily="49" charset="0"/>
              </a:rPr>
              <a:t>switch</a:t>
            </a:r>
            <a:r>
              <a:rPr lang="en-US"/>
              <a:t> structure</a:t>
            </a:r>
          </a:p>
          <a:p>
            <a:pPr lvl="1"/>
            <a:r>
              <a:rPr lang="en-US"/>
              <a:t>Program execution continues with the first statement after the structure</a:t>
            </a:r>
          </a:p>
          <a:p>
            <a:pPr lvl="1"/>
            <a:r>
              <a:rPr lang="en-US"/>
              <a:t>Common uses of the </a:t>
            </a:r>
            <a:r>
              <a:rPr lang="en-US" b="1">
                <a:latin typeface="Courier New" pitchFamily="49" charset="0"/>
              </a:rPr>
              <a:t>break</a:t>
            </a:r>
            <a:r>
              <a:rPr lang="en-US"/>
              <a:t> statement:</a:t>
            </a:r>
          </a:p>
          <a:p>
            <a:pPr lvl="2"/>
            <a:r>
              <a:rPr lang="en-US"/>
              <a:t>Escape early from a loop</a:t>
            </a:r>
          </a:p>
          <a:p>
            <a:pPr lvl="2"/>
            <a:r>
              <a:rPr lang="en-US"/>
              <a:t>Skip the remainder of a </a:t>
            </a:r>
            <a:r>
              <a:rPr lang="en-US" b="1">
                <a:latin typeface="Courier New" pitchFamily="49" charset="0"/>
              </a:rPr>
              <a:t>switch</a:t>
            </a:r>
            <a:r>
              <a:rPr lang="en-US"/>
              <a:t> structure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114800"/>
          </a:xfrm>
        </p:spPr>
        <p:txBody>
          <a:bodyPr/>
          <a:lstStyle/>
          <a:p>
            <a:r>
              <a:rPr lang="en-US" sz="2800" b="1">
                <a:latin typeface="Courier New" pitchFamily="49" charset="0"/>
              </a:rPr>
              <a:t>Continue</a:t>
            </a:r>
          </a:p>
          <a:p>
            <a:pPr lvl="1"/>
            <a:r>
              <a:rPr lang="en-US" sz="2400"/>
              <a:t>Skips the remaining statements in the body of a </a:t>
            </a:r>
            <a:r>
              <a:rPr lang="en-US" sz="2400" b="1">
                <a:latin typeface="Courier New" pitchFamily="49" charset="0"/>
              </a:rPr>
              <a:t>while</a:t>
            </a:r>
            <a:r>
              <a:rPr lang="en-US" sz="2400"/>
              <a:t>, </a:t>
            </a:r>
            <a:r>
              <a:rPr lang="en-US" sz="2400" b="1">
                <a:latin typeface="Courier New" pitchFamily="49" charset="0"/>
              </a:rPr>
              <a:t>for</a:t>
            </a:r>
            <a:r>
              <a:rPr lang="en-US" sz="2400"/>
              <a:t> or </a:t>
            </a:r>
            <a:r>
              <a:rPr lang="en-US" sz="2400" b="1">
                <a:latin typeface="Courier New" pitchFamily="49" charset="0"/>
              </a:rPr>
              <a:t>do/while</a:t>
            </a:r>
            <a:r>
              <a:rPr lang="en-US" sz="2400"/>
              <a:t> structure and proceeds with the next iteration of the loop</a:t>
            </a:r>
          </a:p>
          <a:p>
            <a:pPr lvl="1"/>
            <a:r>
              <a:rPr lang="en-US" sz="2400"/>
              <a:t>In </a:t>
            </a:r>
            <a:r>
              <a:rPr lang="en-US" sz="2400" b="1">
                <a:latin typeface="Courier New" pitchFamily="49" charset="0"/>
              </a:rPr>
              <a:t>while</a:t>
            </a:r>
            <a:r>
              <a:rPr lang="en-US" sz="2400"/>
              <a:t> and </a:t>
            </a:r>
            <a:r>
              <a:rPr lang="en-US" sz="2400" b="1">
                <a:latin typeface="Courier New" pitchFamily="49" charset="0"/>
              </a:rPr>
              <a:t>do/while</a:t>
            </a:r>
            <a:r>
              <a:rPr lang="en-US" sz="2400"/>
              <a:t>, the loop-continuation test is evaluated immediately after the </a:t>
            </a:r>
            <a:r>
              <a:rPr lang="en-US" sz="2400" b="1">
                <a:latin typeface="Courier New" pitchFamily="49" charset="0"/>
              </a:rPr>
              <a:t>continue</a:t>
            </a:r>
            <a:r>
              <a:rPr lang="en-US" sz="2400"/>
              <a:t> statement is executed</a:t>
            </a:r>
          </a:p>
          <a:p>
            <a:pPr lvl="1"/>
            <a:r>
              <a:rPr lang="en-US" sz="2400"/>
              <a:t>In the </a:t>
            </a:r>
            <a:r>
              <a:rPr lang="en-US" sz="2400" b="1">
                <a:latin typeface="Courier New" pitchFamily="49" charset="0"/>
              </a:rPr>
              <a:t>for</a:t>
            </a:r>
            <a:r>
              <a:rPr lang="en-US" sz="2400"/>
              <a:t> structure, the increment expression is executed, then the loop-continuation test is evaluated</a:t>
            </a: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continue</a:t>
            </a:r>
            <a:r>
              <a:rPr lang="en-US"/>
              <a:t> Statement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Causes an immediate jump to the loop test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next =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while (true){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dirty="0" err="1">
                <a:latin typeface="Courier New" pitchFamily="49" charset="0"/>
              </a:rPr>
              <a:t>cin</a:t>
            </a:r>
            <a:r>
              <a:rPr lang="en-US" sz="2000" dirty="0">
                <a:latin typeface="Courier New" pitchFamily="49" charset="0"/>
              </a:rPr>
              <a:t> &gt;&gt; next;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if (next &lt; 0)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break;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if (next % 2)   </a:t>
            </a:r>
            <a:r>
              <a:rPr lang="en-US" sz="2000" dirty="0"/>
              <a:t>//odd number, don’t print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continue;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 &lt;&lt; next &lt;&lt; 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err="1">
                <a:latin typeface="Courier New" pitchFamily="49" charset="0"/>
              </a:rPr>
              <a:t>cout</a:t>
            </a:r>
            <a:r>
              <a:rPr lang="en-US" sz="2000" dirty="0">
                <a:latin typeface="Courier New" pitchFamily="49" charset="0"/>
              </a:rPr>
              <a:t> &lt;&lt; “negative num so here we are!” &lt;&lt; </a:t>
            </a:r>
            <a:r>
              <a:rPr lang="en-US" sz="2000" dirty="0" err="1">
                <a:latin typeface="Courier New" pitchFamily="49" charset="0"/>
              </a:rPr>
              <a:t>endl</a:t>
            </a:r>
            <a:r>
              <a:rPr lang="en-US" sz="2000" dirty="0">
                <a:latin typeface="Courier New" pitchFamily="49" charset="0"/>
              </a:rPr>
              <a:t>;</a:t>
            </a:r>
          </a:p>
        </p:txBody>
      </p:sp>
      <p:pic>
        <p:nvPicPr>
          <p:cNvPr id="9" name="Picture 8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4800600" cy="8382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/>
              <a:t>Sentinel-Controlled Repetition</a:t>
            </a:r>
            <a:endParaRPr lang="en-US" sz="36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Suppose the previous problem becomes: 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i="1"/>
              <a:t>Develop a class-averaging program that will process an arbitrary number of grades each time the program is run.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Unknown number of students - how will the program know to end?</a:t>
            </a:r>
          </a:p>
          <a:p>
            <a:pPr>
              <a:lnSpc>
                <a:spcPct val="90000"/>
              </a:lnSpc>
            </a:pPr>
            <a:r>
              <a:rPr lang="en-US" sz="2800"/>
              <a:t>Sentinel value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Indicates “end of data entry”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Loop ends when sentinel inputted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Sentinel value chosen so it cannot be confused with a regular input (such as -1 in this case)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100" noProof="1"/>
              <a:t>The </a:t>
            </a:r>
            <a:r>
              <a:rPr lang="en-US" sz="3100" noProof="1">
                <a:solidFill>
                  <a:srgbClr val="FF3300"/>
                </a:solidFill>
              </a:rPr>
              <a:t>while</a:t>
            </a:r>
            <a:r>
              <a:rPr lang="en-US" sz="3100" noProof="1"/>
              <a:t> Repetition Structure	</a:t>
            </a:r>
            <a:br>
              <a:rPr lang="en-US" sz="3100" noProof="1"/>
            </a:br>
            <a:endParaRPr lang="en-US" sz="3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848600" cy="4495800"/>
          </a:xfrm>
        </p:spPr>
        <p:txBody>
          <a:bodyPr/>
          <a:lstStyle/>
          <a:p>
            <a:r>
              <a:rPr lang="en-US" sz="2800"/>
              <a:t>Repetition structure</a:t>
            </a:r>
          </a:p>
          <a:p>
            <a:pPr lvl="1"/>
            <a:r>
              <a:rPr lang="en-US" sz="2400"/>
              <a:t>Programmer specifies an action to be repeated while some condition remains true</a:t>
            </a:r>
          </a:p>
          <a:p>
            <a:pPr lvl="1"/>
            <a:r>
              <a:rPr lang="en-US" sz="2400"/>
              <a:t>Psuedocode</a:t>
            </a:r>
          </a:p>
          <a:p>
            <a:pPr lvl="2"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while there are more items on my shopping list</a:t>
            </a:r>
          </a:p>
          <a:p>
            <a:pPr lvl="2"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Purchase next item and cross it off my list</a:t>
            </a:r>
            <a:r>
              <a:rPr lang="en-US" sz="2000"/>
              <a:t> </a:t>
            </a:r>
          </a:p>
          <a:p>
            <a:pPr lvl="1"/>
            <a:r>
              <a:rPr lang="en-US" sz="2400" b="1">
                <a:latin typeface="Courier New" pitchFamily="49" charset="0"/>
              </a:rPr>
              <a:t>while</a:t>
            </a:r>
            <a:r>
              <a:rPr lang="en-US" sz="2400"/>
              <a:t> loop repeated until condition becomes false.</a:t>
            </a:r>
          </a:p>
          <a:p>
            <a:r>
              <a:rPr lang="en-US" sz="2800"/>
              <a:t>Example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int product = 2;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while ( product &lt;= 1000 )</a:t>
            </a:r>
          </a:p>
          <a:p>
            <a:pPr lvl="3">
              <a:buFontTx/>
              <a:buNone/>
            </a:pPr>
            <a:r>
              <a:rPr lang="en-US" sz="1800" b="1">
                <a:latin typeface="Courier New" pitchFamily="49" charset="0"/>
              </a:rPr>
              <a:t>   product = 2 * product;</a:t>
            </a:r>
          </a:p>
          <a:p>
            <a:pPr>
              <a:buFontTx/>
              <a:buNone/>
            </a:pPr>
            <a:endParaRPr lang="en-US" sz="2800"/>
          </a:p>
          <a:p>
            <a:endParaRPr lang="en-US" sz="28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2184400"/>
            <a:ext cx="5486400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3262313"/>
            <a:ext cx="54864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>
                <a:cs typeface="Times New Roman" pitchFamily="18" charset="0"/>
              </a:rPr>
              <a:t> </a:t>
            </a:r>
          </a:p>
          <a:p>
            <a:pPr eaLnBrk="0" hangingPunct="0"/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3567113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>
                <a:cs typeface="Times New Roman" pitchFamily="18" charset="0"/>
              </a:rPr>
              <a:t/>
            </a:r>
            <a:br>
              <a:rPr lang="en-US" sz="1400">
                <a:cs typeface="Times New Roman" pitchFamily="18" charset="0"/>
              </a:rPr>
            </a:br>
            <a:endParaRPr lang="en-US"/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Top-down, stepwise refinement</a:t>
            </a:r>
          </a:p>
          <a:p>
            <a:pPr lvl="1">
              <a:lnSpc>
                <a:spcPct val="90000"/>
              </a:lnSpc>
            </a:pPr>
            <a:r>
              <a:rPr lang="en-US"/>
              <a:t>begin with a pseudocode representation of the top: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Determine the class average for the quiz</a:t>
            </a:r>
          </a:p>
          <a:p>
            <a:pPr lvl="1">
              <a:lnSpc>
                <a:spcPct val="90000"/>
              </a:lnSpc>
            </a:pPr>
            <a:r>
              <a:rPr lang="en-US"/>
              <a:t>Divide top into smaller tasks and list them in order: 	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Initialize variables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Input, sum and count the quiz grades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Calculate and print the class average </a:t>
            </a: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562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rgbClr val="FF3300"/>
                </a:solidFill>
              </a:rPr>
              <a:t>Input, sum and count the quiz grades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1800"/>
              <a:t>to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Input the first grade (possibly the sentinel)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While the user has not as yet entered the sentinel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Add this grade into the running total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Add one to the grade counter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Input the next grade (possibly the sentinel) </a:t>
            </a:r>
          </a:p>
          <a:p>
            <a:pPr>
              <a:lnSpc>
                <a:spcPct val="90000"/>
              </a:lnSpc>
            </a:pPr>
            <a:r>
              <a:rPr lang="en-US" sz="2800"/>
              <a:t>Refine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rgbClr val="FF3300"/>
                </a:solidFill>
              </a:rPr>
              <a:t>Calculate and print the class average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sz="1800"/>
              <a:t>to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If the counter is not equal to zero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Set the average to the total divided by the counter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Print the average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Else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 i="1">
                <a:solidFill>
                  <a:schemeClr val="accent2"/>
                </a:solidFill>
              </a:rPr>
              <a:t>   Print “No grades were entered” </a:t>
            </a: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6858000"/>
            <a:chOff x="0" y="0"/>
            <a:chExt cx="3072" cy="1122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48133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34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	// Fig. 2.9: fig02_09.cpp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48136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37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	// Class average program with sentinel-controlled repetition.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48139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40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#include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&lt;iostream&gt;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48142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43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48145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46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std::cout;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48148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49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std::cin;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48151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52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7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48154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55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8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std::ios;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48157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58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48160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61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10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#include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&lt;iomanip&gt;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48163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64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11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48166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67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12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std::setprecision;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48169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70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13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std::setiosflags;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48172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73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48175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76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15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main()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48178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79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48181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82" name="Rectangle 54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total,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sum of grades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48184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85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gradeCounter,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grades entered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32"/>
              <a:ext cx="3072" cy="374"/>
              <a:chOff x="0" y="6732"/>
              <a:chExt cx="3072" cy="374"/>
            </a:xfrm>
          </p:grpSpPr>
          <p:sp>
            <p:nvSpPr>
              <p:cNvPr id="48187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88" name="Rectangle 60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grade;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one grade       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06"/>
              <a:ext cx="3072" cy="374"/>
              <a:chOff x="0" y="7106"/>
              <a:chExt cx="3072" cy="374"/>
            </a:xfrm>
          </p:grpSpPr>
          <p:sp>
            <p:nvSpPr>
              <p:cNvPr id="48190" name="Rectangle 62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91" name="Rectangle 63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double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average;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with decimal point for average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480"/>
              <a:ext cx="3072" cy="374"/>
              <a:chOff x="0" y="7480"/>
              <a:chExt cx="3072" cy="374"/>
            </a:xfrm>
          </p:grpSpPr>
          <p:sp>
            <p:nvSpPr>
              <p:cNvPr id="48193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94" name="Rectangle 66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21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54"/>
              <a:ext cx="3072" cy="374"/>
              <a:chOff x="0" y="7854"/>
              <a:chExt cx="3072" cy="374"/>
            </a:xfrm>
          </p:grpSpPr>
          <p:sp>
            <p:nvSpPr>
              <p:cNvPr id="48196" name="Rectangle 68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97" name="Rectangle 69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22	   // initialization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28"/>
              <a:ext cx="3072" cy="374"/>
              <a:chOff x="0" y="8228"/>
              <a:chExt cx="3072" cy="374"/>
            </a:xfrm>
          </p:grpSpPr>
          <p:sp>
            <p:nvSpPr>
              <p:cNvPr id="48199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00" name="Rectangle 72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total = 0;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0" y="8602"/>
              <a:ext cx="3072" cy="374"/>
              <a:chOff x="0" y="8602"/>
              <a:chExt cx="3072" cy="374"/>
            </a:xfrm>
          </p:grpSpPr>
          <p:sp>
            <p:nvSpPr>
              <p:cNvPr id="48202" name="Rectangle 74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03" name="Rectangle 75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gradeCounter = 0;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0" y="8976"/>
              <a:ext cx="3072" cy="374"/>
              <a:chOff x="0" y="8976"/>
              <a:chExt cx="3072" cy="374"/>
            </a:xfrm>
          </p:grpSpPr>
          <p:sp>
            <p:nvSpPr>
              <p:cNvPr id="48205" name="Rectangle 77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06" name="Rectangle 78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25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79"/>
            <p:cNvGrpSpPr>
              <a:grpSpLocks/>
            </p:cNvGrpSpPr>
            <p:nvPr/>
          </p:nvGrpSpPr>
          <p:grpSpPr bwMode="auto">
            <a:xfrm>
              <a:off x="0" y="9350"/>
              <a:ext cx="3072" cy="374"/>
              <a:chOff x="0" y="9350"/>
              <a:chExt cx="3072" cy="374"/>
            </a:xfrm>
          </p:grpSpPr>
          <p:sp>
            <p:nvSpPr>
              <p:cNvPr id="48208" name="Rectangle 80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09" name="Rectangle 81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26	   // processing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82"/>
            <p:cNvGrpSpPr>
              <a:grpSpLocks/>
            </p:cNvGrpSpPr>
            <p:nvPr/>
          </p:nvGrpSpPr>
          <p:grpSpPr bwMode="auto">
            <a:xfrm>
              <a:off x="0" y="9724"/>
              <a:ext cx="3072" cy="374"/>
              <a:chOff x="0" y="9724"/>
              <a:chExt cx="3072" cy="374"/>
            </a:xfrm>
          </p:grpSpPr>
          <p:sp>
            <p:nvSpPr>
              <p:cNvPr id="48211" name="Rectangle 83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12" name="Rectangle 84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"Enter grade, -1 to end: ";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85"/>
            <p:cNvGrpSpPr>
              <a:grpSpLocks/>
            </p:cNvGrpSpPr>
            <p:nvPr/>
          </p:nvGrpSpPr>
          <p:grpSpPr bwMode="auto">
            <a:xfrm>
              <a:off x="0" y="10098"/>
              <a:ext cx="3072" cy="374"/>
              <a:chOff x="0" y="10098"/>
              <a:chExt cx="3072" cy="374"/>
            </a:xfrm>
          </p:grpSpPr>
          <p:sp>
            <p:nvSpPr>
              <p:cNvPr id="48214" name="Rectangle 86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15" name="Rectangle 87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cin &gt;&gt; grade;                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88"/>
            <p:cNvGrpSpPr>
              <a:grpSpLocks/>
            </p:cNvGrpSpPr>
            <p:nvPr/>
          </p:nvGrpSpPr>
          <p:grpSpPr bwMode="auto">
            <a:xfrm>
              <a:off x="0" y="10472"/>
              <a:ext cx="3072" cy="374"/>
              <a:chOff x="0" y="10472"/>
              <a:chExt cx="3072" cy="374"/>
            </a:xfrm>
          </p:grpSpPr>
          <p:sp>
            <p:nvSpPr>
              <p:cNvPr id="48217" name="Rectangle 89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18" name="Rectangle 90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8162" name="Group 91"/>
            <p:cNvGrpSpPr>
              <a:grpSpLocks/>
            </p:cNvGrpSpPr>
            <p:nvPr/>
          </p:nvGrpSpPr>
          <p:grpSpPr bwMode="auto">
            <a:xfrm>
              <a:off x="0" y="10846"/>
              <a:ext cx="3072" cy="374"/>
              <a:chOff x="0" y="10846"/>
              <a:chExt cx="3072" cy="374"/>
            </a:xfrm>
          </p:grpSpPr>
          <p:sp>
            <p:nvSpPr>
              <p:cNvPr id="48220" name="Rectangle 92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221" name="Rectangle 93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while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grade != -1 ) {         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grpSp>
        <p:nvGrpSpPr>
          <p:cNvPr id="48165" name="Group 94"/>
          <p:cNvGrpSpPr>
            <a:grpSpLocks/>
          </p:cNvGrpSpPr>
          <p:nvPr/>
        </p:nvGrpSpPr>
        <p:grpSpPr bwMode="auto">
          <a:xfrm>
            <a:off x="1676400" y="3276600"/>
            <a:ext cx="5105400" cy="1143000"/>
            <a:chOff x="1152" y="384"/>
            <a:chExt cx="3216" cy="720"/>
          </a:xfrm>
        </p:grpSpPr>
        <p:sp>
          <p:nvSpPr>
            <p:cNvPr id="48223" name="Rectangle 95"/>
            <p:cNvSpPr>
              <a:spLocks noChangeArrowheads="1"/>
            </p:cNvSpPr>
            <p:nvPr/>
          </p:nvSpPr>
          <p:spPr bwMode="auto">
            <a:xfrm>
              <a:off x="2544" y="384"/>
              <a:ext cx="1824" cy="33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400">
                  <a:cs typeface="Times New Roman" pitchFamily="18" charset="0"/>
                </a:rPr>
                <a:t>Data type </a:t>
              </a:r>
              <a:r>
                <a:rPr lang="en-US" sz="1400" b="1">
                  <a:latin typeface="Courier New" pitchFamily="49" charset="0"/>
                  <a:cs typeface="Courier New" pitchFamily="49" charset="0"/>
                </a:rPr>
                <a:t>double</a:t>
              </a:r>
              <a:r>
                <a:rPr lang="en-US" sz="1400">
                  <a:cs typeface="Times New Roman" pitchFamily="18" charset="0"/>
                </a:rPr>
                <a:t> used to represent decimal numbers.</a:t>
              </a:r>
              <a:endParaRPr lang="en-US"/>
            </a:p>
          </p:txBody>
        </p:sp>
        <p:sp>
          <p:nvSpPr>
            <p:cNvPr id="48224" name="Line 96"/>
            <p:cNvSpPr>
              <a:spLocks noChangeShapeType="1"/>
            </p:cNvSpPr>
            <p:nvPr/>
          </p:nvSpPr>
          <p:spPr bwMode="auto">
            <a:xfrm flipH="1">
              <a:off x="1152" y="624"/>
              <a:ext cx="139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96" name="Picture 95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4343400" y="64770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3733800"/>
            <a:chOff x="0" y="0"/>
            <a:chExt cx="3072" cy="67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49157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5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total = total + grade;     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49160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61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gradeCounter = gradeCounter + 1;     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49163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64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cout &lt;&lt; "Enter grade, -1 to end: ";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49166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67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cin &gt;&gt; grade;                  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49169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70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49172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73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36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49175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76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37	   // termination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49178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79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if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gradeCounter != 0 ) {     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49181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82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average =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static_cast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&lt;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double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&gt;( total ) / gradeCounter;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49184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85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cout &lt;&lt; "Class average is " &lt;&lt; setprecision( 2 )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49187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88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&lt;&lt; setiosflags( ios::fixed | ios::showpoint 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49190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91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  &lt;&lt; average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49193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94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49196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197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else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49199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200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cout &lt;&lt; "No grades were entered"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49202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203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46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49205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206" name="Rectangle 54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return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0;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indicate program ended successfully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49208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209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sp>
        <p:nvSpPr>
          <p:cNvPr id="49210" name="Rectangle 58"/>
          <p:cNvSpPr>
            <a:spLocks noChangeArrowheads="1"/>
          </p:cNvSpPr>
          <p:nvPr/>
        </p:nvSpPr>
        <p:spPr bwMode="auto">
          <a:xfrm>
            <a:off x="0" y="4191000"/>
            <a:ext cx="6781800" cy="210026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75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94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97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88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70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64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83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89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grade, -1 to end: -1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Class average is 82.50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>
              <a:latin typeface="Courier New" pitchFamily="49" charset="0"/>
            </a:endParaRPr>
          </a:p>
        </p:txBody>
      </p: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67000" y="2286000"/>
            <a:ext cx="6096000" cy="3095625"/>
            <a:chOff x="1680" y="1440"/>
            <a:chExt cx="3840" cy="1950"/>
          </a:xfrm>
        </p:grpSpPr>
        <p:sp>
          <p:nvSpPr>
            <p:cNvPr id="49212" name="Rectangle 60"/>
            <p:cNvSpPr>
              <a:spLocks noChangeArrowheads="1"/>
            </p:cNvSpPr>
            <p:nvPr/>
          </p:nvSpPr>
          <p:spPr bwMode="auto">
            <a:xfrm>
              <a:off x="1680" y="1632"/>
              <a:ext cx="3840" cy="175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setiosflags(ios::fixed | ios::showpoint)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>
                  <a:cs typeface="Times New Roman" pitchFamily="18" charset="0"/>
                </a:rPr>
                <a:t>- stream manipulator</a:t>
              </a:r>
            </a:p>
            <a:p>
              <a:endParaRPr lang="en-US" sz="1600">
                <a:cs typeface="Times New Roman" pitchFamily="18" charset="0"/>
              </a:endParaRPr>
            </a:p>
            <a:p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ios::fixed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- </a:t>
              </a:r>
              <a:r>
                <a:rPr lang="en-US" sz="1600">
                  <a:cs typeface="Times New Roman" pitchFamily="18" charset="0"/>
                </a:rPr>
                <a:t>output numbers with a fixed number of decimal 		   points.  </a:t>
              </a:r>
            </a:p>
            <a:p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ios::showpoint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- </a:t>
              </a:r>
              <a:r>
                <a:rPr lang="en-US" sz="1600">
                  <a:cs typeface="Times New Roman" pitchFamily="18" charset="0"/>
                </a:rPr>
                <a:t>forces decimal point and trailing zeros, even if unnecessary: </a:t>
              </a:r>
              <a:r>
                <a:rPr lang="en-US" sz="1600" b="1">
                  <a:cs typeface="Courier New" pitchFamily="49" charset="0"/>
                </a:rPr>
                <a:t>66</a:t>
              </a:r>
              <a:r>
                <a:rPr lang="en-US" sz="1600">
                  <a:cs typeface="Times New Roman" pitchFamily="18" charset="0"/>
                </a:rPr>
                <a:t> printed as </a:t>
              </a:r>
              <a:r>
                <a:rPr lang="en-US" sz="1600" b="1">
                  <a:cs typeface="Courier New" pitchFamily="49" charset="0"/>
                </a:rPr>
                <a:t>66.00</a:t>
              </a:r>
              <a:endParaRPr lang="en-US" sz="1600">
                <a:cs typeface="Times New Roman" pitchFamily="18" charset="0"/>
              </a:endParaRPr>
            </a:p>
            <a:p>
              <a:pPr eaLnBrk="0" hangingPunct="0"/>
              <a:endParaRPr lang="en-US" sz="1600" b="1">
                <a:latin typeface="Courier New" pitchFamily="49" charset="0"/>
                <a:cs typeface="Courier New" pitchFamily="49" charset="0"/>
              </a:endParaRPr>
            </a:p>
            <a:p>
              <a:pPr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|</a:t>
              </a:r>
              <a:r>
                <a:rPr lang="en-US" sz="1600">
                  <a:latin typeface="Courier New" pitchFamily="49" charset="0"/>
                  <a:cs typeface="Times New Roman" pitchFamily="18" charset="0"/>
                </a:rPr>
                <a:t> - </a:t>
              </a:r>
              <a:r>
                <a:rPr lang="en-US" sz="1600">
                  <a:cs typeface="Times New Roman" pitchFamily="18" charset="0"/>
                </a:rPr>
                <a:t>separates multiple option.</a:t>
              </a:r>
            </a:p>
            <a:p>
              <a:pPr eaLnBrk="0" hangingPunct="0"/>
              <a:endParaRPr lang="en-US" sz="1600"/>
            </a:p>
          </p:txBody>
        </p:sp>
        <p:sp>
          <p:nvSpPr>
            <p:cNvPr id="49213" name="Line 61"/>
            <p:cNvSpPr>
              <a:spLocks noChangeShapeType="1"/>
            </p:cNvSpPr>
            <p:nvPr/>
          </p:nvSpPr>
          <p:spPr bwMode="auto">
            <a:xfrm flipH="1" flipV="1">
              <a:off x="2784" y="1440"/>
              <a:ext cx="67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2" name="Group 62"/>
          <p:cNvGrpSpPr>
            <a:grpSpLocks/>
          </p:cNvGrpSpPr>
          <p:nvPr/>
        </p:nvGrpSpPr>
        <p:grpSpPr bwMode="auto">
          <a:xfrm>
            <a:off x="4572000" y="2057400"/>
            <a:ext cx="4267200" cy="3511550"/>
            <a:chOff x="2880" y="1344"/>
            <a:chExt cx="2688" cy="2212"/>
          </a:xfrm>
        </p:grpSpPr>
        <p:sp>
          <p:nvSpPr>
            <p:cNvPr id="49215" name="Rectangle 63"/>
            <p:cNvSpPr>
              <a:spLocks noChangeArrowheads="1"/>
            </p:cNvSpPr>
            <p:nvPr/>
          </p:nvSpPr>
          <p:spPr bwMode="auto">
            <a:xfrm>
              <a:off x="2880" y="2722"/>
              <a:ext cx="2688" cy="83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setprecision(2)</a:t>
              </a:r>
              <a:r>
                <a:rPr lang="en-US" sz="1600" b="1">
                  <a:latin typeface="Courier New" pitchFamily="49" charset="0"/>
                  <a:cs typeface="Times New Roman" pitchFamily="18" charset="0"/>
                </a:rPr>
                <a:t> </a:t>
              </a:r>
              <a:r>
                <a:rPr lang="en-US" sz="1600">
                  <a:cs typeface="Times New Roman" pitchFamily="18" charset="0"/>
                </a:rPr>
                <a:t>- prints only two digits past decimal point.</a:t>
              </a:r>
            </a:p>
            <a:p>
              <a:endParaRPr lang="en-US" sz="1600">
                <a:cs typeface="Times New Roman" pitchFamily="18" charset="0"/>
              </a:endParaRPr>
            </a:p>
            <a:p>
              <a:r>
                <a:rPr lang="en-US" sz="1600">
                  <a:cs typeface="Times New Roman" pitchFamily="18" charset="0"/>
                </a:rPr>
                <a:t>Programs that use this must include </a:t>
              </a:r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&lt;iomanip&gt;</a:t>
              </a:r>
              <a:endParaRPr lang="en-US" sz="1600">
                <a:latin typeface="Courier New" pitchFamily="49" charset="0"/>
                <a:cs typeface="Times New Roman" pitchFamily="18" charset="0"/>
              </a:endParaRPr>
            </a:p>
            <a:p>
              <a:pPr eaLnBrk="0" hangingPunct="0"/>
              <a:endParaRPr lang="en-US" sz="1600"/>
            </a:p>
          </p:txBody>
        </p:sp>
        <p:sp>
          <p:nvSpPr>
            <p:cNvPr id="49216" name="Line 64"/>
            <p:cNvSpPr>
              <a:spLocks noChangeShapeType="1"/>
            </p:cNvSpPr>
            <p:nvPr/>
          </p:nvSpPr>
          <p:spPr bwMode="auto">
            <a:xfrm flipH="1" flipV="1">
              <a:off x="3216" y="1344"/>
              <a:ext cx="72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3" name="Group 65"/>
          <p:cNvGrpSpPr>
            <a:grpSpLocks/>
          </p:cNvGrpSpPr>
          <p:nvPr/>
        </p:nvGrpSpPr>
        <p:grpSpPr bwMode="auto">
          <a:xfrm>
            <a:off x="381000" y="1905000"/>
            <a:ext cx="5029200" cy="2895600"/>
            <a:chOff x="240" y="1200"/>
            <a:chExt cx="3168" cy="1824"/>
          </a:xfrm>
        </p:grpSpPr>
        <p:grpSp>
          <p:nvGrpSpPr>
            <p:cNvPr id="24" name="Group 66"/>
            <p:cNvGrpSpPr>
              <a:grpSpLocks/>
            </p:cNvGrpSpPr>
            <p:nvPr/>
          </p:nvGrpSpPr>
          <p:grpSpPr bwMode="auto">
            <a:xfrm>
              <a:off x="240" y="1728"/>
              <a:ext cx="3168" cy="1296"/>
              <a:chOff x="1008" y="144"/>
              <a:chExt cx="3168" cy="1296"/>
            </a:xfrm>
          </p:grpSpPr>
          <p:sp>
            <p:nvSpPr>
              <p:cNvPr id="49219" name="Line 67"/>
              <p:cNvSpPr>
                <a:spLocks noChangeShapeType="1"/>
              </p:cNvSpPr>
              <p:nvPr/>
            </p:nvSpPr>
            <p:spPr bwMode="auto">
              <a:xfrm flipH="1">
                <a:off x="2112" y="672"/>
                <a:ext cx="336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220" name="Rectangle 68"/>
              <p:cNvSpPr>
                <a:spLocks noChangeArrowheads="1"/>
              </p:cNvSpPr>
              <p:nvPr/>
            </p:nvSpPr>
            <p:spPr bwMode="auto">
              <a:xfrm>
                <a:off x="1008" y="144"/>
                <a:ext cx="3168" cy="1296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1600" b="1">
                    <a:latin typeface="Courier New" pitchFamily="49" charset="0"/>
                    <a:cs typeface="Courier New" pitchFamily="49" charset="0"/>
                  </a:rPr>
                  <a:t>static_cast&lt;double&gt;()</a:t>
                </a:r>
                <a:r>
                  <a:rPr lang="en-US" sz="1600">
                    <a:cs typeface="Times New Roman" pitchFamily="18" charset="0"/>
                  </a:rPr>
                  <a:t> - treats </a:t>
                </a:r>
                <a:r>
                  <a:rPr lang="en-US" sz="1600" b="1">
                    <a:latin typeface="Courier New" pitchFamily="49" charset="0"/>
                    <a:cs typeface="Times New Roman" pitchFamily="18" charset="0"/>
                  </a:rPr>
                  <a:t>total</a:t>
                </a:r>
                <a:r>
                  <a:rPr lang="en-US" sz="1600">
                    <a:cs typeface="Times New Roman" pitchFamily="18" charset="0"/>
                  </a:rPr>
                  <a:t> as a </a:t>
                </a:r>
                <a:r>
                  <a:rPr lang="en-US" sz="1600" b="1">
                    <a:latin typeface="Courier New" pitchFamily="49" charset="0"/>
                    <a:cs typeface="Times New Roman" pitchFamily="18" charset="0"/>
                  </a:rPr>
                  <a:t>double</a:t>
                </a:r>
                <a:r>
                  <a:rPr lang="en-US" sz="1600">
                    <a:cs typeface="Times New Roman" pitchFamily="18" charset="0"/>
                  </a:rPr>
                  <a:t> temporarily.  </a:t>
                </a:r>
              </a:p>
              <a:p>
                <a:endParaRPr lang="en-US" sz="1600">
                  <a:cs typeface="Times New Roman" pitchFamily="18" charset="0"/>
                </a:endParaRPr>
              </a:p>
              <a:p>
                <a:r>
                  <a:rPr lang="en-US" sz="1600">
                    <a:cs typeface="Times New Roman" pitchFamily="18" charset="0"/>
                  </a:rPr>
                  <a:t>Required because dividing two integers truncates the remainder.</a:t>
                </a:r>
              </a:p>
              <a:p>
                <a:endParaRPr lang="en-US" sz="1600">
                  <a:cs typeface="Times New Roman" pitchFamily="18" charset="0"/>
                </a:endParaRPr>
              </a:p>
              <a:p>
                <a:r>
                  <a:rPr lang="en-US" sz="1600" b="1">
                    <a:latin typeface="Courier New" pitchFamily="49" charset="0"/>
                    <a:cs typeface="Courier New" pitchFamily="49" charset="0"/>
                  </a:rPr>
                  <a:t>gradeCounter</a:t>
                </a:r>
                <a:r>
                  <a:rPr lang="en-US" sz="1600">
                    <a:cs typeface="Times New Roman" pitchFamily="18" charset="0"/>
                  </a:rPr>
                  <a:t> is an </a:t>
                </a:r>
                <a:r>
                  <a:rPr lang="en-US" sz="1600" b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>
                    <a:cs typeface="Times New Roman" pitchFamily="18" charset="0"/>
                  </a:rPr>
                  <a:t>, but it gets </a:t>
                </a:r>
                <a:r>
                  <a:rPr lang="en-US" sz="1600" i="1">
                    <a:cs typeface="Times New Roman" pitchFamily="18" charset="0"/>
                  </a:rPr>
                  <a:t>promoted</a:t>
                </a:r>
                <a:r>
                  <a:rPr lang="en-US" sz="1600">
                    <a:cs typeface="Times New Roman" pitchFamily="18" charset="0"/>
                  </a:rPr>
                  <a:t> to </a:t>
                </a:r>
                <a:r>
                  <a:rPr lang="en-US" sz="1600" b="1">
                    <a:latin typeface="Courier New" pitchFamily="49" charset="0"/>
                    <a:cs typeface="Courier New" pitchFamily="49" charset="0"/>
                  </a:rPr>
                  <a:t>double</a:t>
                </a:r>
                <a:r>
                  <a:rPr lang="en-US" sz="1600">
                    <a:cs typeface="Courier New" pitchFamily="49" charset="0"/>
                  </a:rPr>
                  <a:t>.</a:t>
                </a:r>
                <a:endParaRPr lang="en-US" sz="1600"/>
              </a:p>
            </p:txBody>
          </p:sp>
        </p:grpSp>
        <p:sp>
          <p:nvSpPr>
            <p:cNvPr id="49221" name="Line 69"/>
            <p:cNvSpPr>
              <a:spLocks noChangeShapeType="1"/>
            </p:cNvSpPr>
            <p:nvPr/>
          </p:nvSpPr>
          <p:spPr bwMode="auto">
            <a:xfrm flipV="1">
              <a:off x="1104" y="1200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69" name="Picture 68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72400" cy="914400"/>
          </a:xfrm>
        </p:spPr>
        <p:txBody>
          <a:bodyPr/>
          <a:lstStyle/>
          <a:p>
            <a:r>
              <a:rPr lang="en-US" sz="3600"/>
              <a:t>Nested control structures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Problem: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  </a:t>
            </a:r>
            <a:r>
              <a:rPr lang="en-US" sz="2400" i="1"/>
              <a:t>A college has a list of test results (1 = pass, 2 = fail) for 10 students.  Write a program that analyzes the results.  If more than 8 students pass, print "Raise Tuition".</a:t>
            </a:r>
          </a:p>
          <a:p>
            <a:pPr>
              <a:lnSpc>
                <a:spcPct val="90000"/>
              </a:lnSpc>
            </a:pPr>
            <a:r>
              <a:rPr lang="en-US" sz="2800"/>
              <a:t>We can see that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program must process 10 test results. A counter-controlled loop will be used.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Two counters can be used—one to count the number of students who passed the exam and one to count the number of students who failed the exam.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Each test result is a number—either a 1 or a 2.  If the number is not a 1, we assume that it is a 2. 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  Nested control structures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High level description of the algorithm        </a:t>
            </a:r>
          </a:p>
          <a:p>
            <a:pPr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        </a:t>
            </a:r>
            <a:r>
              <a:rPr lang="en-US" sz="2400" i="1">
                <a:solidFill>
                  <a:schemeClr val="accent2"/>
                </a:solidFill>
              </a:rPr>
              <a:t>Initialize variables</a:t>
            </a:r>
          </a:p>
          <a:p>
            <a:pPr>
              <a:buFontTx/>
              <a:buNone/>
            </a:pPr>
            <a:r>
              <a:rPr lang="en-US" sz="2400" i="1">
                <a:solidFill>
                  <a:schemeClr val="accent2"/>
                </a:solidFill>
              </a:rPr>
              <a:t>          Input the ten quiz grades and count passes and failur</a:t>
            </a:r>
          </a:p>
          <a:p>
            <a:pPr>
              <a:buFontTx/>
              <a:buNone/>
            </a:pPr>
            <a:r>
              <a:rPr lang="en-US" sz="2400" i="1">
                <a:solidFill>
                  <a:schemeClr val="accent2"/>
                </a:solidFill>
              </a:rPr>
              <a:t>         Print a summary of the exam results and decide if    </a:t>
            </a:r>
          </a:p>
          <a:p>
            <a:pPr>
              <a:buFontTx/>
              <a:buNone/>
            </a:pPr>
            <a:r>
              <a:rPr lang="en-US" sz="2400" i="1">
                <a:solidFill>
                  <a:schemeClr val="accent2"/>
                </a:solidFill>
              </a:rPr>
              <a:t>              tuition should be raised </a:t>
            </a:r>
          </a:p>
          <a:p>
            <a:pPr lvl="3">
              <a:buFontTx/>
              <a:buNone/>
            </a:pPr>
            <a:endParaRPr lang="en-US" sz="2400" i="1">
              <a:solidFill>
                <a:schemeClr val="accent2"/>
              </a:solidFill>
            </a:endParaRP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6858000"/>
            <a:chOff x="0" y="0"/>
            <a:chExt cx="3072" cy="860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53253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4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	// Fig. 2.11: fig02_11.cpp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53256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57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	// Analysis of examination results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53259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0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#include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&lt;iostream&gt;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53262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3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53265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6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5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std::cout;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53268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69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6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std::cin;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53271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72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7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53274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75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8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53277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78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9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main()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53280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81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53283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84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11	   // initialize variables in declarations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53286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87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passes = 0,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passes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53289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90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failures = 0,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failures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53292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93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studentCounter = 1,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student counter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53295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96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result;    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one exam result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53298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99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16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53301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02" name="Rectangle 54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17	   // process 10 students; counter-controlled loop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53304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05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while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studentCounter &lt;= 10 ) 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32"/>
              <a:ext cx="3072" cy="374"/>
              <a:chOff x="0" y="6732"/>
              <a:chExt cx="3072" cy="374"/>
            </a:xfrm>
          </p:grpSpPr>
          <p:sp>
            <p:nvSpPr>
              <p:cNvPr id="53307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08" name="Rectangle 60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19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cout &lt;&lt; "Enter result (1=pass,2=fail): ";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06"/>
              <a:ext cx="3072" cy="374"/>
              <a:chOff x="0" y="7106"/>
              <a:chExt cx="3072" cy="374"/>
            </a:xfrm>
          </p:grpSpPr>
          <p:sp>
            <p:nvSpPr>
              <p:cNvPr id="53310" name="Rectangle 62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11" name="Rectangle 63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cin &gt;&gt; result;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480"/>
              <a:ext cx="3072" cy="374"/>
              <a:chOff x="0" y="7480"/>
              <a:chExt cx="3072" cy="374"/>
            </a:xfrm>
          </p:grpSpPr>
          <p:sp>
            <p:nvSpPr>
              <p:cNvPr id="53313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14" name="Rectangle 66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21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54"/>
              <a:ext cx="3072" cy="374"/>
              <a:chOff x="0" y="7854"/>
              <a:chExt cx="3072" cy="374"/>
            </a:xfrm>
          </p:grpSpPr>
          <p:sp>
            <p:nvSpPr>
              <p:cNvPr id="53316" name="Rectangle 68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17" name="Rectangle 69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if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result == 1 )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if/else nested in while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28"/>
              <a:ext cx="3072" cy="374"/>
              <a:chOff x="0" y="8228"/>
              <a:chExt cx="3072" cy="374"/>
            </a:xfrm>
          </p:grpSpPr>
          <p:sp>
            <p:nvSpPr>
              <p:cNvPr id="53319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20" name="Rectangle 72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passes = passes + 1;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pic>
        <p:nvPicPr>
          <p:cNvPr id="72" name="Picture 71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4419600" y="65532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000">
                <a:cs typeface="Times New Roman" pitchFamily="18" charset="0"/>
              </a:rPr>
              <a:t>3.  Print results</a:t>
            </a:r>
            <a:r>
              <a:rPr lang="en-US" sz="4000"/>
              <a:t> </a:t>
            </a:r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endParaRPr lang="en-US" sz="4000"/>
          </a:p>
          <a:p>
            <a:r>
              <a:rPr lang="en-US" sz="4000"/>
              <a:t>Program Output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3733800"/>
            <a:chOff x="0" y="0"/>
            <a:chExt cx="3072" cy="561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54277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7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else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54280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1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  failures = failures + 1;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54283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4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26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54286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87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studentCounter = studentCounter + 1;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54289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0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54292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3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29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54295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6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30	   // termination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54298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9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"Passed " &lt;&lt; passes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54301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02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"Failed " &lt;&lt; failures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54304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05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33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54307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08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if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passes &gt; 8 )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54310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1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cout &lt;&lt; "Raise tuition "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54313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4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36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54316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return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0;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// successful termination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54319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20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	38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sp>
        <p:nvSpPr>
          <p:cNvPr id="54321" name="Rectangle 49"/>
          <p:cNvSpPr>
            <a:spLocks noChangeArrowheads="1"/>
          </p:cNvSpPr>
          <p:nvPr/>
        </p:nvSpPr>
        <p:spPr bwMode="auto">
          <a:xfrm>
            <a:off x="0" y="3962400"/>
            <a:ext cx="6781800" cy="2647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2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result (1=pass,2=fail):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Passed 9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Failed 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Raise tuition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latin typeface="Courier New" pitchFamily="49" charset="0"/>
            </a:endParaRPr>
          </a:p>
        </p:txBody>
      </p:sp>
      <p:pic>
        <p:nvPicPr>
          <p:cNvPr id="50" name="Picture 49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6200" y="64770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// Fig. 2.21: fig02_21.cpp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// Calculating compound interest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#include &lt;iostream&gt;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using std::cout;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using std::endl;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using std::ios;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#include &lt;iomanip&gt;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using std::setw;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using std::setiosflags;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using std::setprecision;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#include &lt;cmath&gt;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04800"/>
            <a:ext cx="6781800" cy="6400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double amount,              // amount on deposit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    principal = 1000.0,  // starting principal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    rate = .05;          // interest rate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cout</a:t>
            </a:r>
            <a:r>
              <a:rPr lang="en-US" sz="1800" dirty="0">
                <a:latin typeface="Courier New" pitchFamily="49" charset="0"/>
              </a:rPr>
              <a:t> &lt;&lt; "Year" &lt;&lt; </a:t>
            </a:r>
            <a:r>
              <a:rPr lang="en-US" sz="1800" dirty="0" err="1">
                <a:latin typeface="Courier New" pitchFamily="49" charset="0"/>
              </a:rPr>
              <a:t>setw</a:t>
            </a:r>
            <a:r>
              <a:rPr lang="en-US" sz="1800" dirty="0">
                <a:latin typeface="Courier New" pitchFamily="49" charset="0"/>
              </a:rPr>
              <a:t>( 21 )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  &lt;&lt; "Amount on deposit" &lt;&lt; </a:t>
            </a:r>
            <a:r>
              <a:rPr lang="en-US" sz="1800" dirty="0" err="1">
                <a:latin typeface="Courier New" pitchFamily="49" charset="0"/>
              </a:rPr>
              <a:t>endl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// set the floating-point number format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cout</a:t>
            </a:r>
            <a:r>
              <a:rPr lang="en-US" sz="1800" dirty="0">
                <a:latin typeface="Courier New" pitchFamily="49" charset="0"/>
              </a:rPr>
              <a:t> &lt;&lt; </a:t>
            </a:r>
            <a:r>
              <a:rPr lang="en-US" sz="1800" dirty="0" err="1">
                <a:latin typeface="Courier New" pitchFamily="49" charset="0"/>
              </a:rPr>
              <a:t>setiosflags</a:t>
            </a:r>
            <a:r>
              <a:rPr lang="en-US" sz="1800" dirty="0">
                <a:latin typeface="Courier New" pitchFamily="49" charset="0"/>
              </a:rPr>
              <a:t>( </a:t>
            </a:r>
            <a:r>
              <a:rPr lang="en-US" sz="1800" dirty="0" err="1">
                <a:latin typeface="Courier New" pitchFamily="49" charset="0"/>
              </a:rPr>
              <a:t>ios</a:t>
            </a:r>
            <a:r>
              <a:rPr lang="en-US" sz="1800" dirty="0">
                <a:latin typeface="Courier New" pitchFamily="49" charset="0"/>
              </a:rPr>
              <a:t>::fixed | </a:t>
            </a:r>
            <a:r>
              <a:rPr lang="en-US" sz="1800" dirty="0" err="1">
                <a:latin typeface="Courier New" pitchFamily="49" charset="0"/>
              </a:rPr>
              <a:t>ios</a:t>
            </a:r>
            <a:r>
              <a:rPr lang="en-US" sz="1800" dirty="0">
                <a:latin typeface="Courier New" pitchFamily="49" charset="0"/>
              </a:rPr>
              <a:t>::</a:t>
            </a:r>
            <a:r>
              <a:rPr lang="en-US" sz="1800" dirty="0" err="1">
                <a:latin typeface="Courier New" pitchFamily="49" charset="0"/>
              </a:rPr>
              <a:t>showpoint</a:t>
            </a:r>
            <a:r>
              <a:rPr lang="en-US" sz="1800" dirty="0">
                <a:latin typeface="Courier New" pitchFamily="49" charset="0"/>
              </a:rPr>
              <a:t>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  &lt;&lt; </a:t>
            </a:r>
            <a:r>
              <a:rPr lang="en-US" sz="1800" dirty="0" err="1">
                <a:latin typeface="Courier New" pitchFamily="49" charset="0"/>
              </a:rPr>
              <a:t>setprecision</a:t>
            </a:r>
            <a:r>
              <a:rPr lang="en-US" sz="1800" dirty="0">
                <a:latin typeface="Courier New" pitchFamily="49" charset="0"/>
              </a:rPr>
              <a:t>( 2 );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for (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year = 1; year &lt;= 10; year++ 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amount = principal * </a:t>
            </a:r>
            <a:r>
              <a:rPr lang="en-US" sz="1800" dirty="0" err="1">
                <a:latin typeface="Courier New" pitchFamily="49" charset="0"/>
              </a:rPr>
              <a:t>pow</a:t>
            </a:r>
            <a:r>
              <a:rPr lang="en-US" sz="1800" dirty="0">
                <a:latin typeface="Courier New" pitchFamily="49" charset="0"/>
              </a:rPr>
              <a:t>( 1.0 + rate, year 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</a:t>
            </a:r>
            <a:r>
              <a:rPr lang="en-US" sz="1800" dirty="0" err="1">
                <a:latin typeface="Courier New" pitchFamily="49" charset="0"/>
              </a:rPr>
              <a:t>cout</a:t>
            </a:r>
            <a:r>
              <a:rPr lang="en-US" sz="1800" dirty="0">
                <a:latin typeface="Courier New" pitchFamily="49" charset="0"/>
              </a:rPr>
              <a:t> &lt;&lt; </a:t>
            </a:r>
            <a:r>
              <a:rPr lang="en-US" sz="1800" dirty="0" err="1">
                <a:latin typeface="Courier New" pitchFamily="49" charset="0"/>
              </a:rPr>
              <a:t>setw</a:t>
            </a:r>
            <a:r>
              <a:rPr lang="en-US" sz="1800" dirty="0">
                <a:latin typeface="Courier New" pitchFamily="49" charset="0"/>
              </a:rPr>
              <a:t>( 4 ) &lt;&lt; year &lt;&lt; </a:t>
            </a:r>
            <a:r>
              <a:rPr lang="en-US" sz="1800" dirty="0" err="1">
                <a:latin typeface="Courier New" pitchFamily="49" charset="0"/>
              </a:rPr>
              <a:t>setw</a:t>
            </a:r>
            <a:r>
              <a:rPr lang="en-US" sz="1800" dirty="0">
                <a:latin typeface="Courier New" pitchFamily="49" charset="0"/>
              </a:rPr>
              <a:t>( 21 ) &lt;&lt; amount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        &lt;&lt; </a:t>
            </a:r>
            <a:r>
              <a:rPr lang="en-US" sz="1800" dirty="0" err="1">
                <a:latin typeface="Courier New" pitchFamily="49" charset="0"/>
              </a:rPr>
              <a:t>endl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}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   return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dirty="0"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7772400" cy="4114800"/>
          </a:xfrm>
        </p:spPr>
        <p:txBody>
          <a:bodyPr/>
          <a:lstStyle/>
          <a:p>
            <a:r>
              <a:rPr lang="en-US"/>
              <a:t>Flowchart of </a:t>
            </a:r>
            <a:r>
              <a:rPr lang="en-US" b="1">
                <a:latin typeface="Courier New" pitchFamily="49" charset="0"/>
              </a:rPr>
              <a:t>while</a:t>
            </a:r>
            <a:r>
              <a:rPr lang="en-US"/>
              <a:t> loop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981200"/>
            <a:ext cx="5562600" cy="2352675"/>
            <a:chOff x="545" y="2231"/>
            <a:chExt cx="1791" cy="714"/>
          </a:xfrm>
        </p:grpSpPr>
        <p:sp>
          <p:nvSpPr>
            <p:cNvPr id="5125" name="Freeform 5"/>
            <p:cNvSpPr>
              <a:spLocks/>
            </p:cNvSpPr>
            <p:nvPr/>
          </p:nvSpPr>
          <p:spPr bwMode="auto">
            <a:xfrm>
              <a:off x="545" y="2424"/>
              <a:ext cx="768" cy="349"/>
            </a:xfrm>
            <a:custGeom>
              <a:avLst/>
              <a:gdLst/>
              <a:ahLst/>
              <a:cxnLst>
                <a:cxn ang="0">
                  <a:pos x="19990" y="9989"/>
                </a:cxn>
                <a:cxn ang="0">
                  <a:pos x="9990" y="19977"/>
                </a:cxn>
                <a:cxn ang="0">
                  <a:pos x="0" y="9989"/>
                </a:cxn>
                <a:cxn ang="0">
                  <a:pos x="9990" y="0"/>
                </a:cxn>
                <a:cxn ang="0">
                  <a:pos x="19990" y="9989"/>
                </a:cxn>
              </a:cxnLst>
              <a:rect l="0" t="0" r="r" b="b"/>
              <a:pathLst>
                <a:path w="20000" h="20000">
                  <a:moveTo>
                    <a:pt x="19990" y="9989"/>
                  </a:moveTo>
                  <a:lnTo>
                    <a:pt x="9990" y="19977"/>
                  </a:lnTo>
                  <a:lnTo>
                    <a:pt x="0" y="9989"/>
                  </a:lnTo>
                  <a:lnTo>
                    <a:pt x="9990" y="0"/>
                  </a:lnTo>
                  <a:lnTo>
                    <a:pt x="19990" y="9989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637" y="2569"/>
              <a:ext cx="583" cy="7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condition</a:t>
              </a:r>
            </a:p>
            <a:p>
              <a:pPr eaLnBrk="0" hangingPunct="0"/>
              <a:endParaRPr lang="en-US" sz="1200" b="1">
                <a:latin typeface="Courier New" pitchFamily="49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auto">
            <a:xfrm>
              <a:off x="928" y="2280"/>
              <a:ext cx="0" cy="146"/>
            </a:xfrm>
            <a:custGeom>
              <a:avLst/>
              <a:gdLst/>
              <a:ahLst/>
              <a:cxnLst>
                <a:cxn ang="0">
                  <a:pos x="0" y="19945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5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auto">
            <a:xfrm>
              <a:off x="928" y="2773"/>
              <a:ext cx="0" cy="123"/>
            </a:xfrm>
            <a:custGeom>
              <a:avLst/>
              <a:gdLst/>
              <a:ahLst/>
              <a:cxnLst>
                <a:cxn ang="0">
                  <a:pos x="0" y="19935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35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904" y="2231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904" y="2897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auto">
            <a:xfrm>
              <a:off x="1313" y="2601"/>
              <a:ext cx="192" cy="0"/>
            </a:xfrm>
            <a:custGeom>
              <a:avLst/>
              <a:gdLst/>
              <a:ahLst/>
              <a:cxnLst>
                <a:cxn ang="0">
                  <a:pos x="19958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58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1520" y="2570"/>
              <a:ext cx="800" cy="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statement</a:t>
              </a:r>
            </a:p>
            <a:p>
              <a:pPr eaLnBrk="0" hangingPunct="0"/>
              <a:endParaRPr lang="en-US" sz="1200" b="1">
                <a:latin typeface="Courier New" pitchFamily="49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auto">
            <a:xfrm>
              <a:off x="1505" y="2548"/>
              <a:ext cx="831" cy="106"/>
            </a:xfrm>
            <a:custGeom>
              <a:avLst/>
              <a:gdLst/>
              <a:ahLst/>
              <a:cxnLst>
                <a:cxn ang="0">
                  <a:pos x="19990" y="0"/>
                </a:cxn>
                <a:cxn ang="0">
                  <a:pos x="19990" y="19925"/>
                </a:cxn>
                <a:cxn ang="0">
                  <a:pos x="0" y="19925"/>
                </a:cxn>
                <a:cxn ang="0">
                  <a:pos x="0" y="0"/>
                </a:cxn>
                <a:cxn ang="0">
                  <a:pos x="19990" y="0"/>
                </a:cxn>
              </a:cxnLst>
              <a:rect l="0" t="0" r="r" b="b"/>
              <a:pathLst>
                <a:path w="20000" h="20000">
                  <a:moveTo>
                    <a:pt x="19990" y="0"/>
                  </a:moveTo>
                  <a:lnTo>
                    <a:pt x="19990" y="19925"/>
                  </a:lnTo>
                  <a:lnTo>
                    <a:pt x="0" y="19925"/>
                  </a:lnTo>
                  <a:lnTo>
                    <a:pt x="0" y="0"/>
                  </a:lnTo>
                  <a:lnTo>
                    <a:pt x="19990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1320" y="2510"/>
              <a:ext cx="170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true</a:t>
              </a:r>
            </a:p>
            <a:p>
              <a:pPr eaLnBrk="0" hangingPunct="0"/>
              <a:endParaRPr lang="en-US" sz="1200" b="1">
                <a:latin typeface="Courier New" pitchFamily="49" charset="0"/>
              </a:endParaRP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976" y="2775"/>
              <a:ext cx="208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rPr>
                <a:t>false</a:t>
              </a:r>
            </a:p>
            <a:p>
              <a:pPr eaLnBrk="0" hangingPunct="0"/>
              <a:endParaRPr lang="en-US" sz="1200" b="1">
                <a:latin typeface="Courier New" pitchFamily="49" charset="0"/>
              </a:endParaRPr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auto">
            <a:xfrm>
              <a:off x="934" y="2336"/>
              <a:ext cx="991" cy="0"/>
            </a:xfrm>
            <a:custGeom>
              <a:avLst/>
              <a:gdLst/>
              <a:ahLst/>
              <a:cxnLst>
                <a:cxn ang="0">
                  <a:pos x="1999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9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auto">
            <a:xfrm>
              <a:off x="1922" y="2336"/>
              <a:ext cx="0" cy="2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62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6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3657600" y="3733800"/>
            <a:ext cx="5257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" charset="0"/>
              </a:rPr>
              <a:t>int x = 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" charset="0"/>
              </a:rPr>
              <a:t>while (x &gt;= 0){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latin typeface="Arial" charset="0"/>
              </a:rPr>
              <a:t>if ( x == 2){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latin typeface="Arial" charset="0"/>
              </a:rPr>
              <a:t>     cout &lt;&lt; “Value of x is : “ &lt;&lt; x &lt;&lt; endl;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latin typeface="Arial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2000">
                <a:latin typeface="Arial" charset="0"/>
              </a:rPr>
              <a:t>x = x – 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Arial" charset="0"/>
              </a:rPr>
              <a:t>}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endParaRPr lang="en-US" sz="2000">
              <a:latin typeface="Arial" charset="0"/>
            </a:endParaRPr>
          </a:p>
        </p:txBody>
      </p:sp>
      <p:pic>
        <p:nvPicPr>
          <p:cNvPr id="19" name="Picture 18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noProof="1"/>
              <a:t>	</a:t>
            </a:r>
            <a:br>
              <a:rPr lang="en-US" sz="3600" noProof="1"/>
            </a:br>
            <a:endParaRPr lang="en-US" sz="36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4267200" cy="2057400"/>
          </a:xfrm>
        </p:spPr>
        <p:txBody>
          <a:bodyPr/>
          <a:lstStyle/>
          <a:p>
            <a:r>
              <a:rPr lang="en-US"/>
              <a:t>Common errors:</a:t>
            </a:r>
          </a:p>
          <a:p>
            <a:pPr lvl="1"/>
            <a:r>
              <a:rPr lang="en-US"/>
              <a:t>infinite loop</a:t>
            </a:r>
          </a:p>
          <a:p>
            <a:pPr lvl="1"/>
            <a:r>
              <a:rPr lang="en-US"/>
              <a:t>unitialized variables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133600" y="2667000"/>
            <a:ext cx="57467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functions that return True or False :</a:t>
            </a:r>
          </a:p>
          <a:p>
            <a:r>
              <a:rPr lang="en-US"/>
              <a:t>         </a:t>
            </a:r>
            <a:r>
              <a:rPr lang="en-US">
                <a:solidFill>
                  <a:srgbClr val="FF3300"/>
                </a:solidFill>
              </a:rPr>
              <a:t>cin.eof()</a:t>
            </a:r>
          </a:p>
          <a:p>
            <a:r>
              <a:rPr lang="en-US"/>
              <a:t>So..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685800" y="3962400"/>
            <a:ext cx="3200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char s;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while (!cin.eof( )) {</a:t>
            </a:r>
          </a:p>
          <a:p>
            <a:r>
              <a:rPr lang="en-US">
                <a:latin typeface="Arial" charset="0"/>
              </a:rPr>
              <a:t>     cin &gt;&gt; s;</a:t>
            </a:r>
          </a:p>
          <a:p>
            <a:r>
              <a:rPr lang="en-US">
                <a:latin typeface="Arial" charset="0"/>
              </a:rPr>
              <a:t>     cout &lt;&lt; s &lt;&lt; endl;</a:t>
            </a:r>
          </a:p>
          <a:p>
            <a:r>
              <a:rPr lang="en-US">
                <a:latin typeface="Arial" charset="0"/>
              </a:rPr>
              <a:t>}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304800" y="3810000"/>
            <a:ext cx="4876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/>
              <a:t>Formulating Algorithms (Counter-Controlled Repetition)</a:t>
            </a:r>
            <a:endParaRPr lang="en-US" sz="36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Counter-controlled repetition</a:t>
            </a:r>
          </a:p>
          <a:p>
            <a:pPr lvl="1"/>
            <a:r>
              <a:rPr lang="en-US" sz="2400" dirty="0"/>
              <a:t>Loop repeated until counter reaches a certain value.</a:t>
            </a:r>
          </a:p>
          <a:p>
            <a:r>
              <a:rPr lang="en-US" sz="2800" dirty="0"/>
              <a:t>Definite repetition</a:t>
            </a:r>
          </a:p>
          <a:p>
            <a:pPr lvl="1"/>
            <a:r>
              <a:rPr lang="en-US" sz="2400" dirty="0"/>
              <a:t>Number of repetitions is known </a:t>
            </a:r>
          </a:p>
          <a:p>
            <a:r>
              <a:rPr lang="en-US" sz="2800" dirty="0"/>
              <a:t>Example</a:t>
            </a:r>
          </a:p>
          <a:p>
            <a:pPr lvl="1">
              <a:buFontTx/>
              <a:buNone/>
            </a:pPr>
            <a:r>
              <a:rPr lang="en-US" sz="2400" i="1" dirty="0"/>
              <a:t>    A class of ten students took a quiz. The grades (integers in the range 0 to 100) for this quiz are available to you. Determine the class average on the quiz. 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noProof="1"/>
              <a:t>Formulating Algorithms (Counter-Controlled Repetition)</a:t>
            </a:r>
            <a:endParaRPr lang="en-US" sz="36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Pseudocode for example: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Set total and grade counter to zero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While grade counter &lt;= 10</a:t>
            </a:r>
            <a:br>
              <a:rPr lang="en-US" i="1">
                <a:solidFill>
                  <a:schemeClr val="accent2"/>
                </a:solidFill>
              </a:rPr>
            </a:br>
            <a:r>
              <a:rPr lang="en-US" i="1">
                <a:solidFill>
                  <a:schemeClr val="accent2"/>
                </a:solidFill>
              </a:rPr>
              <a:t>	Input the next grade</a:t>
            </a:r>
            <a:br>
              <a:rPr lang="en-US" i="1">
                <a:solidFill>
                  <a:schemeClr val="accent2"/>
                </a:solidFill>
              </a:rPr>
            </a:br>
            <a:r>
              <a:rPr lang="en-US" i="1">
                <a:solidFill>
                  <a:schemeClr val="accent2"/>
                </a:solidFill>
              </a:rPr>
              <a:t>	Add the grade into the total</a:t>
            </a:r>
            <a:br>
              <a:rPr lang="en-US" i="1">
                <a:solidFill>
                  <a:schemeClr val="accent2"/>
                </a:solidFill>
              </a:rPr>
            </a:br>
            <a:r>
              <a:rPr lang="en-US" i="1">
                <a:solidFill>
                  <a:schemeClr val="accent2"/>
                </a:solidFill>
              </a:rPr>
              <a:t>	grade counter++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average = total divided / 10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>
                <a:solidFill>
                  <a:schemeClr val="accent2"/>
                </a:solidFill>
              </a:rPr>
              <a:t>Print the class average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i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US"/>
              <a:t>Following is the C++ code for this example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0"/>
            <a:ext cx="6477000" cy="6248400"/>
            <a:chOff x="0" y="0"/>
            <a:chExt cx="3072" cy="12371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8197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19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	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Fig. 2.7: fig02_07.cpp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8200" name="Rectangle 8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01" name="Rectangle 9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	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Class average program with counter-controlled repetition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8203" name="Rectangle 11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04" name="Rectangle 12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3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#include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&lt;iostream&gt;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8206" name="Rectangle 14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07" name="Rectangle 15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4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8209" name="Rectangle 17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10" name="Rectangle 18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5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std::cout;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8212" name="Rectangle 20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13" name="Rectangle 21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6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std::cin;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8215" name="Rectangle 23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16" name="Rectangle 24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7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using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std::endl;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8218" name="Rectangle 26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19" name="Rectangle 27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8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8221" name="Rectangle 29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22" name="Rectangle 30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9	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main()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8224" name="Rectangle 32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25" name="Rectangle 33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{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69"/>
              <a:ext cx="3072" cy="374"/>
              <a:chOff x="0" y="3769"/>
              <a:chExt cx="3072" cy="374"/>
            </a:xfrm>
          </p:grpSpPr>
          <p:sp>
            <p:nvSpPr>
              <p:cNvPr id="8227" name="Rectangle 35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28" name="Rectangle 36"/>
              <p:cNvSpPr>
                <a:spLocks noChangeArrowheads="1"/>
              </p:cNvSpPr>
              <p:nvPr/>
            </p:nvSpPr>
            <p:spPr bwMode="auto">
              <a:xfrm>
                <a:off x="0" y="376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int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total,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sum of grades 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43"/>
              <a:ext cx="3072" cy="374"/>
              <a:chOff x="0" y="4143"/>
              <a:chExt cx="3072" cy="374"/>
            </a:xfrm>
          </p:grpSpPr>
          <p:sp>
            <p:nvSpPr>
              <p:cNvPr id="8230" name="Rectangle 38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31" name="Rectangle 39"/>
              <p:cNvSpPr>
                <a:spLocks noChangeArrowheads="1"/>
              </p:cNvSpPr>
              <p:nvPr/>
            </p:nvSpPr>
            <p:spPr bwMode="auto">
              <a:xfrm>
                <a:off x="0" y="414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gradeCounter,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number of grades entered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517"/>
              <a:ext cx="3072" cy="374"/>
              <a:chOff x="0" y="4517"/>
              <a:chExt cx="3072" cy="374"/>
            </a:xfrm>
          </p:grpSpPr>
          <p:sp>
            <p:nvSpPr>
              <p:cNvPr id="8233" name="Rectangle 41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34" name="Rectangle 42"/>
              <p:cNvSpPr>
                <a:spLocks noChangeArrowheads="1"/>
              </p:cNvSpPr>
              <p:nvPr/>
            </p:nvSpPr>
            <p:spPr bwMode="auto">
              <a:xfrm>
                <a:off x="0" y="451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grade,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one grade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91"/>
              <a:ext cx="3072" cy="374"/>
              <a:chOff x="0" y="4891"/>
              <a:chExt cx="3072" cy="374"/>
            </a:xfrm>
          </p:grpSpPr>
          <p:sp>
            <p:nvSpPr>
              <p:cNvPr id="8236" name="Rectangle 44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37" name="Rectangle 45"/>
              <p:cNvSpPr>
                <a:spLocks noChangeArrowheads="1"/>
              </p:cNvSpPr>
              <p:nvPr/>
            </p:nvSpPr>
            <p:spPr bwMode="auto">
              <a:xfrm>
                <a:off x="0" y="489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 average;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// average of grades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65"/>
              <a:ext cx="3072" cy="374"/>
              <a:chOff x="0" y="5265"/>
              <a:chExt cx="3072" cy="374"/>
            </a:xfrm>
          </p:grpSpPr>
          <p:sp>
            <p:nvSpPr>
              <p:cNvPr id="8239" name="Rectangle 47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40" name="Rectangle 48"/>
              <p:cNvSpPr>
                <a:spLocks noChangeArrowheads="1"/>
              </p:cNvSpPr>
              <p:nvPr/>
            </p:nvSpPr>
            <p:spPr bwMode="auto">
              <a:xfrm>
                <a:off x="0" y="526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15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39"/>
              <a:ext cx="3072" cy="374"/>
              <a:chOff x="0" y="5639"/>
              <a:chExt cx="3072" cy="374"/>
            </a:xfrm>
          </p:grpSpPr>
          <p:sp>
            <p:nvSpPr>
              <p:cNvPr id="8242" name="Rectangle 50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43" name="Rectangle 51"/>
              <p:cNvSpPr>
                <a:spLocks noChangeArrowheads="1"/>
              </p:cNvSpPr>
              <p:nvPr/>
            </p:nvSpPr>
            <p:spPr bwMode="auto">
              <a:xfrm>
                <a:off x="0" y="563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16	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  // initialization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6013"/>
              <a:ext cx="3072" cy="374"/>
              <a:chOff x="0" y="6013"/>
              <a:chExt cx="3072" cy="374"/>
            </a:xfrm>
          </p:grpSpPr>
          <p:sp>
            <p:nvSpPr>
              <p:cNvPr id="8245" name="Rectangle 53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46" name="Rectangle 54"/>
              <p:cNvSpPr>
                <a:spLocks noChangeArrowheads="1"/>
              </p:cNvSpPr>
              <p:nvPr/>
            </p:nvSpPr>
            <p:spPr bwMode="auto">
              <a:xfrm>
                <a:off x="0" y="601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17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total = 0;               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// clear total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87"/>
              <a:ext cx="3072" cy="374"/>
              <a:chOff x="0" y="6387"/>
              <a:chExt cx="3072" cy="374"/>
            </a:xfrm>
          </p:grpSpPr>
          <p:sp>
            <p:nvSpPr>
              <p:cNvPr id="8248" name="Rectangle 56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49" name="Rectangle 57"/>
              <p:cNvSpPr>
                <a:spLocks noChangeArrowheads="1"/>
              </p:cNvSpPr>
              <p:nvPr/>
            </p:nvSpPr>
            <p:spPr bwMode="auto">
              <a:xfrm>
                <a:off x="0" y="638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gradeCounter = 1;        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// prepare to loop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61"/>
              <a:ext cx="3072" cy="374"/>
              <a:chOff x="0" y="6761"/>
              <a:chExt cx="3072" cy="374"/>
            </a:xfrm>
          </p:grpSpPr>
          <p:sp>
            <p:nvSpPr>
              <p:cNvPr id="8251" name="Rectangle 59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52" name="Rectangle 60"/>
              <p:cNvSpPr>
                <a:spLocks noChangeArrowheads="1"/>
              </p:cNvSpPr>
              <p:nvPr/>
            </p:nvSpPr>
            <p:spPr bwMode="auto">
              <a:xfrm>
                <a:off x="0" y="676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19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35"/>
              <a:ext cx="3072" cy="374"/>
              <a:chOff x="0" y="7135"/>
              <a:chExt cx="3072" cy="374"/>
            </a:xfrm>
          </p:grpSpPr>
          <p:sp>
            <p:nvSpPr>
              <p:cNvPr id="8254" name="Rectangle 62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55" name="Rectangle 63"/>
              <p:cNvSpPr>
                <a:spLocks noChangeArrowheads="1"/>
              </p:cNvSpPr>
              <p:nvPr/>
            </p:nvSpPr>
            <p:spPr bwMode="auto">
              <a:xfrm>
                <a:off x="0" y="713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// processing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509"/>
              <a:ext cx="3072" cy="374"/>
              <a:chOff x="0" y="7509"/>
              <a:chExt cx="3072" cy="374"/>
            </a:xfrm>
          </p:grpSpPr>
          <p:sp>
            <p:nvSpPr>
              <p:cNvPr id="8257" name="Rectangle 65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58" name="Rectangle 66"/>
              <p:cNvSpPr>
                <a:spLocks noChangeArrowheads="1"/>
              </p:cNvSpPr>
              <p:nvPr/>
            </p:nvSpPr>
            <p:spPr bwMode="auto">
              <a:xfrm>
                <a:off x="0" y="750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21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while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( gradeCounter &lt;= 10 ) {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loop 10 times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83"/>
              <a:ext cx="3072" cy="374"/>
              <a:chOff x="0" y="7883"/>
              <a:chExt cx="3072" cy="374"/>
            </a:xfrm>
          </p:grpSpPr>
          <p:sp>
            <p:nvSpPr>
              <p:cNvPr id="8260" name="Rectangle 68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61" name="Rectangle 69"/>
              <p:cNvSpPr>
                <a:spLocks noChangeArrowheads="1"/>
              </p:cNvSpPr>
              <p:nvPr/>
            </p:nvSpPr>
            <p:spPr bwMode="auto">
              <a:xfrm>
                <a:off x="0" y="788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cout &lt;&lt; "Enter grade: ";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// prompt for input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57"/>
              <a:ext cx="3072" cy="374"/>
              <a:chOff x="0" y="8257"/>
              <a:chExt cx="3072" cy="374"/>
            </a:xfrm>
          </p:grpSpPr>
          <p:sp>
            <p:nvSpPr>
              <p:cNvPr id="8263" name="Rectangle 71"/>
              <p:cNvSpPr>
                <a:spLocks noChangeArrowheads="1"/>
              </p:cNvSpPr>
              <p:nvPr/>
            </p:nvSpPr>
            <p:spPr bwMode="auto">
              <a:xfrm>
                <a:off x="0" y="825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64" name="Rectangle 72"/>
              <p:cNvSpPr>
                <a:spLocks noChangeArrowheads="1"/>
              </p:cNvSpPr>
              <p:nvPr/>
            </p:nvSpPr>
            <p:spPr bwMode="auto">
              <a:xfrm>
                <a:off x="0" y="825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cin &gt;&gt; grade;          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input grade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0" y="8631"/>
              <a:ext cx="3072" cy="374"/>
              <a:chOff x="0" y="8631"/>
              <a:chExt cx="3072" cy="374"/>
            </a:xfrm>
          </p:grpSpPr>
          <p:sp>
            <p:nvSpPr>
              <p:cNvPr id="8266" name="Rectangle 74"/>
              <p:cNvSpPr>
                <a:spLocks noChangeArrowheads="1"/>
              </p:cNvSpPr>
              <p:nvPr/>
            </p:nvSpPr>
            <p:spPr bwMode="auto">
              <a:xfrm>
                <a:off x="0" y="863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67" name="Rectangle 75"/>
              <p:cNvSpPr>
                <a:spLocks noChangeArrowheads="1"/>
              </p:cNvSpPr>
              <p:nvPr/>
            </p:nvSpPr>
            <p:spPr bwMode="auto">
              <a:xfrm>
                <a:off x="0" y="863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24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total = total + grade; 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add grade to total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0" y="9005"/>
              <a:ext cx="3072" cy="374"/>
              <a:chOff x="0" y="9005"/>
              <a:chExt cx="3072" cy="374"/>
            </a:xfrm>
          </p:grpSpPr>
          <p:sp>
            <p:nvSpPr>
              <p:cNvPr id="8269" name="Rectangle 77"/>
              <p:cNvSpPr>
                <a:spLocks noChangeArrowheads="1"/>
              </p:cNvSpPr>
              <p:nvPr/>
            </p:nvSpPr>
            <p:spPr bwMode="auto">
              <a:xfrm>
                <a:off x="0" y="900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70" name="Rectangle 78"/>
              <p:cNvSpPr>
                <a:spLocks noChangeArrowheads="1"/>
              </p:cNvSpPr>
              <p:nvPr/>
            </p:nvSpPr>
            <p:spPr bwMode="auto">
              <a:xfrm>
                <a:off x="0" y="900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25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   gradeCounter = gradeCounter + 1;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increment counter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79"/>
            <p:cNvGrpSpPr>
              <a:grpSpLocks/>
            </p:cNvGrpSpPr>
            <p:nvPr/>
          </p:nvGrpSpPr>
          <p:grpSpPr bwMode="auto">
            <a:xfrm>
              <a:off x="0" y="9379"/>
              <a:ext cx="3072" cy="374"/>
              <a:chOff x="0" y="9379"/>
              <a:chExt cx="3072" cy="374"/>
            </a:xfrm>
          </p:grpSpPr>
          <p:sp>
            <p:nvSpPr>
              <p:cNvPr id="8272" name="Rectangle 80"/>
              <p:cNvSpPr>
                <a:spLocks noChangeArrowheads="1"/>
              </p:cNvSpPr>
              <p:nvPr/>
            </p:nvSpPr>
            <p:spPr bwMode="auto">
              <a:xfrm>
                <a:off x="0" y="937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73" name="Rectangle 81"/>
              <p:cNvSpPr>
                <a:spLocks noChangeArrowheads="1"/>
              </p:cNvSpPr>
              <p:nvPr/>
            </p:nvSpPr>
            <p:spPr bwMode="auto">
              <a:xfrm>
                <a:off x="0" y="937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26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82"/>
            <p:cNvGrpSpPr>
              <a:grpSpLocks/>
            </p:cNvGrpSpPr>
            <p:nvPr/>
          </p:nvGrpSpPr>
          <p:grpSpPr bwMode="auto">
            <a:xfrm>
              <a:off x="0" y="9753"/>
              <a:ext cx="3072" cy="374"/>
              <a:chOff x="0" y="9753"/>
              <a:chExt cx="3072" cy="374"/>
            </a:xfrm>
          </p:grpSpPr>
          <p:sp>
            <p:nvSpPr>
              <p:cNvPr id="8275" name="Rectangle 83"/>
              <p:cNvSpPr>
                <a:spLocks noChangeArrowheads="1"/>
              </p:cNvSpPr>
              <p:nvPr/>
            </p:nvSpPr>
            <p:spPr bwMode="auto">
              <a:xfrm>
                <a:off x="0" y="975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76" name="Rectangle 84"/>
              <p:cNvSpPr>
                <a:spLocks noChangeArrowheads="1"/>
              </p:cNvSpPr>
              <p:nvPr/>
            </p:nvSpPr>
            <p:spPr bwMode="auto">
              <a:xfrm>
                <a:off x="0" y="975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27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85"/>
            <p:cNvGrpSpPr>
              <a:grpSpLocks/>
            </p:cNvGrpSpPr>
            <p:nvPr/>
          </p:nvGrpSpPr>
          <p:grpSpPr bwMode="auto">
            <a:xfrm>
              <a:off x="0" y="10127"/>
              <a:ext cx="3072" cy="374"/>
              <a:chOff x="0" y="10127"/>
              <a:chExt cx="3072" cy="374"/>
            </a:xfrm>
          </p:grpSpPr>
          <p:sp>
            <p:nvSpPr>
              <p:cNvPr id="8278" name="Rectangle 86"/>
              <p:cNvSpPr>
                <a:spLocks noChangeArrowheads="1"/>
              </p:cNvSpPr>
              <p:nvPr/>
            </p:nvSpPr>
            <p:spPr bwMode="auto">
              <a:xfrm>
                <a:off x="0" y="1012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79" name="Rectangle 87"/>
              <p:cNvSpPr>
                <a:spLocks noChangeArrowheads="1"/>
              </p:cNvSpPr>
              <p:nvPr/>
            </p:nvSpPr>
            <p:spPr bwMode="auto">
              <a:xfrm>
                <a:off x="0" y="1012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28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termination phase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88"/>
            <p:cNvGrpSpPr>
              <a:grpSpLocks/>
            </p:cNvGrpSpPr>
            <p:nvPr/>
          </p:nvGrpSpPr>
          <p:grpSpPr bwMode="auto">
            <a:xfrm>
              <a:off x="0" y="10501"/>
              <a:ext cx="3072" cy="374"/>
              <a:chOff x="0" y="10501"/>
              <a:chExt cx="3072" cy="374"/>
            </a:xfrm>
          </p:grpSpPr>
          <p:sp>
            <p:nvSpPr>
              <p:cNvPr id="8281" name="Rectangle 89"/>
              <p:cNvSpPr>
                <a:spLocks noChangeArrowheads="1"/>
              </p:cNvSpPr>
              <p:nvPr/>
            </p:nvSpPr>
            <p:spPr bwMode="auto">
              <a:xfrm>
                <a:off x="0" y="1050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82" name="Rectangle 90"/>
              <p:cNvSpPr>
                <a:spLocks noChangeArrowheads="1"/>
              </p:cNvSpPr>
              <p:nvPr/>
            </p:nvSpPr>
            <p:spPr bwMode="auto">
              <a:xfrm>
                <a:off x="0" y="1050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29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average = total / 10;               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// integer division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289" name="Group 91"/>
            <p:cNvGrpSpPr>
              <a:grpSpLocks/>
            </p:cNvGrpSpPr>
            <p:nvPr/>
          </p:nvGrpSpPr>
          <p:grpSpPr bwMode="auto">
            <a:xfrm>
              <a:off x="0" y="10875"/>
              <a:ext cx="3072" cy="374"/>
              <a:chOff x="0" y="10875"/>
              <a:chExt cx="3072" cy="374"/>
            </a:xfrm>
          </p:grpSpPr>
          <p:sp>
            <p:nvSpPr>
              <p:cNvPr id="8284" name="Rectangle 92"/>
              <p:cNvSpPr>
                <a:spLocks noChangeArrowheads="1"/>
              </p:cNvSpPr>
              <p:nvPr/>
            </p:nvSpPr>
            <p:spPr bwMode="auto">
              <a:xfrm>
                <a:off x="0" y="1087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85" name="Rectangle 93"/>
              <p:cNvSpPr>
                <a:spLocks noChangeArrowheads="1"/>
              </p:cNvSpPr>
              <p:nvPr/>
            </p:nvSpPr>
            <p:spPr bwMode="auto">
              <a:xfrm>
                <a:off x="0" y="1087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30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cout &lt;&lt; "Class average is " &lt;&lt; average &lt;&lt; endl;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292" name="Group 94"/>
            <p:cNvGrpSpPr>
              <a:grpSpLocks/>
            </p:cNvGrpSpPr>
            <p:nvPr/>
          </p:nvGrpSpPr>
          <p:grpSpPr bwMode="auto">
            <a:xfrm>
              <a:off x="0" y="11249"/>
              <a:ext cx="3072" cy="374"/>
              <a:chOff x="0" y="11249"/>
              <a:chExt cx="3072" cy="374"/>
            </a:xfrm>
          </p:grpSpPr>
          <p:sp>
            <p:nvSpPr>
              <p:cNvPr id="8287" name="Rectangle 95"/>
              <p:cNvSpPr>
                <a:spLocks noChangeArrowheads="1"/>
              </p:cNvSpPr>
              <p:nvPr/>
            </p:nvSpPr>
            <p:spPr bwMode="auto">
              <a:xfrm>
                <a:off x="0" y="1124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88" name="Rectangle 96"/>
              <p:cNvSpPr>
                <a:spLocks noChangeArrowheads="1"/>
              </p:cNvSpPr>
              <p:nvPr/>
            </p:nvSpPr>
            <p:spPr bwMode="auto">
              <a:xfrm>
                <a:off x="0" y="1124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31	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295" name="Group 97"/>
            <p:cNvGrpSpPr>
              <a:grpSpLocks/>
            </p:cNvGrpSpPr>
            <p:nvPr/>
          </p:nvGrpSpPr>
          <p:grpSpPr bwMode="auto">
            <a:xfrm>
              <a:off x="0" y="11623"/>
              <a:ext cx="3072" cy="374"/>
              <a:chOff x="0" y="11623"/>
              <a:chExt cx="3072" cy="374"/>
            </a:xfrm>
          </p:grpSpPr>
          <p:sp>
            <p:nvSpPr>
              <p:cNvPr id="8290" name="Rectangle 98"/>
              <p:cNvSpPr>
                <a:spLocks noChangeArrowheads="1"/>
              </p:cNvSpPr>
              <p:nvPr/>
            </p:nvSpPr>
            <p:spPr bwMode="auto">
              <a:xfrm>
                <a:off x="0" y="1162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91" name="Rectangle 99"/>
              <p:cNvSpPr>
                <a:spLocks noChangeArrowheads="1"/>
              </p:cNvSpPr>
              <p:nvPr/>
            </p:nvSpPr>
            <p:spPr bwMode="auto">
              <a:xfrm>
                <a:off x="0" y="1162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32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  </a:t>
                </a:r>
                <a:r>
                  <a:rPr lang="en-US" sz="1200" b="1">
                    <a:solidFill>
                      <a:srgbClr val="275AFF"/>
                    </a:solidFill>
                    <a:latin typeface="Courier New" pitchFamily="49" charset="0"/>
                    <a:cs typeface="Times New Roman" pitchFamily="18" charset="0"/>
                  </a:rPr>
                  <a:t>return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 0; </a:t>
                </a:r>
                <a:r>
                  <a:rPr lang="en-US" sz="1200" b="1">
                    <a:solidFill>
                      <a:srgbClr val="33CC33"/>
                    </a:solidFill>
                    <a:latin typeface="Courier New" pitchFamily="49" charset="0"/>
                    <a:cs typeface="Times New Roman" pitchFamily="18" charset="0"/>
                  </a:rPr>
                  <a:t>  // indicate program ended successfully</a:t>
                </a:r>
                <a:endParaRPr lang="en-US" sz="1200" b="1">
                  <a:solidFill>
                    <a:srgbClr val="000000"/>
                  </a:solidFill>
                  <a:latin typeface="Courier New" pitchFamily="49" charset="0"/>
                  <a:cs typeface="Times New Roman" pitchFamily="18" charset="0"/>
                </a:endParaRP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  <p:grpSp>
          <p:nvGrpSpPr>
            <p:cNvPr id="8298" name="Group 100"/>
            <p:cNvGrpSpPr>
              <a:grpSpLocks/>
            </p:cNvGrpSpPr>
            <p:nvPr/>
          </p:nvGrpSpPr>
          <p:grpSpPr bwMode="auto">
            <a:xfrm>
              <a:off x="0" y="11997"/>
              <a:ext cx="3072" cy="374"/>
              <a:chOff x="0" y="11997"/>
              <a:chExt cx="3072" cy="374"/>
            </a:xfrm>
          </p:grpSpPr>
          <p:sp>
            <p:nvSpPr>
              <p:cNvPr id="8293" name="Rectangle 101"/>
              <p:cNvSpPr>
                <a:spLocks noChangeArrowheads="1"/>
              </p:cNvSpPr>
              <p:nvPr/>
            </p:nvSpPr>
            <p:spPr bwMode="auto">
              <a:xfrm>
                <a:off x="0" y="1199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94" name="Rectangle 102"/>
              <p:cNvSpPr>
                <a:spLocks noChangeArrowheads="1"/>
              </p:cNvSpPr>
              <p:nvPr/>
            </p:nvSpPr>
            <p:spPr bwMode="auto">
              <a:xfrm>
                <a:off x="0" y="1199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tabLst>
                    <a:tab pos="139700" algn="r"/>
                    <a:tab pos="292100" algn="l"/>
                  </a:tabLst>
                </a:pPr>
                <a:r>
                  <a:rPr lang="en-US" sz="1200" b="1">
                    <a:solidFill>
                      <a:srgbClr val="4D8DFF"/>
                    </a:solidFill>
                    <a:latin typeface="Courier New" pitchFamily="49" charset="0"/>
                    <a:cs typeface="Times New Roman" pitchFamily="18" charset="0"/>
                  </a:rPr>
                  <a:t>	33	</a:t>
                </a:r>
                <a:r>
                  <a:rPr lang="en-US" sz="1200" b="1">
                    <a:solidFill>
                      <a:srgbClr val="000000"/>
                    </a:solidFill>
                    <a:latin typeface="Courier New" pitchFamily="49" charset="0"/>
                    <a:cs typeface="Times New Roman" pitchFamily="18" charset="0"/>
                  </a:rPr>
                  <a:t>}</a:t>
                </a:r>
              </a:p>
              <a:p>
                <a:pPr eaLnBrk="0" hangingPunct="0">
                  <a:tabLst>
                    <a:tab pos="139700" algn="r"/>
                    <a:tab pos="292100" algn="l"/>
                  </a:tabLst>
                </a:pPr>
                <a:endParaRPr lang="en-US" sz="1200" b="1">
                  <a:latin typeface="Courier New" pitchFamily="49" charset="0"/>
                </a:endParaRPr>
              </a:p>
            </p:txBody>
          </p:sp>
        </p:grpSp>
      </p:grpSp>
      <p:grpSp>
        <p:nvGrpSpPr>
          <p:cNvPr id="8299" name="Group 103"/>
          <p:cNvGrpSpPr>
            <a:grpSpLocks/>
          </p:cNvGrpSpPr>
          <p:nvPr/>
        </p:nvGrpSpPr>
        <p:grpSpPr bwMode="auto">
          <a:xfrm>
            <a:off x="3581400" y="3657600"/>
            <a:ext cx="4800600" cy="1295400"/>
            <a:chOff x="2256" y="2304"/>
            <a:chExt cx="3024" cy="816"/>
          </a:xfrm>
        </p:grpSpPr>
        <p:sp>
          <p:nvSpPr>
            <p:cNvPr id="8296" name="Text Box 104"/>
            <p:cNvSpPr txBox="1">
              <a:spLocks noChangeArrowheads="1"/>
            </p:cNvSpPr>
            <p:nvPr/>
          </p:nvSpPr>
          <p:spPr bwMode="auto">
            <a:xfrm>
              <a:off x="3120" y="2304"/>
              <a:ext cx="216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cs typeface="Times New Roman" pitchFamily="18" charset="0"/>
                </a:rPr>
                <a:t>The counter gets incremented each time the loop executes.  Eventually, the counter causes the loop to end.</a:t>
              </a:r>
            </a:p>
          </p:txBody>
        </p:sp>
        <p:sp>
          <p:nvSpPr>
            <p:cNvPr id="8297" name="Line 105"/>
            <p:cNvSpPr>
              <a:spLocks noChangeShapeType="1"/>
            </p:cNvSpPr>
            <p:nvPr/>
          </p:nvSpPr>
          <p:spPr bwMode="auto">
            <a:xfrm flipH="1">
              <a:off x="2256" y="2592"/>
              <a:ext cx="86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05" name="Picture 104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US" sz="4000"/>
              <a:t>Program Output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6781800" cy="26479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98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76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71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87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83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90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57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79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82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Enter grade: 94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sz="12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Class average is 81</a:t>
            </a:r>
          </a:p>
          <a:p>
            <a:pPr eaLnBrk="0" hangingPunct="0"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sz="1200" b="1">
              <a:latin typeface="Courier New" pitchFamily="49" charset="0"/>
            </a:endParaRP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2009</Words>
  <Application>Microsoft Office PowerPoint</Application>
  <PresentationFormat>On-screen Show (4:3)</PresentationFormat>
  <Paragraphs>636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    PROGRAMMING FOR PROBLEM SOLVING BCSE-1201    </vt:lpstr>
      <vt:lpstr>Topic:- Control Structures in C++</vt:lpstr>
      <vt:lpstr>The while Repetition Structure  </vt:lpstr>
      <vt:lpstr>Slide 4</vt:lpstr>
      <vt:lpstr>  </vt:lpstr>
      <vt:lpstr>Formulating Algorithms (Counter-Controlled Repetition)</vt:lpstr>
      <vt:lpstr>Formulating Algorithms (Counter-Controlled Repetition)</vt:lpstr>
      <vt:lpstr>Slide 8</vt:lpstr>
      <vt:lpstr>Slide 9</vt:lpstr>
      <vt:lpstr>Assignment Operators</vt:lpstr>
      <vt:lpstr>Increment and Decrement Operators</vt:lpstr>
      <vt:lpstr>Slide 12</vt:lpstr>
      <vt:lpstr>Slide 13</vt:lpstr>
      <vt:lpstr>Essentials of Counter-Controlled Repetition</vt:lpstr>
      <vt:lpstr>The for Repetition Structure</vt:lpstr>
      <vt:lpstr>Slide 16</vt:lpstr>
      <vt:lpstr>Flowchart for for</vt:lpstr>
      <vt:lpstr>Slide 18</vt:lpstr>
      <vt:lpstr>The switch Multiple-Selection Structure</vt:lpstr>
      <vt:lpstr>switch (expression) {         case val1:    statement   break;         case val2:   statement   break;  ….          case valn:   statement   break;         default:   statement   break; }   </vt:lpstr>
      <vt:lpstr>flowchart</vt:lpstr>
      <vt:lpstr>Slide 22</vt:lpstr>
      <vt:lpstr>Slide 23</vt:lpstr>
      <vt:lpstr>Slide 24</vt:lpstr>
      <vt:lpstr>The do/while Repetition Structure</vt:lpstr>
      <vt:lpstr>The break and continue Statements</vt:lpstr>
      <vt:lpstr>Slide 27</vt:lpstr>
      <vt:lpstr>The continue Statement</vt:lpstr>
      <vt:lpstr>Sentinel-Controlled Repetition</vt:lpstr>
      <vt:lpstr>Slide 30</vt:lpstr>
      <vt:lpstr>Slide 31</vt:lpstr>
      <vt:lpstr>Slide 32</vt:lpstr>
      <vt:lpstr>Slide 33</vt:lpstr>
      <vt:lpstr>Nested control structures</vt:lpstr>
      <vt:lpstr>  Nested control structures</vt:lpstr>
      <vt:lpstr>Slide 36</vt:lpstr>
      <vt:lpstr>Slide 37</vt:lpstr>
      <vt:lpstr>Slide 38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2023-07-09T11:56:32Z</dcterms:created>
  <dcterms:modified xsi:type="dcterms:W3CDTF">2023-07-09T12:05:00Z</dcterms:modified>
</cp:coreProperties>
</file>