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90" r:id="rId1"/>
  </p:sldMasterIdLst>
  <p:sldIdLst>
    <p:sldId id="592" r:id="rId2"/>
    <p:sldId id="339" r:id="rId3"/>
    <p:sldId id="340" r:id="rId4"/>
    <p:sldId id="341" r:id="rId5"/>
    <p:sldId id="342" r:id="rId6"/>
    <p:sldId id="343" r:id="rId7"/>
    <p:sldId id="344" r:id="rId8"/>
    <p:sldId id="345" r:id="rId9"/>
    <p:sldId id="346" r:id="rId10"/>
    <p:sldId id="347" r:id="rId11"/>
    <p:sldId id="348" r:id="rId12"/>
    <p:sldId id="349" r:id="rId13"/>
    <p:sldId id="350" r:id="rId14"/>
    <p:sldId id="351" r:id="rId15"/>
    <p:sldId id="352" r:id="rId16"/>
    <p:sldId id="353" r:id="rId17"/>
    <p:sldId id="354" r:id="rId18"/>
    <p:sldId id="355" r:id="rId19"/>
    <p:sldId id="356" r:id="rId20"/>
    <p:sldId id="357" r:id="rId21"/>
    <p:sldId id="358" r:id="rId22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1437" autoAdjust="0"/>
    <p:restoredTop sz="94660"/>
  </p:normalViewPr>
  <p:slideViewPr>
    <p:cSldViewPr>
      <p:cViewPr>
        <p:scale>
          <a:sx n="98" d="100"/>
          <a:sy n="98" d="100"/>
        </p:scale>
        <p:origin x="-942" y="1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2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DIGITAL ELECTRONICS &amp;LOGIC DESIGN 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1250" y="6365230"/>
            <a:ext cx="30861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5785" y="6392863"/>
            <a:ext cx="47625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64FE491C-50AE-C347-9BEA-9FF9A5452B72}"/>
              </a:ext>
            </a:extLst>
          </p:cNvPr>
          <p:cNvSpPr/>
          <p:nvPr/>
        </p:nvSpPr>
        <p:spPr>
          <a:xfrm>
            <a:off x="0" y="6457890"/>
            <a:ext cx="600075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334000" y="636523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Er</a:t>
            </a:r>
            <a:r>
              <a:rPr lang="en-IN" sz="4000" dirty="0" smtClean="0"/>
              <a:t>. </a:t>
            </a:r>
            <a:r>
              <a:rPr lang="en-IN" sz="4000" dirty="0" err="1" smtClean="0"/>
              <a:t>Irfana</a:t>
            </a:r>
            <a:r>
              <a:rPr lang="en-IN" sz="4000" dirty="0" smtClean="0"/>
              <a:t> </a:t>
            </a:r>
            <a:r>
              <a:rPr lang="en-IN" sz="4000" dirty="0" err="1" smtClean="0"/>
              <a:t>Shafi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CSE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3</a:t>
            </a:r>
            <a:r>
              <a:rPr lang="en-US" sz="9600" baseline="30000" dirty="0" smtClean="0">
                <a:latin typeface="+mn-lt"/>
              </a:rPr>
              <a:t>rd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35941" y="1621613"/>
            <a:ext cx="7407275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95"/>
              </a:spcBef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sz="1600" spc="-10" dirty="0">
                <a:latin typeface="Times New Roman" pitchFamily="18" charset="0"/>
                <a:cs typeface="Times New Roman" pitchFamily="18" charset="0"/>
              </a:rPr>
              <a:t>Maxterms</a:t>
            </a:r>
            <a:r>
              <a:rPr sz="1600" spc="-11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40" dirty="0">
                <a:latin typeface="Times New Roman" pitchFamily="18" charset="0"/>
                <a:cs typeface="Times New Roman" pitchFamily="18" charset="0"/>
              </a:rPr>
              <a:t>are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 grouped</a:t>
            </a:r>
            <a:r>
              <a:rPr sz="1600" spc="7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to</a:t>
            </a:r>
            <a:r>
              <a:rPr sz="1600" spc="-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find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>
                <a:latin typeface="Times New Roman" pitchFamily="18" charset="0"/>
                <a:cs typeface="Times New Roman" pitchFamily="18" charset="0"/>
              </a:rPr>
              <a:t>minimal</a:t>
            </a:r>
            <a:r>
              <a:rPr sz="1600" spc="11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45" smtClean="0">
                <a:latin typeface="Times New Roman" pitchFamily="18" charset="0"/>
                <a:cs typeface="Times New Roman" pitchFamily="18" charset="0"/>
              </a:rPr>
              <a:t>PoS</a:t>
            </a:r>
            <a:r>
              <a:rPr lang="en-US" sz="1600" spc="-45" dirty="0" smtClean="0">
                <a:latin typeface="Times New Roman" pitchFamily="18" charset="0"/>
                <a:cs typeface="Times New Roman" pitchFamily="18" charset="0"/>
              </a:rPr>
              <a:t> expression </a:t>
            </a:r>
            <a:endParaRPr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445501" y="6398767"/>
            <a:ext cx="257810" cy="2436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00"/>
              </a:lnSpc>
            </a:pPr>
            <a:r>
              <a:rPr sz="1800" spc="-390" dirty="0">
                <a:solidFill>
                  <a:srgbClr val="888888"/>
                </a:solidFill>
                <a:latin typeface="Calibri"/>
                <a:cs typeface="Calibri"/>
              </a:rPr>
              <a:t>9</a:t>
            </a:r>
            <a:r>
              <a:rPr sz="1800" spc="-330" baseline="25462" dirty="0">
                <a:solidFill>
                  <a:srgbClr val="878787"/>
                </a:solidFill>
                <a:latin typeface="Calibri"/>
                <a:cs typeface="Calibri"/>
              </a:rPr>
              <a:t>7</a:t>
            </a:r>
            <a:r>
              <a:rPr sz="1800" dirty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endParaRPr sz="1800">
              <a:latin typeface="Calibri"/>
              <a:cs typeface="Calibri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2409761" y="3187638"/>
          <a:ext cx="3810000" cy="6705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52500"/>
                <a:gridCol w="952500"/>
                <a:gridCol w="952500"/>
                <a:gridCol w="952500"/>
              </a:tblGrid>
              <a:tr h="33527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x</a:t>
                      </a:r>
                      <a:r>
                        <a:rPr sz="1600" spc="-9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600" spc="-5" dirty="0">
                          <a:latin typeface="Comic Sans MS"/>
                          <a:cs typeface="Comic Sans MS"/>
                        </a:rPr>
                        <a:t>+y+z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2603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spc="-5" dirty="0">
                          <a:latin typeface="Comic Sans MS"/>
                          <a:cs typeface="Comic Sans MS"/>
                        </a:rPr>
                        <a:t>x+y+z’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spc="-5" dirty="0">
                          <a:latin typeface="Comic Sans MS"/>
                          <a:cs typeface="Comic Sans MS"/>
                        </a:rPr>
                        <a:t>x+y’+z’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367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x+y’+z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1600" spc="5" dirty="0">
                          <a:latin typeface="Comic Sans MS"/>
                          <a:cs typeface="Comic Sans MS"/>
                        </a:rPr>
                        <a:t>x’</a:t>
                      </a:r>
                      <a:r>
                        <a:rPr sz="1600" spc="-114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600" dirty="0">
                          <a:latin typeface="Comic Sans MS"/>
                          <a:cs typeface="Comic Sans MS"/>
                        </a:rPr>
                        <a:t>+y+z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266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x’+y+z’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x’+y’+z’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526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x’+y’+z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2762250" y="2467736"/>
            <a:ext cx="3175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5" dirty="0">
                <a:latin typeface="Verdana"/>
                <a:cs typeface="Verdana"/>
              </a:rPr>
              <a:t>0</a:t>
            </a:r>
            <a:r>
              <a:rPr sz="1800" dirty="0">
                <a:latin typeface="Verdana"/>
                <a:cs typeface="Verdana"/>
              </a:rPr>
              <a:t>0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32230" y="2906981"/>
            <a:ext cx="481965" cy="879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3215">
              <a:lnSpc>
                <a:spcPts val="2075"/>
              </a:lnSpc>
              <a:spcBef>
                <a:spcPts val="100"/>
              </a:spcBef>
            </a:pPr>
            <a:r>
              <a:rPr sz="1800" dirty="0">
                <a:latin typeface="Verdana"/>
                <a:cs typeface="Verdana"/>
              </a:rPr>
              <a:t>0</a:t>
            </a:r>
            <a:endParaRPr sz="1800">
              <a:latin typeface="Verdana"/>
              <a:cs typeface="Verdana"/>
            </a:endParaRPr>
          </a:p>
          <a:p>
            <a:pPr marL="12700">
              <a:lnSpc>
                <a:spcPts val="2075"/>
              </a:lnSpc>
            </a:pPr>
            <a:r>
              <a:rPr sz="1800" dirty="0">
                <a:latin typeface="Verdana"/>
                <a:cs typeface="Verdana"/>
              </a:rPr>
              <a:t>x</a:t>
            </a:r>
            <a:endParaRPr sz="1800">
              <a:latin typeface="Verdana"/>
              <a:cs typeface="Verdana"/>
            </a:endParaRPr>
          </a:p>
          <a:p>
            <a:pPr marL="323215">
              <a:lnSpc>
                <a:spcPct val="100000"/>
              </a:lnSpc>
              <a:spcBef>
                <a:spcPts val="409"/>
              </a:spcBef>
            </a:pPr>
            <a:r>
              <a:rPr sz="1800" dirty="0">
                <a:latin typeface="Verdana"/>
                <a:cs typeface="Verdana"/>
              </a:rPr>
              <a:t>1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943859" y="2161359"/>
            <a:ext cx="2192655" cy="605155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295910">
              <a:lnSpc>
                <a:spcPct val="100000"/>
              </a:lnSpc>
              <a:spcBef>
                <a:spcPts val="220"/>
              </a:spcBef>
            </a:pPr>
            <a:r>
              <a:rPr sz="1800" spc="-10" dirty="0">
                <a:latin typeface="Verdana"/>
                <a:cs typeface="Verdana"/>
              </a:rPr>
              <a:t>yz</a:t>
            </a:r>
            <a:endParaRPr sz="1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1195070" algn="l"/>
                <a:tab pos="1887220" algn="l"/>
              </a:tabLst>
            </a:pPr>
            <a:r>
              <a:rPr sz="1800" spc="5" dirty="0">
                <a:latin typeface="Verdana"/>
                <a:cs typeface="Verdana"/>
              </a:rPr>
              <a:t>0</a:t>
            </a:r>
            <a:r>
              <a:rPr sz="1800" dirty="0">
                <a:latin typeface="Verdana"/>
                <a:cs typeface="Verdana"/>
              </a:rPr>
              <a:t>1	</a:t>
            </a:r>
            <a:r>
              <a:rPr sz="1800" spc="5" dirty="0">
                <a:latin typeface="Verdana"/>
                <a:cs typeface="Verdana"/>
              </a:rPr>
              <a:t>1</a:t>
            </a:r>
            <a:r>
              <a:rPr sz="1800" dirty="0">
                <a:latin typeface="Verdana"/>
                <a:cs typeface="Verdana"/>
              </a:rPr>
              <a:t>1	</a:t>
            </a:r>
            <a:r>
              <a:rPr sz="1800" spc="5" dirty="0">
                <a:latin typeface="Verdana"/>
                <a:cs typeface="Verdana"/>
              </a:rPr>
              <a:t>1</a:t>
            </a:r>
            <a:r>
              <a:rPr sz="1800" dirty="0">
                <a:latin typeface="Verdana"/>
                <a:cs typeface="Verdana"/>
              </a:rPr>
              <a:t>0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524001" y="528956"/>
            <a:ext cx="4495801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25" dirty="0">
                <a:solidFill>
                  <a:srgbClr val="C0504D"/>
                </a:solidFill>
                <a:latin typeface="Calibri"/>
                <a:cs typeface="Calibri"/>
              </a:rPr>
              <a:t>3-VARIABLE</a:t>
            </a:r>
            <a:r>
              <a:rPr sz="3600" spc="-1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C0504D"/>
                </a:solidFill>
                <a:latin typeface="Calibri"/>
                <a:cs typeface="Calibri"/>
              </a:rPr>
              <a:t>K-MAP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" y="6400802"/>
            <a:ext cx="4648201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724400" y="6477003"/>
            <a:ext cx="3733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/>
              <a:t>Department of Computer Science &amp; Engineering</a:t>
            </a:r>
            <a:endParaRPr lang="en-US" sz="1200" b="1" dirty="0"/>
          </a:p>
        </p:txBody>
      </p:sp>
      <p:pic>
        <p:nvPicPr>
          <p:cNvPr id="13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1" y="98886"/>
            <a:ext cx="13715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790571" y="71071"/>
            <a:ext cx="355536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25" dirty="0">
                <a:solidFill>
                  <a:srgbClr val="C0504D"/>
                </a:solidFill>
                <a:latin typeface="Calibri"/>
                <a:cs typeface="Calibri"/>
              </a:rPr>
              <a:t>4-VARIABLE</a:t>
            </a:r>
            <a:r>
              <a:rPr sz="3600" spc="-1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C0504D"/>
                </a:solidFill>
                <a:latin typeface="Calibri"/>
                <a:cs typeface="Calibri"/>
              </a:rPr>
              <a:t>K-MAP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1303096"/>
            <a:ext cx="7855584" cy="16433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56870" indent="-344805">
              <a:lnSpc>
                <a:spcPts val="2520"/>
              </a:lnSpc>
              <a:spcBef>
                <a:spcPts val="110"/>
              </a:spcBef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sz="2200" spc="-90" dirty="0">
                <a:latin typeface="Calibri"/>
                <a:cs typeface="Calibri"/>
              </a:rPr>
              <a:t>W</a:t>
            </a:r>
            <a:r>
              <a:rPr sz="2200" spc="5" dirty="0">
                <a:latin typeface="Calibri"/>
                <a:cs typeface="Calibri"/>
              </a:rPr>
              <a:t>e</a:t>
            </a:r>
            <a:r>
              <a:rPr sz="2200" spc="-110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c</a:t>
            </a:r>
            <a:r>
              <a:rPr sz="2200" spc="5" dirty="0">
                <a:latin typeface="Calibri"/>
                <a:cs typeface="Calibri"/>
              </a:rPr>
              <a:t>an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d</a:t>
            </a:r>
            <a:r>
              <a:rPr sz="2200" spc="5" dirty="0">
                <a:latin typeface="Calibri"/>
                <a:cs typeface="Calibri"/>
              </a:rPr>
              <a:t>o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55" dirty="0">
                <a:latin typeface="Calibri"/>
                <a:cs typeface="Calibri"/>
              </a:rPr>
              <a:t>f</a:t>
            </a:r>
            <a:r>
              <a:rPr sz="2200" spc="10" dirty="0">
                <a:latin typeface="Calibri"/>
                <a:cs typeface="Calibri"/>
              </a:rPr>
              <a:t>o</a:t>
            </a:r>
            <a:r>
              <a:rPr sz="2200" spc="-5" dirty="0">
                <a:latin typeface="Calibri"/>
                <a:cs typeface="Calibri"/>
              </a:rPr>
              <a:t>u</a:t>
            </a:r>
            <a:r>
              <a:rPr sz="2200" dirty="0">
                <a:latin typeface="Calibri"/>
                <a:cs typeface="Calibri"/>
              </a:rPr>
              <a:t>r</a:t>
            </a:r>
            <a:r>
              <a:rPr sz="2200" spc="-5" dirty="0">
                <a:latin typeface="Calibri"/>
                <a:cs typeface="Calibri"/>
              </a:rPr>
              <a:t>-</a:t>
            </a:r>
            <a:r>
              <a:rPr sz="2200" spc="-15" dirty="0">
                <a:latin typeface="Calibri"/>
                <a:cs typeface="Calibri"/>
              </a:rPr>
              <a:t>v</a:t>
            </a:r>
            <a:r>
              <a:rPr sz="2200" dirty="0">
                <a:latin typeface="Calibri"/>
                <a:cs typeface="Calibri"/>
              </a:rPr>
              <a:t>ar</a:t>
            </a:r>
            <a:r>
              <a:rPr sz="2200" spc="-15" dirty="0">
                <a:latin typeface="Calibri"/>
                <a:cs typeface="Calibri"/>
              </a:rPr>
              <a:t>i</a:t>
            </a:r>
            <a:r>
              <a:rPr sz="2200" spc="-25" dirty="0">
                <a:latin typeface="Calibri"/>
                <a:cs typeface="Calibri"/>
              </a:rPr>
              <a:t>a</a:t>
            </a:r>
            <a:r>
              <a:rPr sz="2200" spc="-5" dirty="0">
                <a:latin typeface="Calibri"/>
                <a:cs typeface="Calibri"/>
              </a:rPr>
              <a:t>b</a:t>
            </a:r>
            <a:r>
              <a:rPr sz="2200" dirty="0">
                <a:latin typeface="Calibri"/>
                <a:cs typeface="Calibri"/>
              </a:rPr>
              <a:t>le</a:t>
            </a:r>
            <a:r>
              <a:rPr sz="2200" spc="-114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e</a:t>
            </a:r>
            <a:r>
              <a:rPr sz="2200" dirty="0">
                <a:latin typeface="Calibri"/>
                <a:cs typeface="Calibri"/>
              </a:rPr>
              <a:t>xp</a:t>
            </a:r>
            <a:r>
              <a:rPr sz="2200" spc="-35" dirty="0">
                <a:latin typeface="Calibri"/>
                <a:cs typeface="Calibri"/>
              </a:rPr>
              <a:t>r</a:t>
            </a:r>
            <a:r>
              <a:rPr sz="2200" dirty="0">
                <a:latin typeface="Calibri"/>
                <a:cs typeface="Calibri"/>
              </a:rPr>
              <a:t>essi</a:t>
            </a:r>
            <a:r>
              <a:rPr sz="2200" spc="-10" dirty="0">
                <a:latin typeface="Calibri"/>
                <a:cs typeface="Calibri"/>
              </a:rPr>
              <a:t>o</a:t>
            </a:r>
            <a:r>
              <a:rPr sz="2200" spc="-5" dirty="0">
                <a:latin typeface="Calibri"/>
                <a:cs typeface="Calibri"/>
              </a:rPr>
              <a:t>n</a:t>
            </a:r>
            <a:r>
              <a:rPr sz="2200" dirty="0">
                <a:latin typeface="Calibri"/>
                <a:cs typeface="Calibri"/>
              </a:rPr>
              <a:t>s</a:t>
            </a:r>
            <a:r>
              <a:rPr sz="2200" spc="-229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t</a:t>
            </a:r>
            <a:r>
              <a:rPr sz="2200" spc="10" dirty="0">
                <a:latin typeface="Calibri"/>
                <a:cs typeface="Calibri"/>
              </a:rPr>
              <a:t>oo</a:t>
            </a:r>
            <a:r>
              <a:rPr sz="2200" dirty="0">
                <a:latin typeface="Calibri"/>
                <a:cs typeface="Calibri"/>
              </a:rPr>
              <a:t>!</a:t>
            </a:r>
            <a:endParaRPr sz="2200">
              <a:latin typeface="Calibri"/>
              <a:cs typeface="Calibri"/>
            </a:endParaRPr>
          </a:p>
          <a:p>
            <a:pPr marL="756285" lvl="1" indent="-287020">
              <a:lnSpc>
                <a:spcPts val="2400"/>
              </a:lnSpc>
              <a:buFont typeface="Microsoft Sans Serif"/>
              <a:buChar char="–"/>
              <a:tabLst>
                <a:tab pos="756285" algn="l"/>
                <a:tab pos="756920" algn="l"/>
              </a:tabLst>
            </a:pPr>
            <a:r>
              <a:rPr sz="2200" dirty="0">
                <a:latin typeface="Calibri"/>
                <a:cs typeface="Calibri"/>
              </a:rPr>
              <a:t>The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minterms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in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the </a:t>
            </a:r>
            <a:r>
              <a:rPr sz="2200" spc="-5" dirty="0">
                <a:latin typeface="Calibri"/>
                <a:cs typeface="Calibri"/>
              </a:rPr>
              <a:t>third</a:t>
            </a:r>
            <a:r>
              <a:rPr sz="2200" spc="-9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and</a:t>
            </a:r>
            <a:r>
              <a:rPr sz="2200" spc="-5" dirty="0">
                <a:latin typeface="Calibri"/>
                <a:cs typeface="Calibri"/>
              </a:rPr>
              <a:t> fourth</a:t>
            </a:r>
            <a:r>
              <a:rPr sz="2200" spc="-10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columns,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i="1" spc="-5" dirty="0">
                <a:latin typeface="Calibri"/>
                <a:cs typeface="Calibri"/>
              </a:rPr>
              <a:t>and</a:t>
            </a:r>
            <a:r>
              <a:rPr sz="2200" i="1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in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25" dirty="0">
                <a:latin typeface="Calibri"/>
                <a:cs typeface="Calibri"/>
              </a:rPr>
              <a:t>thethird</a:t>
            </a:r>
            <a:endParaRPr sz="2200">
              <a:latin typeface="Calibri"/>
              <a:cs typeface="Calibri"/>
            </a:endParaRPr>
          </a:p>
          <a:p>
            <a:pPr marL="756285">
              <a:lnSpc>
                <a:spcPts val="2520"/>
              </a:lnSpc>
            </a:pPr>
            <a:r>
              <a:rPr sz="2200" dirty="0">
                <a:latin typeface="Calibri"/>
                <a:cs typeface="Calibri"/>
              </a:rPr>
              <a:t>and</a:t>
            </a:r>
            <a:endParaRPr sz="2200">
              <a:latin typeface="Calibri"/>
              <a:cs typeface="Calibri"/>
            </a:endParaRPr>
          </a:p>
          <a:p>
            <a:pPr marL="756285">
              <a:lnSpc>
                <a:spcPct val="100000"/>
              </a:lnSpc>
            </a:pPr>
            <a:r>
              <a:rPr sz="2200" spc="-50" dirty="0">
                <a:latin typeface="Calibri"/>
                <a:cs typeface="Calibri"/>
              </a:rPr>
              <a:t>f</a:t>
            </a:r>
            <a:r>
              <a:rPr sz="2200" spc="10" dirty="0">
                <a:latin typeface="Calibri"/>
                <a:cs typeface="Calibri"/>
              </a:rPr>
              <a:t>o</a:t>
            </a:r>
            <a:r>
              <a:rPr sz="2200" spc="-10" dirty="0">
                <a:latin typeface="Calibri"/>
                <a:cs typeface="Calibri"/>
              </a:rPr>
              <a:t>u</a:t>
            </a:r>
            <a:r>
              <a:rPr sz="2200" dirty="0">
                <a:latin typeface="Calibri"/>
                <a:cs typeface="Calibri"/>
              </a:rPr>
              <a:t>rth</a:t>
            </a:r>
            <a:r>
              <a:rPr sz="2200" spc="-120" dirty="0">
                <a:latin typeface="Calibri"/>
                <a:cs typeface="Calibri"/>
              </a:rPr>
              <a:t> </a:t>
            </a:r>
            <a:r>
              <a:rPr sz="2200" spc="-30" dirty="0">
                <a:latin typeface="Calibri"/>
                <a:cs typeface="Calibri"/>
              </a:rPr>
              <a:t>r</a:t>
            </a:r>
            <a:r>
              <a:rPr sz="2200" spc="10" dirty="0">
                <a:latin typeface="Calibri"/>
                <a:cs typeface="Calibri"/>
              </a:rPr>
              <a:t>o</a:t>
            </a:r>
            <a:r>
              <a:rPr sz="2200" spc="-15" dirty="0">
                <a:latin typeface="Calibri"/>
                <a:cs typeface="Calibri"/>
              </a:rPr>
              <a:t>w</a:t>
            </a:r>
            <a:r>
              <a:rPr sz="2200" spc="-5" dirty="0">
                <a:latin typeface="Calibri"/>
                <a:cs typeface="Calibri"/>
              </a:rPr>
              <a:t>s</a:t>
            </a:r>
            <a:r>
              <a:rPr sz="2200" dirty="0">
                <a:latin typeface="Calibri"/>
                <a:cs typeface="Calibri"/>
              </a:rPr>
              <a:t>,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</a:t>
            </a:r>
            <a:r>
              <a:rPr sz="2200" spc="-30" dirty="0">
                <a:latin typeface="Calibri"/>
                <a:cs typeface="Calibri"/>
              </a:rPr>
              <a:t>r</a:t>
            </a:r>
            <a:r>
              <a:rPr sz="2200" dirty="0">
                <a:latin typeface="Calibri"/>
                <a:cs typeface="Calibri"/>
              </a:rPr>
              <a:t>e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swi</a:t>
            </a:r>
            <a:r>
              <a:rPr sz="2200" spc="-20" dirty="0">
                <a:latin typeface="Calibri"/>
                <a:cs typeface="Calibri"/>
              </a:rPr>
              <a:t>t</a:t>
            </a:r>
            <a:r>
              <a:rPr sz="2200" dirty="0">
                <a:latin typeface="Calibri"/>
                <a:cs typeface="Calibri"/>
              </a:rPr>
              <a:t>ched</a:t>
            </a:r>
            <a:r>
              <a:rPr sz="2200" spc="-19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</a:t>
            </a:r>
            <a:r>
              <a:rPr sz="2200" spc="-30" dirty="0">
                <a:latin typeface="Calibri"/>
                <a:cs typeface="Calibri"/>
              </a:rPr>
              <a:t>r</a:t>
            </a:r>
            <a:r>
              <a:rPr sz="2200" spc="10" dirty="0">
                <a:latin typeface="Calibri"/>
                <a:cs typeface="Calibri"/>
              </a:rPr>
              <a:t>o</a:t>
            </a:r>
            <a:r>
              <a:rPr sz="2200" spc="-10" dirty="0">
                <a:latin typeface="Calibri"/>
                <a:cs typeface="Calibri"/>
              </a:rPr>
              <a:t>und</a:t>
            </a:r>
            <a:r>
              <a:rPr sz="2200" dirty="0">
                <a:latin typeface="Calibri"/>
                <a:cs typeface="Calibri"/>
              </a:rPr>
              <a:t>.</a:t>
            </a:r>
            <a:endParaRPr sz="22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buFont typeface="Microsoft Sans Serif"/>
              <a:buChar char="–"/>
              <a:tabLst>
                <a:tab pos="756285" algn="l"/>
                <a:tab pos="756920" algn="l"/>
              </a:tabLst>
            </a:pPr>
            <a:r>
              <a:rPr sz="2200" spc="-15" dirty="0">
                <a:latin typeface="Calibri"/>
                <a:cs typeface="Calibri"/>
              </a:rPr>
              <a:t>Again,</a:t>
            </a:r>
            <a:r>
              <a:rPr sz="2200" spc="-9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this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ensures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that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adjacent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squares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spc="-35" dirty="0">
                <a:latin typeface="Calibri"/>
                <a:cs typeface="Calibri"/>
              </a:rPr>
              <a:t>have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spc="5" dirty="0">
                <a:latin typeface="Calibri"/>
                <a:cs typeface="Calibri"/>
              </a:rPr>
              <a:t>common</a:t>
            </a:r>
            <a:r>
              <a:rPr sz="2200" spc="-114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literals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1" y="4748531"/>
            <a:ext cx="6878320" cy="9391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90"/>
              </a:spcBef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sz="2000" spc="-10" dirty="0">
                <a:latin typeface="Calibri"/>
                <a:cs typeface="Calibri"/>
              </a:rPr>
              <a:t>Grouping</a:t>
            </a:r>
            <a:r>
              <a:rPr sz="2000" spc="-110" dirty="0">
                <a:latin typeface="Calibri"/>
                <a:cs typeface="Calibri"/>
              </a:rPr>
              <a:t> </a:t>
            </a:r>
            <a:r>
              <a:rPr sz="2000" spc="-30" dirty="0">
                <a:latin typeface="Calibri"/>
                <a:cs typeface="Calibri"/>
              </a:rPr>
              <a:t>minterms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is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similar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30" dirty="0">
                <a:latin typeface="Calibri"/>
                <a:cs typeface="Calibri"/>
              </a:rPr>
              <a:t>to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the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three-variable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35" dirty="0">
                <a:latin typeface="Calibri"/>
                <a:cs typeface="Calibri"/>
              </a:rPr>
              <a:t>case,</a:t>
            </a:r>
            <a:r>
              <a:rPr sz="2000" spc="-5" dirty="0">
                <a:latin typeface="Calibri"/>
                <a:cs typeface="Calibri"/>
              </a:rPr>
              <a:t> but:</a:t>
            </a:r>
            <a:endParaRPr sz="20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5"/>
              </a:spcBef>
              <a:buFont typeface="Microsoft Sans Serif"/>
              <a:buChar char="–"/>
              <a:tabLst>
                <a:tab pos="756285" algn="l"/>
                <a:tab pos="756920" algn="l"/>
              </a:tabLst>
            </a:pPr>
            <a:r>
              <a:rPr sz="2000" spc="-90" dirty="0">
                <a:latin typeface="Calibri"/>
                <a:cs typeface="Calibri"/>
              </a:rPr>
              <a:t>You</a:t>
            </a:r>
            <a:r>
              <a:rPr sz="2000" spc="-155" dirty="0">
                <a:latin typeface="Calibri"/>
                <a:cs typeface="Calibri"/>
              </a:rPr>
              <a:t> </a:t>
            </a:r>
            <a:r>
              <a:rPr sz="2000" spc="-30" dirty="0">
                <a:latin typeface="Calibri"/>
                <a:cs typeface="Calibri"/>
              </a:rPr>
              <a:t>can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40" dirty="0">
                <a:latin typeface="Calibri"/>
                <a:cs typeface="Calibri"/>
              </a:rPr>
              <a:t>have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rectangular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groups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of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1,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2,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4,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8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or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16</a:t>
            </a:r>
            <a:r>
              <a:rPr sz="2000" spc="254" dirty="0">
                <a:latin typeface="Calibri"/>
                <a:cs typeface="Calibri"/>
              </a:rPr>
              <a:t> </a:t>
            </a:r>
            <a:r>
              <a:rPr sz="2000" spc="-30" dirty="0">
                <a:latin typeface="Calibri"/>
                <a:cs typeface="Calibri"/>
              </a:rPr>
              <a:t>minterms</a:t>
            </a:r>
            <a:endParaRPr sz="20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buFont typeface="Microsoft Sans Serif"/>
              <a:buChar char="–"/>
              <a:tabLst>
                <a:tab pos="756285" algn="l"/>
                <a:tab pos="756920" algn="l"/>
              </a:tabLst>
            </a:pPr>
            <a:r>
              <a:rPr sz="2000" spc="-210" dirty="0">
                <a:latin typeface="Calibri"/>
                <a:cs typeface="Calibri"/>
              </a:rPr>
              <a:t>Y</a:t>
            </a:r>
            <a:r>
              <a:rPr sz="2000" spc="-50" dirty="0">
                <a:latin typeface="Calibri"/>
                <a:cs typeface="Calibri"/>
              </a:rPr>
              <a:t>o</a:t>
            </a:r>
            <a:r>
              <a:rPr sz="2000" spc="-5" dirty="0">
                <a:latin typeface="Calibri"/>
                <a:cs typeface="Calibri"/>
              </a:rPr>
              <a:t>u</a:t>
            </a:r>
            <a:r>
              <a:rPr sz="2000" spc="-160" dirty="0">
                <a:latin typeface="Calibri"/>
                <a:cs typeface="Calibri"/>
              </a:rPr>
              <a:t> </a:t>
            </a:r>
            <a:r>
              <a:rPr sz="2000" spc="-55" dirty="0">
                <a:latin typeface="Calibri"/>
                <a:cs typeface="Calibri"/>
              </a:rPr>
              <a:t>c</a:t>
            </a:r>
            <a:r>
              <a:rPr sz="2000" spc="-25" dirty="0">
                <a:latin typeface="Calibri"/>
                <a:cs typeface="Calibri"/>
              </a:rPr>
              <a:t>a</a:t>
            </a:r>
            <a:r>
              <a:rPr sz="2000" spc="-5" dirty="0">
                <a:latin typeface="Calibri"/>
                <a:cs typeface="Calibri"/>
              </a:rPr>
              <a:t>n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45" dirty="0">
                <a:latin typeface="Calibri"/>
                <a:cs typeface="Calibri"/>
              </a:rPr>
              <a:t>w</a:t>
            </a:r>
            <a:r>
              <a:rPr sz="2000" spc="-80" dirty="0">
                <a:latin typeface="Calibri"/>
                <a:cs typeface="Calibri"/>
              </a:rPr>
              <a:t>r</a:t>
            </a:r>
            <a:r>
              <a:rPr sz="2000" spc="-25" dirty="0">
                <a:latin typeface="Calibri"/>
                <a:cs typeface="Calibri"/>
              </a:rPr>
              <a:t>a</a:t>
            </a:r>
            <a:r>
              <a:rPr sz="2000" spc="-5" dirty="0">
                <a:latin typeface="Calibri"/>
                <a:cs typeface="Calibri"/>
              </a:rPr>
              <a:t>p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</a:t>
            </a:r>
            <a:r>
              <a:rPr sz="2000" spc="-25" dirty="0">
                <a:latin typeface="Calibri"/>
                <a:cs typeface="Calibri"/>
              </a:rPr>
              <a:t>r</a:t>
            </a:r>
            <a:r>
              <a:rPr sz="2000" spc="-5" dirty="0">
                <a:latin typeface="Calibri"/>
                <a:cs typeface="Calibri"/>
              </a:rPr>
              <a:t>o</a:t>
            </a:r>
            <a:r>
              <a:rPr sz="2000" dirty="0">
                <a:latin typeface="Calibri"/>
                <a:cs typeface="Calibri"/>
              </a:rPr>
              <a:t>un</a:t>
            </a:r>
            <a:r>
              <a:rPr sz="2000" spc="-5" dirty="0">
                <a:latin typeface="Calibri"/>
                <a:cs typeface="Calibri"/>
              </a:rPr>
              <a:t>d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all </a:t>
            </a:r>
            <a:r>
              <a:rPr sz="2000" spc="-85" dirty="0">
                <a:latin typeface="Calibri"/>
                <a:cs typeface="Calibri"/>
              </a:rPr>
              <a:t>f</a:t>
            </a:r>
            <a:r>
              <a:rPr sz="2000" spc="-25" dirty="0">
                <a:latin typeface="Calibri"/>
                <a:cs typeface="Calibri"/>
              </a:rPr>
              <a:t>o</a:t>
            </a:r>
            <a:r>
              <a:rPr sz="2000" spc="-20" dirty="0">
                <a:latin typeface="Calibri"/>
                <a:cs typeface="Calibri"/>
              </a:rPr>
              <a:t>u</a:t>
            </a:r>
            <a:r>
              <a:rPr sz="2000" spc="-5" dirty="0">
                <a:latin typeface="Calibri"/>
                <a:cs typeface="Calibri"/>
              </a:rPr>
              <a:t>r</a:t>
            </a:r>
            <a:r>
              <a:rPr sz="2000" spc="14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s</a:t>
            </a:r>
            <a:r>
              <a:rPr sz="2000" spc="-5" dirty="0">
                <a:latin typeface="Calibri"/>
                <a:cs typeface="Calibri"/>
              </a:rPr>
              <a:t>i</a:t>
            </a:r>
            <a:r>
              <a:rPr sz="2000" dirty="0">
                <a:latin typeface="Calibri"/>
                <a:cs typeface="Calibri"/>
              </a:rPr>
              <a:t>d</a:t>
            </a:r>
            <a:r>
              <a:rPr sz="2000" spc="-15" dirty="0">
                <a:latin typeface="Calibri"/>
                <a:cs typeface="Calibri"/>
              </a:rPr>
              <a:t>e</a:t>
            </a:r>
            <a:r>
              <a:rPr sz="2000" spc="-5" dirty="0">
                <a:latin typeface="Calibri"/>
                <a:cs typeface="Calibri"/>
              </a:rPr>
              <a:t>s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09800" y="3185162"/>
            <a:ext cx="3886200" cy="1463039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8445501" y="6353047"/>
            <a:ext cx="2578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888888"/>
                </a:solidFill>
                <a:latin typeface="Calibri"/>
                <a:cs typeface="Calibri"/>
              </a:rPr>
              <a:t>93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" y="6400802"/>
            <a:ext cx="4648201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72000" y="6400802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b="1" dirty="0" smtClean="0"/>
              <a:t>Department of Computer Science &amp; Engineering</a:t>
            </a:r>
            <a:endParaRPr lang="en-US" sz="1200" b="1" dirty="0"/>
          </a:p>
        </p:txBody>
      </p:sp>
      <p:pic>
        <p:nvPicPr>
          <p:cNvPr id="10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1" y="98886"/>
            <a:ext cx="13715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754371" y="4126991"/>
          <a:ext cx="3119119" cy="17916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74345"/>
                <a:gridCol w="560705"/>
                <a:gridCol w="559435"/>
                <a:gridCol w="559435"/>
                <a:gridCol w="560705"/>
                <a:gridCol w="404494"/>
              </a:tblGrid>
              <a:tr h="290702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499109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Y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9525" marB="0">
                    <a:lnL w="19050">
                      <a:solidFill>
                        <a:srgbClr val="000000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01371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065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575" baseline="-10582" dirty="0">
                          <a:latin typeface="Comic Sans MS"/>
                          <a:cs typeface="Comic Sans MS"/>
                        </a:rPr>
                        <a:t>0</a:t>
                      </a:r>
                      <a:endParaRPr sz="1575" baseline="-10582">
                        <a:latin typeface="Comic Sans MS"/>
                        <a:cs typeface="Comic Sans MS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018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575" baseline="-10582" dirty="0">
                          <a:latin typeface="Comic Sans MS"/>
                          <a:cs typeface="Comic Sans MS"/>
                        </a:rPr>
                        <a:t>1</a:t>
                      </a:r>
                      <a:endParaRPr sz="1575" baseline="-10582">
                        <a:latin typeface="Comic Sans MS"/>
                        <a:cs typeface="Comic Sans MS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065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575" baseline="-10582" dirty="0">
                          <a:latin typeface="Comic Sans MS"/>
                          <a:cs typeface="Comic Sans MS"/>
                        </a:rPr>
                        <a:t>3</a:t>
                      </a:r>
                      <a:endParaRPr sz="1575" baseline="-10582">
                        <a:latin typeface="Comic Sans MS"/>
                        <a:cs typeface="Comic Sans MS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065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575" baseline="-10582" dirty="0">
                          <a:latin typeface="Comic Sans MS"/>
                          <a:cs typeface="Comic Sans MS"/>
                        </a:rPr>
                        <a:t>2</a:t>
                      </a:r>
                      <a:endParaRPr sz="1575" baseline="-10582">
                        <a:latin typeface="Comic Sans MS"/>
                        <a:cs typeface="Comic Sans MS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137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065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575" baseline="-10582" dirty="0">
                          <a:latin typeface="Comic Sans MS"/>
                          <a:cs typeface="Comic Sans MS"/>
                        </a:rPr>
                        <a:t>4</a:t>
                      </a:r>
                      <a:endParaRPr sz="1575" baseline="-10582">
                        <a:latin typeface="Comic Sans MS"/>
                        <a:cs typeface="Comic Sans MS"/>
                      </a:endParaRPr>
                    </a:p>
                  </a:txBody>
                  <a:tcPr marL="0" marR="0" marT="203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49860" algn="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575" baseline="-10582" dirty="0">
                          <a:latin typeface="Comic Sans MS"/>
                          <a:cs typeface="Comic Sans MS"/>
                        </a:rPr>
                        <a:t>5</a:t>
                      </a:r>
                      <a:endParaRPr sz="1575" baseline="-10582">
                        <a:latin typeface="Comic Sans MS"/>
                        <a:cs typeface="Comic Sans MS"/>
                      </a:endParaRPr>
                    </a:p>
                  </a:txBody>
                  <a:tcPr marL="0" marR="0" marT="203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065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575" baseline="-10582" dirty="0">
                          <a:latin typeface="Comic Sans MS"/>
                          <a:cs typeface="Comic Sans MS"/>
                        </a:rPr>
                        <a:t>7</a:t>
                      </a:r>
                      <a:endParaRPr sz="1575" baseline="-10582">
                        <a:latin typeface="Comic Sans MS"/>
                        <a:cs typeface="Comic Sans MS"/>
                      </a:endParaRPr>
                    </a:p>
                  </a:txBody>
                  <a:tcPr marL="0" marR="0" marT="203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065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575" baseline="-10582" dirty="0">
                          <a:latin typeface="Comic Sans MS"/>
                          <a:cs typeface="Comic Sans MS"/>
                        </a:rPr>
                        <a:t>6</a:t>
                      </a:r>
                      <a:endParaRPr sz="1575" baseline="-10582">
                        <a:latin typeface="Comic Sans MS"/>
                        <a:cs typeface="Comic Sans MS"/>
                      </a:endParaRPr>
                    </a:p>
                  </a:txBody>
                  <a:tcPr marL="0" marR="0" marT="203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350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X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17145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1371">
                <a:tc rowSpan="2">
                  <a:txBody>
                    <a:bodyPr/>
                    <a:lstStyle/>
                    <a:p>
                      <a:pPr marL="135890">
                        <a:lnSpc>
                          <a:spcPct val="100000"/>
                        </a:lnSpc>
                        <a:spcBef>
                          <a:spcPts val="1350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W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171450" marB="0"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301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baseline="6944" dirty="0"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050" dirty="0">
                          <a:latin typeface="Comic Sans MS"/>
                          <a:cs typeface="Comic Sans MS"/>
                        </a:rPr>
                        <a:t>12</a:t>
                      </a:r>
                      <a:endParaRPr sz="1050">
                        <a:latin typeface="Comic Sans MS"/>
                        <a:cs typeface="Comic Sans MS"/>
                      </a:endParaRPr>
                    </a:p>
                  </a:txBody>
                  <a:tcPr marL="0" marR="0" marT="3746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18745" algn="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baseline="6944" dirty="0"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050" dirty="0">
                          <a:latin typeface="Comic Sans MS"/>
                          <a:cs typeface="Comic Sans MS"/>
                        </a:rPr>
                        <a:t>13</a:t>
                      </a:r>
                      <a:endParaRPr sz="1050">
                        <a:latin typeface="Comic Sans MS"/>
                        <a:cs typeface="Comic Sans MS"/>
                      </a:endParaRPr>
                    </a:p>
                  </a:txBody>
                  <a:tcPr marL="0" marR="0" marT="3746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01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baseline="6944" dirty="0"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050" dirty="0">
                          <a:latin typeface="Comic Sans MS"/>
                          <a:cs typeface="Comic Sans MS"/>
                        </a:rPr>
                        <a:t>15</a:t>
                      </a:r>
                      <a:endParaRPr sz="1050">
                        <a:latin typeface="Comic Sans MS"/>
                        <a:cs typeface="Comic Sans MS"/>
                      </a:endParaRPr>
                    </a:p>
                  </a:txBody>
                  <a:tcPr marL="0" marR="0" marT="3746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01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baseline="6944" dirty="0"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050" dirty="0">
                          <a:latin typeface="Comic Sans MS"/>
                          <a:cs typeface="Comic Sans MS"/>
                        </a:rPr>
                        <a:t>14</a:t>
                      </a:r>
                      <a:endParaRPr sz="1050">
                        <a:latin typeface="Comic Sans MS"/>
                        <a:cs typeface="Comic Sans MS"/>
                      </a:endParaRPr>
                    </a:p>
                  </a:txBody>
                  <a:tcPr marL="0" marR="0" marT="3746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7145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130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71450" marB="0"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6065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575" baseline="-10582" dirty="0">
                          <a:latin typeface="Comic Sans MS"/>
                          <a:cs typeface="Comic Sans MS"/>
                        </a:rPr>
                        <a:t>8</a:t>
                      </a:r>
                      <a:endParaRPr sz="1575" baseline="-10582">
                        <a:latin typeface="Comic Sans MS"/>
                        <a:cs typeface="Comic Sans MS"/>
                      </a:endParaRPr>
                    </a:p>
                  </a:txBody>
                  <a:tcPr marL="0" marR="0" marT="203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49860" algn="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575" baseline="-10582" dirty="0">
                          <a:latin typeface="Comic Sans MS"/>
                          <a:cs typeface="Comic Sans MS"/>
                        </a:rPr>
                        <a:t>9</a:t>
                      </a:r>
                      <a:endParaRPr sz="1575" baseline="-10582">
                        <a:latin typeface="Comic Sans MS"/>
                        <a:cs typeface="Comic Sans MS"/>
                      </a:endParaRPr>
                    </a:p>
                  </a:txBody>
                  <a:tcPr marL="0" marR="0" marT="203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28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baseline="6944" dirty="0"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050" dirty="0">
                          <a:latin typeface="Comic Sans MS"/>
                          <a:cs typeface="Comic Sans MS"/>
                        </a:rPr>
                        <a:t>11</a:t>
                      </a:r>
                      <a:endParaRPr sz="1050">
                        <a:latin typeface="Comic Sans MS"/>
                        <a:cs typeface="Comic Sans MS"/>
                      </a:endParaRPr>
                    </a:p>
                  </a:txBody>
                  <a:tcPr marL="0" marR="0" marT="3746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01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baseline="6944" dirty="0"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050" dirty="0">
                          <a:latin typeface="Comic Sans MS"/>
                          <a:cs typeface="Comic Sans MS"/>
                        </a:rPr>
                        <a:t>10</a:t>
                      </a:r>
                      <a:endParaRPr sz="1050">
                        <a:latin typeface="Comic Sans MS"/>
                        <a:cs typeface="Comic Sans MS"/>
                      </a:endParaRPr>
                    </a:p>
                  </a:txBody>
                  <a:tcPr marL="0" marR="0" marT="3746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295567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Z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203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463322" y="4148456"/>
          <a:ext cx="4259577" cy="178756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75615"/>
                <a:gridCol w="882650"/>
                <a:gridCol w="844549"/>
                <a:gridCol w="807719"/>
                <a:gridCol w="843915"/>
                <a:gridCol w="405129"/>
              </a:tblGrid>
              <a:tr h="289940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R="391795"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Y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8890" marB="0">
                    <a:lnL w="19050">
                      <a:solidFill>
                        <a:srgbClr val="000000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00736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w’x’y’z’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196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w’x’y’z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196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600" spc="5" dirty="0">
                          <a:latin typeface="Comic Sans MS"/>
                          <a:cs typeface="Comic Sans MS"/>
                        </a:rPr>
                        <a:t>w’x’yz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196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w’x’yz’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196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07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600" spc="5" dirty="0">
                          <a:latin typeface="Comic Sans MS"/>
                          <a:cs typeface="Comic Sans MS"/>
                        </a:rPr>
                        <a:t>w’xy’z’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196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600" spc="5" dirty="0">
                          <a:latin typeface="Comic Sans MS"/>
                          <a:cs typeface="Comic Sans MS"/>
                        </a:rPr>
                        <a:t>w’xy’z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196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600" spc="5" dirty="0">
                          <a:latin typeface="Comic Sans MS"/>
                          <a:cs typeface="Comic Sans MS"/>
                        </a:rPr>
                        <a:t>w’xyz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196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600" spc="5" dirty="0">
                          <a:latin typeface="Comic Sans MS"/>
                          <a:cs typeface="Comic Sans MS"/>
                        </a:rPr>
                        <a:t>w’xyz’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196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1340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X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17018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0609">
                <a:tc rowSpan="2">
                  <a:txBody>
                    <a:bodyPr/>
                    <a:lstStyle/>
                    <a:p>
                      <a:pPr marL="133985">
                        <a:lnSpc>
                          <a:spcPct val="100000"/>
                        </a:lnSpc>
                        <a:spcBef>
                          <a:spcPts val="1345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W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170815" marB="0"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600" spc="5" dirty="0">
                          <a:latin typeface="Comic Sans MS"/>
                          <a:cs typeface="Comic Sans MS"/>
                        </a:rPr>
                        <a:t>wxy’z’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600" spc="10" dirty="0">
                          <a:latin typeface="Comic Sans MS"/>
                          <a:cs typeface="Comic Sans MS"/>
                        </a:rPr>
                        <a:t>wxy’z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600" spc="10" dirty="0">
                          <a:latin typeface="Comic Sans MS"/>
                          <a:cs typeface="Comic Sans MS"/>
                        </a:rPr>
                        <a:t>wxyz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600" spc="10" dirty="0">
                          <a:latin typeface="Comic Sans MS"/>
                          <a:cs typeface="Comic Sans MS"/>
                        </a:rPr>
                        <a:t>wxyz’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7018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081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70815" marB="0"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wx’y’z’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203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600" spc="5" dirty="0">
                          <a:latin typeface="Comic Sans MS"/>
                          <a:cs typeface="Comic Sans MS"/>
                        </a:rPr>
                        <a:t>wx’y’z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203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600" spc="5" dirty="0">
                          <a:latin typeface="Comic Sans MS"/>
                          <a:cs typeface="Comic Sans MS"/>
                        </a:rPr>
                        <a:t>wx’yz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203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600" spc="5" dirty="0">
                          <a:latin typeface="Comic Sans MS"/>
                          <a:cs typeface="Comic Sans MS"/>
                        </a:rPr>
                        <a:t>wx’yz’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203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294728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Z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203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48000" y="1490474"/>
            <a:ext cx="2743200" cy="2679191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601215" y="71071"/>
            <a:ext cx="355536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25" dirty="0">
                <a:solidFill>
                  <a:srgbClr val="C0504D"/>
                </a:solidFill>
                <a:latin typeface="Calibri"/>
                <a:cs typeface="Calibri"/>
              </a:rPr>
              <a:t>4-VARIABLE</a:t>
            </a:r>
            <a:r>
              <a:rPr sz="3600" spc="-11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C0504D"/>
                </a:solidFill>
                <a:latin typeface="Calibri"/>
                <a:cs typeface="Calibri"/>
              </a:rPr>
              <a:t>K-MAP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445501" y="6410197"/>
            <a:ext cx="25781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sz="1800" spc="-390" dirty="0">
                <a:solidFill>
                  <a:srgbClr val="888888"/>
                </a:solidFill>
                <a:latin typeface="Calibri"/>
                <a:cs typeface="Calibri"/>
              </a:rPr>
              <a:t>9</a:t>
            </a:r>
            <a:r>
              <a:rPr sz="1800" spc="-330" baseline="2314" dirty="0">
                <a:solidFill>
                  <a:srgbClr val="878787"/>
                </a:solidFill>
                <a:latin typeface="Calibri"/>
                <a:cs typeface="Calibri"/>
              </a:rPr>
              <a:t>4</a:t>
            </a:r>
            <a:r>
              <a:rPr sz="1800" dirty="0">
                <a:solidFill>
                  <a:srgbClr val="888888"/>
                </a:solidFill>
                <a:latin typeface="Calibri"/>
                <a:cs typeface="Calibri"/>
              </a:rPr>
              <a:t>4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" y="6400802"/>
            <a:ext cx="4648201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9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1" y="98886"/>
            <a:ext cx="13715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4800600" y="6324600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600" b="1" dirty="0" smtClean="0"/>
              <a:t>Department of Computer Science &amp; Engineering</a:t>
            </a:r>
            <a:endParaRPr lang="en-US" sz="16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35941" y="836424"/>
            <a:ext cx="3655060" cy="35201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105"/>
              </a:spcBef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sz="2200" spc="-5">
                <a:latin typeface="Calibri"/>
                <a:cs typeface="Calibri"/>
              </a:rPr>
              <a:t>Th</a:t>
            </a:r>
            <a:r>
              <a:rPr sz="2200">
                <a:latin typeface="Calibri"/>
                <a:cs typeface="Calibri"/>
              </a:rPr>
              <a:t>e</a:t>
            </a:r>
            <a:r>
              <a:rPr sz="2200" spc="-110">
                <a:latin typeface="Calibri"/>
                <a:cs typeface="Calibri"/>
              </a:rPr>
              <a:t> </a:t>
            </a:r>
            <a:r>
              <a:rPr sz="2200" spc="-20" smtClean="0">
                <a:latin typeface="Calibri"/>
                <a:cs typeface="Calibri"/>
              </a:rPr>
              <a:t>e</a:t>
            </a:r>
            <a:r>
              <a:rPr sz="2200" spc="-5" smtClean="0">
                <a:latin typeface="Calibri"/>
                <a:cs typeface="Calibri"/>
              </a:rPr>
              <a:t>xp</a:t>
            </a:r>
            <a:r>
              <a:rPr sz="2200" spc="-35" smtClean="0">
                <a:latin typeface="Calibri"/>
                <a:cs typeface="Calibri"/>
              </a:rPr>
              <a:t>r</a:t>
            </a:r>
            <a:r>
              <a:rPr sz="2200" smtClean="0">
                <a:latin typeface="Calibri"/>
                <a:cs typeface="Calibri"/>
              </a:rPr>
              <a:t>ess</a:t>
            </a:r>
            <a:r>
              <a:rPr lang="en-US" sz="2200" dirty="0" smtClean="0">
                <a:latin typeface="Calibri"/>
                <a:cs typeface="Calibri"/>
              </a:rPr>
              <a:t>ion Y is already   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0745" y="836422"/>
            <a:ext cx="2559050" cy="3619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00" spc="-35" smtClean="0">
                <a:latin typeface="Calibri"/>
                <a:cs typeface="Calibri"/>
              </a:rPr>
              <a:t> </a:t>
            </a:r>
            <a:r>
              <a:rPr sz="2200" smtClean="0">
                <a:latin typeface="Calibri"/>
                <a:cs typeface="Calibri"/>
              </a:rPr>
              <a:t>a </a:t>
            </a:r>
            <a:r>
              <a:rPr lang="en-US" sz="2200" dirty="0" smtClean="0">
                <a:latin typeface="Calibri"/>
                <a:cs typeface="Calibri"/>
              </a:rPr>
              <a:t> </a:t>
            </a:r>
            <a:r>
              <a:rPr sz="2200" spc="-5" smtClean="0">
                <a:latin typeface="Calibri"/>
                <a:cs typeface="Calibri"/>
              </a:rPr>
              <a:t>su</a:t>
            </a:r>
            <a:r>
              <a:rPr sz="2200" spc="5" smtClean="0">
                <a:latin typeface="Calibri"/>
                <a:cs typeface="Calibri"/>
              </a:rPr>
              <a:t>m</a:t>
            </a:r>
            <a:r>
              <a:rPr sz="2200" spc="-10" smtClean="0">
                <a:latin typeface="Calibri"/>
                <a:cs typeface="Calibri"/>
              </a:rPr>
              <a:t> </a:t>
            </a:r>
            <a:r>
              <a:rPr sz="2200" spc="10" dirty="0">
                <a:latin typeface="Calibri"/>
                <a:cs typeface="Calibri"/>
              </a:rPr>
              <a:t>o</a:t>
            </a:r>
            <a:r>
              <a:rPr sz="2200" dirty="0">
                <a:latin typeface="Calibri"/>
                <a:cs typeface="Calibri"/>
              </a:rPr>
              <a:t>f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10" dirty="0">
                <a:latin typeface="Calibri"/>
                <a:cs typeface="Calibri"/>
              </a:rPr>
              <a:t>m</a:t>
            </a:r>
            <a:r>
              <a:rPr sz="2200" dirty="0">
                <a:latin typeface="Calibri"/>
                <a:cs typeface="Calibri"/>
              </a:rPr>
              <a:t>i</a:t>
            </a:r>
            <a:r>
              <a:rPr sz="2200" spc="-35" dirty="0">
                <a:latin typeface="Calibri"/>
                <a:cs typeface="Calibri"/>
              </a:rPr>
              <a:t>n</a:t>
            </a:r>
            <a:r>
              <a:rPr sz="2200" spc="-20" dirty="0">
                <a:latin typeface="Calibri"/>
                <a:cs typeface="Calibri"/>
              </a:rPr>
              <a:t>t</a:t>
            </a:r>
            <a:r>
              <a:rPr sz="2200" dirty="0">
                <a:latin typeface="Calibri"/>
                <a:cs typeface="Calibri"/>
              </a:rPr>
              <a:t>er</a:t>
            </a:r>
            <a:r>
              <a:rPr sz="2200" spc="15" dirty="0">
                <a:latin typeface="Calibri"/>
                <a:cs typeface="Calibri"/>
              </a:rPr>
              <a:t>m</a:t>
            </a:r>
            <a:r>
              <a:rPr sz="2200" spc="-5" dirty="0">
                <a:latin typeface="Calibri"/>
                <a:cs typeface="Calibri"/>
              </a:rPr>
              <a:t>s</a:t>
            </a:r>
            <a:r>
              <a:rPr sz="2200" dirty="0">
                <a:latin typeface="Calibri"/>
                <a:cs typeface="Calibri"/>
              </a:rPr>
              <a:t>,</a:t>
            </a:r>
            <a:r>
              <a:rPr sz="2200" spc="-254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782815" y="836422"/>
            <a:ext cx="607060" cy="3619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00" spc="20" dirty="0">
                <a:latin typeface="Calibri"/>
                <a:cs typeface="Calibri"/>
              </a:rPr>
              <a:t>m</a:t>
            </a:r>
            <a:r>
              <a:rPr sz="2200" spc="-5" dirty="0">
                <a:latin typeface="Calibri"/>
                <a:cs typeface="Calibri"/>
              </a:rPr>
              <a:t>a</a:t>
            </a:r>
            <a:r>
              <a:rPr sz="2200" spc="-10" dirty="0">
                <a:latin typeface="Calibri"/>
                <a:cs typeface="Calibri"/>
              </a:rPr>
              <a:t>p</a:t>
            </a:r>
            <a:r>
              <a:rPr sz="2200" dirty="0">
                <a:latin typeface="Calibri"/>
                <a:cs typeface="Calibri"/>
              </a:rPr>
              <a:t>: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5940" y="3032887"/>
            <a:ext cx="7780020" cy="3619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105"/>
              </a:spcBef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sz="2200" spc="-45" dirty="0">
                <a:latin typeface="Calibri"/>
                <a:cs typeface="Calibri"/>
              </a:rPr>
              <a:t>We</a:t>
            </a:r>
            <a:r>
              <a:rPr sz="2200" spc="-1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can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-35" dirty="0">
                <a:latin typeface="Calibri"/>
                <a:cs typeface="Calibri"/>
              </a:rPr>
              <a:t>make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the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following</a:t>
            </a:r>
            <a:r>
              <a:rPr sz="2200" spc="-12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groups,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resulting</a:t>
            </a:r>
            <a:r>
              <a:rPr sz="2200" spc="-9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in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the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MSP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10" dirty="0">
                <a:solidFill>
                  <a:srgbClr val="FF33CC"/>
                </a:solidFill>
                <a:latin typeface="Calibri"/>
                <a:cs typeface="Calibri"/>
              </a:rPr>
              <a:t>x’z’</a:t>
            </a:r>
            <a:r>
              <a:rPr sz="2200" spc="85" dirty="0">
                <a:solidFill>
                  <a:srgbClr val="FF33CC"/>
                </a:solidFill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+</a:t>
            </a:r>
            <a:r>
              <a:rPr sz="2200" spc="-180" dirty="0">
                <a:latin typeface="Calibri"/>
                <a:cs typeface="Calibri"/>
              </a:rPr>
              <a:t> </a:t>
            </a:r>
            <a:r>
              <a:rPr sz="2200" spc="30" dirty="0">
                <a:solidFill>
                  <a:srgbClr val="999933"/>
                </a:solidFill>
                <a:latin typeface="Calibri"/>
                <a:cs typeface="Calibri"/>
              </a:rPr>
              <a:t>xy’z</a:t>
            </a:r>
            <a:endParaRPr sz="2200">
              <a:latin typeface="Calibri"/>
              <a:cs typeface="Calibri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762001" y="1371602"/>
          <a:ext cx="2467149" cy="16224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5257"/>
                <a:gridCol w="381090"/>
                <a:gridCol w="403301"/>
                <a:gridCol w="392195"/>
                <a:gridCol w="381090"/>
                <a:gridCol w="444216"/>
              </a:tblGrid>
              <a:tr h="225522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635">
                        <a:lnSpc>
                          <a:spcPts val="1260"/>
                        </a:lnSpc>
                      </a:pPr>
                      <a:r>
                        <a:rPr sz="2200" spc="-75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sz="3300" spc="-165" baseline="7575" smtClean="0">
                          <a:latin typeface="Calibri"/>
                          <a:cs typeface="Calibri"/>
                        </a:rPr>
                        <a:t>d</a:t>
                      </a:r>
                      <a:endParaRPr sz="3300" baseline="7575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25522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600" dirty="0">
                          <a:solidFill>
                            <a:srgbClr val="0000FF"/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196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600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0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196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600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0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196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600" dirty="0">
                          <a:solidFill>
                            <a:srgbClr val="0000FF"/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196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9370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603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0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dirty="0">
                          <a:solidFill>
                            <a:srgbClr val="0000FF"/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0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66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0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67945" marR="39370">
                        <a:lnSpc>
                          <a:spcPct val="100000"/>
                        </a:lnSpc>
                        <a:spcBef>
                          <a:spcPts val="1340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X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17018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6130">
                <a:tc rowSpan="2">
                  <a:txBody>
                    <a:bodyPr/>
                    <a:lstStyle/>
                    <a:p>
                      <a:pPr marL="149225">
                        <a:lnSpc>
                          <a:spcPct val="100000"/>
                        </a:lnSpc>
                        <a:spcBef>
                          <a:spcPts val="1340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W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170180" marB="0"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600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0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600" dirty="0">
                          <a:solidFill>
                            <a:srgbClr val="0000FF"/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600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0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668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600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0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7018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552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70180" marB="0"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600" dirty="0">
                          <a:solidFill>
                            <a:srgbClr val="0000FF"/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600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0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600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0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600" dirty="0">
                          <a:solidFill>
                            <a:srgbClr val="0000FF"/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9370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225522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Z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R="39370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4434460" y="1066800"/>
          <a:ext cx="3366131" cy="17895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3555"/>
                <a:gridCol w="600709"/>
                <a:gridCol w="599439"/>
                <a:gridCol w="599439"/>
                <a:gridCol w="599439"/>
                <a:gridCol w="463550"/>
              </a:tblGrid>
              <a:tr h="290322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22860">
                        <a:lnSpc>
                          <a:spcPts val="1260"/>
                        </a:lnSpc>
                      </a:pPr>
                      <a:r>
                        <a:rPr sz="22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2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7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2200" spc="-16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2200" spc="-18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2400" spc="-240" baseline="-31250" dirty="0">
                          <a:latin typeface="Comic Sans MS"/>
                          <a:cs typeface="Comic Sans MS"/>
                        </a:rPr>
                        <a:t>Y</a:t>
                      </a:r>
                      <a:r>
                        <a:rPr sz="2200" spc="-16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2200" spc="-170" dirty="0">
                          <a:latin typeface="Calibri"/>
                          <a:cs typeface="Calibri"/>
                        </a:rPr>
                        <a:t>’</a:t>
                      </a:r>
                      <a:r>
                        <a:rPr sz="2200" spc="114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2200" spc="-229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2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300" baseline="8838" dirty="0">
                          <a:latin typeface="Calibri"/>
                          <a:cs typeface="Calibri"/>
                        </a:rPr>
                        <a:t>-</a:t>
                      </a:r>
                      <a:endParaRPr sz="3300" baseline="8838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01116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dirty="0">
                          <a:solidFill>
                            <a:srgbClr val="0000FF"/>
                          </a:solidFill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575" baseline="-10582" dirty="0">
                          <a:solidFill>
                            <a:srgbClr val="0000FF"/>
                          </a:solidFill>
                          <a:latin typeface="Comic Sans MS"/>
                          <a:cs typeface="Comic Sans MS"/>
                        </a:rPr>
                        <a:t>0</a:t>
                      </a:r>
                      <a:endParaRPr sz="1575" baseline="-10582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spc="-15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575" spc="-22" baseline="-10582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sz="1575" baseline="-10582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16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575" baseline="-10582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3</a:t>
                      </a:r>
                      <a:endParaRPr sz="1575" baseline="-10582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907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dirty="0">
                          <a:solidFill>
                            <a:srgbClr val="0000FF"/>
                          </a:solidFill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575" baseline="-10582" dirty="0">
                          <a:solidFill>
                            <a:srgbClr val="0000FF"/>
                          </a:solidFill>
                          <a:latin typeface="Comic Sans MS"/>
                          <a:cs typeface="Comic Sans MS"/>
                        </a:rPr>
                        <a:t>2</a:t>
                      </a:r>
                      <a:endParaRPr sz="1575" baseline="-10582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1590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098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575" baseline="-10582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4</a:t>
                      </a:r>
                      <a:endParaRPr sz="1575" baseline="-10582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spc="-15" dirty="0">
                          <a:solidFill>
                            <a:srgbClr val="0000FF"/>
                          </a:solidFill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575" spc="-22" baseline="-10582" dirty="0">
                          <a:solidFill>
                            <a:srgbClr val="0000FF"/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sz="1575" baseline="-10582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16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575" baseline="-10582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7</a:t>
                      </a:r>
                      <a:endParaRPr sz="1575" baseline="-10582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907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575" baseline="-10582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6</a:t>
                      </a:r>
                      <a:endParaRPr sz="1575" baseline="-10582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69215" marR="21590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X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169545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1117">
                <a:tc rowSpan="2"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W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169545" marB="0"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2400" baseline="6944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050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12</a:t>
                      </a:r>
                      <a:endParaRPr sz="1050">
                        <a:latin typeface="Comic Sans MS"/>
                        <a:cs typeface="Comic Sans MS"/>
                      </a:endParaRPr>
                    </a:p>
                  </a:txBody>
                  <a:tcPr marL="0" marR="0" marT="349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685"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2400" spc="-15" baseline="6944" dirty="0">
                          <a:solidFill>
                            <a:srgbClr val="0000FF"/>
                          </a:solidFill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050" spc="-10" dirty="0">
                          <a:solidFill>
                            <a:srgbClr val="0000FF"/>
                          </a:solidFill>
                          <a:latin typeface="Comic Sans MS"/>
                          <a:cs typeface="Comic Sans MS"/>
                        </a:rPr>
                        <a:t>13</a:t>
                      </a:r>
                      <a:endParaRPr sz="1050">
                        <a:latin typeface="Comic Sans MS"/>
                        <a:cs typeface="Comic Sans MS"/>
                      </a:endParaRPr>
                    </a:p>
                  </a:txBody>
                  <a:tcPr marL="0" marR="0" marT="349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113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2400" baseline="6944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050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15</a:t>
                      </a:r>
                      <a:endParaRPr sz="1050">
                        <a:latin typeface="Comic Sans MS"/>
                        <a:cs typeface="Comic Sans MS"/>
                      </a:endParaRPr>
                    </a:p>
                  </a:txBody>
                  <a:tcPr marL="0" marR="0" marT="349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859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2400" baseline="6944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050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14</a:t>
                      </a:r>
                      <a:endParaRPr sz="1050">
                        <a:latin typeface="Comic Sans MS"/>
                        <a:cs typeface="Comic Sans MS"/>
                      </a:endParaRPr>
                    </a:p>
                  </a:txBody>
                  <a:tcPr marL="0" marR="0" marT="349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69545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098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69545" marB="0"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600" dirty="0">
                          <a:solidFill>
                            <a:srgbClr val="0000FF"/>
                          </a:solidFill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575" baseline="-10582" dirty="0">
                          <a:solidFill>
                            <a:srgbClr val="0000FF"/>
                          </a:solidFill>
                          <a:latin typeface="Comic Sans MS"/>
                          <a:cs typeface="Comic Sans MS"/>
                        </a:rPr>
                        <a:t>8</a:t>
                      </a:r>
                      <a:endParaRPr sz="1575" baseline="-10582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600" spc="-15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575" spc="-22" baseline="-10582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9</a:t>
                      </a:r>
                      <a:endParaRPr sz="1575" baseline="-10582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065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baseline="6944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050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11</a:t>
                      </a:r>
                      <a:endParaRPr sz="1050">
                        <a:latin typeface="Comic Sans MS"/>
                        <a:cs typeface="Comic Sans MS"/>
                      </a:endParaRPr>
                    </a:p>
                  </a:txBody>
                  <a:tcPr marL="0" marR="0" marT="3556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859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baseline="6944" dirty="0">
                          <a:solidFill>
                            <a:srgbClr val="0000FF"/>
                          </a:solidFill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050" dirty="0">
                          <a:solidFill>
                            <a:srgbClr val="0000FF"/>
                          </a:solidFill>
                          <a:latin typeface="Comic Sans MS"/>
                          <a:cs typeface="Comic Sans MS"/>
                        </a:rPr>
                        <a:t>10</a:t>
                      </a:r>
                      <a:endParaRPr sz="1050">
                        <a:latin typeface="Comic Sans MS"/>
                        <a:cs typeface="Comic Sans MS"/>
                      </a:endParaRPr>
                    </a:p>
                  </a:txBody>
                  <a:tcPr marL="0" marR="0" marT="3556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1590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295021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Z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R="21590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  <p:grpSp>
        <p:nvGrpSpPr>
          <p:cNvPr id="9" name="object 9"/>
          <p:cNvGrpSpPr/>
          <p:nvPr/>
        </p:nvGrpSpPr>
        <p:grpSpPr>
          <a:xfrm>
            <a:off x="1694116" y="3426714"/>
            <a:ext cx="1626870" cy="503555"/>
            <a:chOff x="1694116" y="3426714"/>
            <a:chExt cx="1626870" cy="503555"/>
          </a:xfrm>
        </p:grpSpPr>
        <p:sp>
          <p:nvSpPr>
            <p:cNvPr id="10" name="object 10"/>
            <p:cNvSpPr/>
            <p:nvPr/>
          </p:nvSpPr>
          <p:spPr>
            <a:xfrm>
              <a:off x="2506091" y="3433064"/>
              <a:ext cx="0" cy="236220"/>
            </a:xfrm>
            <a:custGeom>
              <a:avLst/>
              <a:gdLst/>
              <a:ahLst/>
              <a:cxnLst/>
              <a:rect l="l" t="t" r="r" b="b"/>
              <a:pathLst>
                <a:path h="236220">
                  <a:moveTo>
                    <a:pt x="0" y="0"/>
                  </a:moveTo>
                  <a:lnTo>
                    <a:pt x="0" y="235966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702054" y="3670300"/>
              <a:ext cx="0" cy="15875"/>
            </a:xfrm>
            <a:custGeom>
              <a:avLst/>
              <a:gdLst/>
              <a:ahLst/>
              <a:cxnLst/>
              <a:rect l="l" t="t" r="r" b="b"/>
              <a:pathLst>
                <a:path h="15875">
                  <a:moveTo>
                    <a:pt x="-6350" y="7747"/>
                  </a:moveTo>
                  <a:lnTo>
                    <a:pt x="6350" y="7747"/>
                  </a:lnTo>
                </a:path>
              </a:pathLst>
            </a:custGeom>
            <a:ln w="1549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702054" y="3663950"/>
              <a:ext cx="16510" cy="12700"/>
            </a:xfrm>
            <a:custGeom>
              <a:avLst/>
              <a:gdLst/>
              <a:ahLst/>
              <a:cxnLst/>
              <a:rect l="l" t="t" r="r" b="b"/>
              <a:pathLst>
                <a:path w="16510" h="12700">
                  <a:moveTo>
                    <a:pt x="0" y="12700"/>
                  </a:moveTo>
                  <a:lnTo>
                    <a:pt x="16001" y="12700"/>
                  </a:lnTo>
                  <a:lnTo>
                    <a:pt x="16001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702054" y="3670300"/>
              <a:ext cx="0" cy="14604"/>
            </a:xfrm>
            <a:custGeom>
              <a:avLst/>
              <a:gdLst/>
              <a:ahLst/>
              <a:cxnLst/>
              <a:rect l="l" t="t" r="r" b="b"/>
              <a:pathLst>
                <a:path h="14604">
                  <a:moveTo>
                    <a:pt x="-6350" y="7112"/>
                  </a:moveTo>
                  <a:lnTo>
                    <a:pt x="6350" y="7112"/>
                  </a:lnTo>
                </a:path>
              </a:pathLst>
            </a:custGeom>
            <a:ln w="142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715008" y="3666411"/>
              <a:ext cx="17780" cy="15875"/>
            </a:xfrm>
            <a:custGeom>
              <a:avLst/>
              <a:gdLst/>
              <a:ahLst/>
              <a:cxnLst/>
              <a:rect l="l" t="t" r="r" b="b"/>
              <a:pathLst>
                <a:path w="17780" h="15875">
                  <a:moveTo>
                    <a:pt x="17157" y="0"/>
                  </a:moveTo>
                  <a:lnTo>
                    <a:pt x="0" y="0"/>
                  </a:lnTo>
                  <a:lnTo>
                    <a:pt x="0" y="15445"/>
                  </a:lnTo>
                  <a:lnTo>
                    <a:pt x="17157" y="15445"/>
                  </a:lnTo>
                  <a:lnTo>
                    <a:pt x="1715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713103" y="3663949"/>
              <a:ext cx="395605" cy="28575"/>
            </a:xfrm>
            <a:custGeom>
              <a:avLst/>
              <a:gdLst/>
              <a:ahLst/>
              <a:cxnLst/>
              <a:rect l="l" t="t" r="r" b="b"/>
              <a:pathLst>
                <a:path w="395605" h="28575">
                  <a:moveTo>
                    <a:pt x="378079" y="0"/>
                  </a:moveTo>
                  <a:lnTo>
                    <a:pt x="23495" y="0"/>
                  </a:lnTo>
                  <a:lnTo>
                    <a:pt x="23495" y="2438"/>
                  </a:lnTo>
                  <a:lnTo>
                    <a:pt x="22098" y="2438"/>
                  </a:lnTo>
                  <a:lnTo>
                    <a:pt x="22098" y="0"/>
                  </a:lnTo>
                  <a:lnTo>
                    <a:pt x="6350" y="0"/>
                  </a:lnTo>
                  <a:lnTo>
                    <a:pt x="6350" y="6350"/>
                  </a:lnTo>
                  <a:lnTo>
                    <a:pt x="0" y="6350"/>
                  </a:lnTo>
                  <a:lnTo>
                    <a:pt x="0" y="20574"/>
                  </a:lnTo>
                  <a:lnTo>
                    <a:pt x="12700" y="20574"/>
                  </a:lnTo>
                  <a:lnTo>
                    <a:pt x="12700" y="12700"/>
                  </a:lnTo>
                  <a:lnTo>
                    <a:pt x="19050" y="12700"/>
                  </a:lnTo>
                  <a:lnTo>
                    <a:pt x="19050" y="17894"/>
                  </a:lnTo>
                  <a:lnTo>
                    <a:pt x="375031" y="17894"/>
                  </a:lnTo>
                  <a:lnTo>
                    <a:pt x="375031" y="12700"/>
                  </a:lnTo>
                  <a:lnTo>
                    <a:pt x="378079" y="12700"/>
                  </a:lnTo>
                  <a:lnTo>
                    <a:pt x="378079" y="0"/>
                  </a:lnTo>
                  <a:close/>
                </a:path>
                <a:path w="395605" h="28575">
                  <a:moveTo>
                    <a:pt x="395478" y="15494"/>
                  </a:moveTo>
                  <a:lnTo>
                    <a:pt x="379476" y="15494"/>
                  </a:lnTo>
                  <a:lnTo>
                    <a:pt x="379476" y="28194"/>
                  </a:lnTo>
                  <a:lnTo>
                    <a:pt x="395478" y="28194"/>
                  </a:lnTo>
                  <a:lnTo>
                    <a:pt x="395478" y="15494"/>
                  </a:lnTo>
                  <a:close/>
                </a:path>
                <a:path w="395605" h="28575">
                  <a:moveTo>
                    <a:pt x="395478" y="0"/>
                  </a:moveTo>
                  <a:lnTo>
                    <a:pt x="379476" y="0"/>
                  </a:lnTo>
                  <a:lnTo>
                    <a:pt x="379476" y="12700"/>
                  </a:lnTo>
                  <a:lnTo>
                    <a:pt x="395478" y="12700"/>
                  </a:lnTo>
                  <a:lnTo>
                    <a:pt x="39547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092579" y="3670300"/>
              <a:ext cx="0" cy="14604"/>
            </a:xfrm>
            <a:custGeom>
              <a:avLst/>
              <a:gdLst/>
              <a:ahLst/>
              <a:cxnLst/>
              <a:rect l="l" t="t" r="r" b="b"/>
              <a:pathLst>
                <a:path h="14604">
                  <a:moveTo>
                    <a:pt x="-6350" y="7112"/>
                  </a:moveTo>
                  <a:lnTo>
                    <a:pt x="6350" y="7112"/>
                  </a:lnTo>
                </a:path>
              </a:pathLst>
            </a:custGeom>
            <a:ln w="142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2105279" y="3666411"/>
              <a:ext cx="17780" cy="15875"/>
            </a:xfrm>
            <a:custGeom>
              <a:avLst/>
              <a:gdLst/>
              <a:ahLst/>
              <a:cxnLst/>
              <a:rect l="l" t="t" r="r" b="b"/>
              <a:pathLst>
                <a:path w="17780" h="15875">
                  <a:moveTo>
                    <a:pt x="17447" y="0"/>
                  </a:moveTo>
                  <a:lnTo>
                    <a:pt x="0" y="0"/>
                  </a:lnTo>
                  <a:lnTo>
                    <a:pt x="0" y="15445"/>
                  </a:lnTo>
                  <a:lnTo>
                    <a:pt x="17447" y="15445"/>
                  </a:lnTo>
                  <a:lnTo>
                    <a:pt x="1744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103374" y="3663949"/>
              <a:ext cx="401320" cy="20955"/>
            </a:xfrm>
            <a:custGeom>
              <a:avLst/>
              <a:gdLst/>
              <a:ahLst/>
              <a:cxnLst/>
              <a:rect l="l" t="t" r="r" b="b"/>
              <a:pathLst>
                <a:path w="401319" h="20954">
                  <a:moveTo>
                    <a:pt x="401193" y="0"/>
                  </a:moveTo>
                  <a:lnTo>
                    <a:pt x="23749" y="0"/>
                  </a:lnTo>
                  <a:lnTo>
                    <a:pt x="23749" y="2438"/>
                  </a:lnTo>
                  <a:lnTo>
                    <a:pt x="22352" y="2438"/>
                  </a:lnTo>
                  <a:lnTo>
                    <a:pt x="22352" y="0"/>
                  </a:lnTo>
                  <a:lnTo>
                    <a:pt x="6350" y="0"/>
                  </a:lnTo>
                  <a:lnTo>
                    <a:pt x="6350" y="6350"/>
                  </a:lnTo>
                  <a:lnTo>
                    <a:pt x="0" y="6350"/>
                  </a:lnTo>
                  <a:lnTo>
                    <a:pt x="0" y="20574"/>
                  </a:lnTo>
                  <a:lnTo>
                    <a:pt x="12700" y="20574"/>
                  </a:lnTo>
                  <a:lnTo>
                    <a:pt x="12700" y="12700"/>
                  </a:lnTo>
                  <a:lnTo>
                    <a:pt x="19304" y="12700"/>
                  </a:lnTo>
                  <a:lnTo>
                    <a:pt x="19304" y="17894"/>
                  </a:lnTo>
                  <a:lnTo>
                    <a:pt x="398145" y="17894"/>
                  </a:lnTo>
                  <a:lnTo>
                    <a:pt x="398145" y="12700"/>
                  </a:lnTo>
                  <a:lnTo>
                    <a:pt x="401193" y="12700"/>
                  </a:lnTo>
                  <a:lnTo>
                    <a:pt x="40119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506091" y="3670300"/>
              <a:ext cx="0" cy="15875"/>
            </a:xfrm>
            <a:custGeom>
              <a:avLst/>
              <a:gdLst/>
              <a:ahLst/>
              <a:cxnLst/>
              <a:rect l="l" t="t" r="r" b="b"/>
              <a:pathLst>
                <a:path h="15875">
                  <a:moveTo>
                    <a:pt x="-6350" y="7747"/>
                  </a:moveTo>
                  <a:lnTo>
                    <a:pt x="6350" y="7747"/>
                  </a:lnTo>
                </a:path>
              </a:pathLst>
            </a:custGeom>
            <a:ln w="1549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2518791" y="3663949"/>
              <a:ext cx="405765" cy="28575"/>
            </a:xfrm>
            <a:custGeom>
              <a:avLst/>
              <a:gdLst/>
              <a:ahLst/>
              <a:cxnLst/>
              <a:rect l="l" t="t" r="r" b="b"/>
              <a:pathLst>
                <a:path w="405764" h="28575">
                  <a:moveTo>
                    <a:pt x="387731" y="0"/>
                  </a:moveTo>
                  <a:lnTo>
                    <a:pt x="4445" y="0"/>
                  </a:lnTo>
                  <a:lnTo>
                    <a:pt x="4445" y="2438"/>
                  </a:lnTo>
                  <a:lnTo>
                    <a:pt x="0" y="2438"/>
                  </a:lnTo>
                  <a:lnTo>
                    <a:pt x="0" y="17894"/>
                  </a:lnTo>
                  <a:lnTo>
                    <a:pt x="384683" y="17894"/>
                  </a:lnTo>
                  <a:lnTo>
                    <a:pt x="384683" y="12700"/>
                  </a:lnTo>
                  <a:lnTo>
                    <a:pt x="387731" y="12700"/>
                  </a:lnTo>
                  <a:lnTo>
                    <a:pt x="387731" y="0"/>
                  </a:lnTo>
                  <a:close/>
                </a:path>
                <a:path w="405764" h="28575">
                  <a:moveTo>
                    <a:pt x="405257" y="15494"/>
                  </a:moveTo>
                  <a:lnTo>
                    <a:pt x="389128" y="15494"/>
                  </a:lnTo>
                  <a:lnTo>
                    <a:pt x="389128" y="28194"/>
                  </a:lnTo>
                  <a:lnTo>
                    <a:pt x="405257" y="28194"/>
                  </a:lnTo>
                  <a:lnTo>
                    <a:pt x="405257" y="15494"/>
                  </a:lnTo>
                  <a:close/>
                </a:path>
                <a:path w="405764" h="28575">
                  <a:moveTo>
                    <a:pt x="405257" y="0"/>
                  </a:moveTo>
                  <a:lnTo>
                    <a:pt x="389128" y="0"/>
                  </a:lnTo>
                  <a:lnTo>
                    <a:pt x="389128" y="12700"/>
                  </a:lnTo>
                  <a:lnTo>
                    <a:pt x="405257" y="12700"/>
                  </a:lnTo>
                  <a:lnTo>
                    <a:pt x="40525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2907919" y="3670300"/>
              <a:ext cx="0" cy="14604"/>
            </a:xfrm>
            <a:custGeom>
              <a:avLst/>
              <a:gdLst/>
              <a:ahLst/>
              <a:cxnLst/>
              <a:rect l="l" t="t" r="r" b="b"/>
              <a:pathLst>
                <a:path h="14604">
                  <a:moveTo>
                    <a:pt x="-6350" y="7112"/>
                  </a:moveTo>
                  <a:lnTo>
                    <a:pt x="6350" y="7112"/>
                  </a:lnTo>
                </a:path>
              </a:pathLst>
            </a:custGeom>
            <a:ln w="142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2920873" y="3663949"/>
              <a:ext cx="376555" cy="18415"/>
            </a:xfrm>
            <a:custGeom>
              <a:avLst/>
              <a:gdLst/>
              <a:ahLst/>
              <a:cxnLst/>
              <a:rect l="l" t="t" r="r" b="b"/>
              <a:pathLst>
                <a:path w="376554" h="18414">
                  <a:moveTo>
                    <a:pt x="376174" y="0"/>
                  </a:moveTo>
                  <a:lnTo>
                    <a:pt x="4572" y="0"/>
                  </a:lnTo>
                  <a:lnTo>
                    <a:pt x="4572" y="2438"/>
                  </a:lnTo>
                  <a:lnTo>
                    <a:pt x="0" y="2438"/>
                  </a:lnTo>
                  <a:lnTo>
                    <a:pt x="0" y="17894"/>
                  </a:lnTo>
                  <a:lnTo>
                    <a:pt x="373126" y="17894"/>
                  </a:lnTo>
                  <a:lnTo>
                    <a:pt x="373126" y="12700"/>
                  </a:lnTo>
                  <a:lnTo>
                    <a:pt x="376174" y="12700"/>
                  </a:lnTo>
                  <a:lnTo>
                    <a:pt x="37617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3298571" y="3670300"/>
              <a:ext cx="0" cy="15875"/>
            </a:xfrm>
            <a:custGeom>
              <a:avLst/>
              <a:gdLst/>
              <a:ahLst/>
              <a:cxnLst/>
              <a:rect l="l" t="t" r="r" b="b"/>
              <a:pathLst>
                <a:path h="15875">
                  <a:moveTo>
                    <a:pt x="-6350" y="7747"/>
                  </a:moveTo>
                  <a:lnTo>
                    <a:pt x="6350" y="7747"/>
                  </a:lnTo>
                </a:path>
              </a:pathLst>
            </a:custGeom>
            <a:ln w="1549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3298571" y="3670300"/>
              <a:ext cx="15875" cy="0"/>
            </a:xfrm>
            <a:custGeom>
              <a:avLst/>
              <a:gdLst/>
              <a:ahLst/>
              <a:cxnLst/>
              <a:rect l="l" t="t" r="r" b="b"/>
              <a:pathLst>
                <a:path w="15875">
                  <a:moveTo>
                    <a:pt x="0" y="0"/>
                  </a:moveTo>
                  <a:lnTo>
                    <a:pt x="15620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3298571" y="3670300"/>
              <a:ext cx="0" cy="14604"/>
            </a:xfrm>
            <a:custGeom>
              <a:avLst/>
              <a:gdLst/>
              <a:ahLst/>
              <a:cxnLst/>
              <a:rect l="l" t="t" r="r" b="b"/>
              <a:pathLst>
                <a:path h="14604">
                  <a:moveTo>
                    <a:pt x="-6350" y="7112"/>
                  </a:moveTo>
                  <a:lnTo>
                    <a:pt x="6350" y="7112"/>
                  </a:lnTo>
                </a:path>
              </a:pathLst>
            </a:custGeom>
            <a:ln w="142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702054" y="3687064"/>
              <a:ext cx="1597025" cy="236854"/>
            </a:xfrm>
            <a:custGeom>
              <a:avLst/>
              <a:gdLst/>
              <a:ahLst/>
              <a:cxnLst/>
              <a:rect l="l" t="t" r="r" b="b"/>
              <a:pathLst>
                <a:path w="1597025" h="236854">
                  <a:moveTo>
                    <a:pt x="0" y="0"/>
                  </a:moveTo>
                  <a:lnTo>
                    <a:pt x="0" y="236347"/>
                  </a:lnTo>
                </a:path>
                <a:path w="1597025" h="236854">
                  <a:moveTo>
                    <a:pt x="390525" y="0"/>
                  </a:moveTo>
                  <a:lnTo>
                    <a:pt x="390525" y="236347"/>
                  </a:lnTo>
                </a:path>
                <a:path w="1597025" h="236854">
                  <a:moveTo>
                    <a:pt x="804037" y="0"/>
                  </a:moveTo>
                  <a:lnTo>
                    <a:pt x="804037" y="236347"/>
                  </a:lnTo>
                </a:path>
                <a:path w="1597025" h="236854">
                  <a:moveTo>
                    <a:pt x="1205864" y="0"/>
                  </a:moveTo>
                  <a:lnTo>
                    <a:pt x="1205864" y="236347"/>
                  </a:lnTo>
                </a:path>
                <a:path w="1597025" h="236854">
                  <a:moveTo>
                    <a:pt x="1596517" y="0"/>
                  </a:moveTo>
                  <a:lnTo>
                    <a:pt x="1596517" y="236347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1845945" y="3375255"/>
            <a:ext cx="1306830" cy="53403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R="189865" algn="r">
              <a:lnSpc>
                <a:spcPct val="100000"/>
              </a:lnSpc>
              <a:spcBef>
                <a:spcPts val="480"/>
              </a:spcBef>
            </a:pPr>
            <a:r>
              <a:rPr sz="1350" spc="-5" dirty="0">
                <a:latin typeface="Comic Sans MS"/>
                <a:cs typeface="Comic Sans MS"/>
              </a:rPr>
              <a:t>Y</a:t>
            </a:r>
            <a:endParaRPr sz="135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  <a:tabLst>
                <a:tab pos="399415" algn="l"/>
                <a:tab pos="808355" algn="l"/>
                <a:tab pos="1216660" algn="l"/>
              </a:tabLst>
            </a:pPr>
            <a:r>
              <a:rPr sz="1350" spc="-5" dirty="0">
                <a:latin typeface="Comic Sans MS"/>
                <a:cs typeface="Comic Sans MS"/>
              </a:rPr>
              <a:t>1	</a:t>
            </a:r>
            <a:r>
              <a:rPr sz="1350" spc="-5" dirty="0">
                <a:solidFill>
                  <a:srgbClr val="808080"/>
                </a:solidFill>
                <a:latin typeface="Comic Sans MS"/>
                <a:cs typeface="Comic Sans MS"/>
              </a:rPr>
              <a:t>0	0	</a:t>
            </a:r>
            <a:r>
              <a:rPr sz="1350" spc="-5" dirty="0">
                <a:latin typeface="Comic Sans MS"/>
                <a:cs typeface="Comic Sans MS"/>
              </a:rPr>
              <a:t>1</a:t>
            </a:r>
            <a:endParaRPr sz="1350">
              <a:latin typeface="Comic Sans MS"/>
              <a:cs typeface="Comic Sans MS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1229360" y="3917060"/>
            <a:ext cx="2486025" cy="521334"/>
            <a:chOff x="1229360" y="3917060"/>
            <a:chExt cx="2486025" cy="521334"/>
          </a:xfrm>
        </p:grpSpPr>
        <p:sp>
          <p:nvSpPr>
            <p:cNvPr id="29" name="object 29"/>
            <p:cNvSpPr/>
            <p:nvPr/>
          </p:nvSpPr>
          <p:spPr>
            <a:xfrm>
              <a:off x="1702054" y="3924680"/>
              <a:ext cx="0" cy="15240"/>
            </a:xfrm>
            <a:custGeom>
              <a:avLst/>
              <a:gdLst/>
              <a:ahLst/>
              <a:cxnLst/>
              <a:rect l="l" t="t" r="r" b="b"/>
              <a:pathLst>
                <a:path h="15239">
                  <a:moveTo>
                    <a:pt x="-6350" y="7620"/>
                  </a:moveTo>
                  <a:lnTo>
                    <a:pt x="6350" y="7620"/>
                  </a:lnTo>
                </a:path>
              </a:pathLst>
            </a:custGeom>
            <a:ln w="1523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1715008" y="3918330"/>
              <a:ext cx="376555" cy="17780"/>
            </a:xfrm>
            <a:custGeom>
              <a:avLst/>
              <a:gdLst/>
              <a:ahLst/>
              <a:cxnLst/>
              <a:rect l="l" t="t" r="r" b="b"/>
              <a:pathLst>
                <a:path w="376555" h="17779">
                  <a:moveTo>
                    <a:pt x="376174" y="0"/>
                  </a:moveTo>
                  <a:lnTo>
                    <a:pt x="4445" y="0"/>
                  </a:lnTo>
                  <a:lnTo>
                    <a:pt x="4445" y="2311"/>
                  </a:lnTo>
                  <a:lnTo>
                    <a:pt x="0" y="2311"/>
                  </a:lnTo>
                  <a:lnTo>
                    <a:pt x="0" y="17513"/>
                  </a:lnTo>
                  <a:lnTo>
                    <a:pt x="373126" y="17513"/>
                  </a:lnTo>
                  <a:lnTo>
                    <a:pt x="373126" y="12700"/>
                  </a:lnTo>
                  <a:lnTo>
                    <a:pt x="376174" y="12700"/>
                  </a:lnTo>
                  <a:lnTo>
                    <a:pt x="37617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2092579" y="3924680"/>
              <a:ext cx="0" cy="15240"/>
            </a:xfrm>
            <a:custGeom>
              <a:avLst/>
              <a:gdLst/>
              <a:ahLst/>
              <a:cxnLst/>
              <a:rect l="l" t="t" r="r" b="b"/>
              <a:pathLst>
                <a:path h="15239">
                  <a:moveTo>
                    <a:pt x="-6350" y="7620"/>
                  </a:moveTo>
                  <a:lnTo>
                    <a:pt x="6350" y="7620"/>
                  </a:lnTo>
                </a:path>
              </a:pathLst>
            </a:custGeom>
            <a:ln w="1523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2105279" y="3918330"/>
              <a:ext cx="399415" cy="17780"/>
            </a:xfrm>
            <a:custGeom>
              <a:avLst/>
              <a:gdLst/>
              <a:ahLst/>
              <a:cxnLst/>
              <a:rect l="l" t="t" r="r" b="b"/>
              <a:pathLst>
                <a:path w="399414" h="17779">
                  <a:moveTo>
                    <a:pt x="399288" y="0"/>
                  </a:moveTo>
                  <a:lnTo>
                    <a:pt x="4445" y="0"/>
                  </a:lnTo>
                  <a:lnTo>
                    <a:pt x="4445" y="2311"/>
                  </a:lnTo>
                  <a:lnTo>
                    <a:pt x="0" y="2311"/>
                  </a:lnTo>
                  <a:lnTo>
                    <a:pt x="0" y="17513"/>
                  </a:lnTo>
                  <a:lnTo>
                    <a:pt x="396367" y="17513"/>
                  </a:lnTo>
                  <a:lnTo>
                    <a:pt x="396367" y="12700"/>
                  </a:lnTo>
                  <a:lnTo>
                    <a:pt x="399288" y="12700"/>
                  </a:lnTo>
                  <a:lnTo>
                    <a:pt x="3992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2506091" y="3924680"/>
              <a:ext cx="0" cy="15240"/>
            </a:xfrm>
            <a:custGeom>
              <a:avLst/>
              <a:gdLst/>
              <a:ahLst/>
              <a:cxnLst/>
              <a:rect l="l" t="t" r="r" b="b"/>
              <a:pathLst>
                <a:path h="15239">
                  <a:moveTo>
                    <a:pt x="-6350" y="7620"/>
                  </a:moveTo>
                  <a:lnTo>
                    <a:pt x="6350" y="7620"/>
                  </a:lnTo>
                </a:path>
              </a:pathLst>
            </a:custGeom>
            <a:ln w="1523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2518791" y="3918330"/>
              <a:ext cx="387985" cy="17780"/>
            </a:xfrm>
            <a:custGeom>
              <a:avLst/>
              <a:gdLst/>
              <a:ahLst/>
              <a:cxnLst/>
              <a:rect l="l" t="t" r="r" b="b"/>
              <a:pathLst>
                <a:path w="387985" h="17779">
                  <a:moveTo>
                    <a:pt x="387731" y="0"/>
                  </a:moveTo>
                  <a:lnTo>
                    <a:pt x="4445" y="0"/>
                  </a:lnTo>
                  <a:lnTo>
                    <a:pt x="4445" y="2311"/>
                  </a:lnTo>
                  <a:lnTo>
                    <a:pt x="0" y="2311"/>
                  </a:lnTo>
                  <a:lnTo>
                    <a:pt x="0" y="17513"/>
                  </a:lnTo>
                  <a:lnTo>
                    <a:pt x="384683" y="17513"/>
                  </a:lnTo>
                  <a:lnTo>
                    <a:pt x="384683" y="12700"/>
                  </a:lnTo>
                  <a:lnTo>
                    <a:pt x="387731" y="12700"/>
                  </a:lnTo>
                  <a:lnTo>
                    <a:pt x="38773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2907919" y="3924680"/>
              <a:ext cx="0" cy="15240"/>
            </a:xfrm>
            <a:custGeom>
              <a:avLst/>
              <a:gdLst/>
              <a:ahLst/>
              <a:cxnLst/>
              <a:rect l="l" t="t" r="r" b="b"/>
              <a:pathLst>
                <a:path h="15239">
                  <a:moveTo>
                    <a:pt x="-6350" y="7620"/>
                  </a:moveTo>
                  <a:lnTo>
                    <a:pt x="6350" y="7620"/>
                  </a:lnTo>
                </a:path>
              </a:pathLst>
            </a:custGeom>
            <a:ln w="1523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2920873" y="3918330"/>
              <a:ext cx="376555" cy="17780"/>
            </a:xfrm>
            <a:custGeom>
              <a:avLst/>
              <a:gdLst/>
              <a:ahLst/>
              <a:cxnLst/>
              <a:rect l="l" t="t" r="r" b="b"/>
              <a:pathLst>
                <a:path w="376554" h="17779">
                  <a:moveTo>
                    <a:pt x="376174" y="0"/>
                  </a:moveTo>
                  <a:lnTo>
                    <a:pt x="4572" y="0"/>
                  </a:lnTo>
                  <a:lnTo>
                    <a:pt x="4572" y="2311"/>
                  </a:lnTo>
                  <a:lnTo>
                    <a:pt x="0" y="2311"/>
                  </a:lnTo>
                  <a:lnTo>
                    <a:pt x="0" y="17513"/>
                  </a:lnTo>
                  <a:lnTo>
                    <a:pt x="373126" y="17513"/>
                  </a:lnTo>
                  <a:lnTo>
                    <a:pt x="373126" y="12700"/>
                  </a:lnTo>
                  <a:lnTo>
                    <a:pt x="376174" y="12700"/>
                  </a:lnTo>
                  <a:lnTo>
                    <a:pt x="37617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3298570" y="3924680"/>
              <a:ext cx="0" cy="15240"/>
            </a:xfrm>
            <a:custGeom>
              <a:avLst/>
              <a:gdLst/>
              <a:ahLst/>
              <a:cxnLst/>
              <a:rect l="l" t="t" r="r" b="b"/>
              <a:pathLst>
                <a:path h="15239">
                  <a:moveTo>
                    <a:pt x="-6350" y="7620"/>
                  </a:moveTo>
                  <a:lnTo>
                    <a:pt x="6350" y="7620"/>
                  </a:lnTo>
                </a:path>
              </a:pathLst>
            </a:custGeom>
            <a:ln w="1523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3311144" y="3918330"/>
              <a:ext cx="403860" cy="17780"/>
            </a:xfrm>
            <a:custGeom>
              <a:avLst/>
              <a:gdLst/>
              <a:ahLst/>
              <a:cxnLst/>
              <a:rect l="l" t="t" r="r" b="b"/>
              <a:pathLst>
                <a:path w="403860" h="17779">
                  <a:moveTo>
                    <a:pt x="403860" y="0"/>
                  </a:moveTo>
                  <a:lnTo>
                    <a:pt x="4559" y="0"/>
                  </a:lnTo>
                  <a:lnTo>
                    <a:pt x="4559" y="2311"/>
                  </a:lnTo>
                  <a:lnTo>
                    <a:pt x="0" y="2311"/>
                  </a:lnTo>
                  <a:lnTo>
                    <a:pt x="0" y="17513"/>
                  </a:lnTo>
                  <a:lnTo>
                    <a:pt x="400431" y="17513"/>
                  </a:lnTo>
                  <a:lnTo>
                    <a:pt x="400431" y="12700"/>
                  </a:lnTo>
                  <a:lnTo>
                    <a:pt x="403860" y="12700"/>
                  </a:lnTo>
                  <a:lnTo>
                    <a:pt x="40386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1702054" y="3941190"/>
              <a:ext cx="1597025" cy="236854"/>
            </a:xfrm>
            <a:custGeom>
              <a:avLst/>
              <a:gdLst/>
              <a:ahLst/>
              <a:cxnLst/>
              <a:rect l="l" t="t" r="r" b="b"/>
              <a:pathLst>
                <a:path w="1597025" h="236854">
                  <a:moveTo>
                    <a:pt x="0" y="0"/>
                  </a:moveTo>
                  <a:lnTo>
                    <a:pt x="0" y="236346"/>
                  </a:lnTo>
                </a:path>
                <a:path w="1597025" h="236854">
                  <a:moveTo>
                    <a:pt x="390525" y="0"/>
                  </a:moveTo>
                  <a:lnTo>
                    <a:pt x="390525" y="236346"/>
                  </a:lnTo>
                </a:path>
                <a:path w="1597025" h="236854">
                  <a:moveTo>
                    <a:pt x="804037" y="0"/>
                  </a:moveTo>
                  <a:lnTo>
                    <a:pt x="804037" y="236346"/>
                  </a:lnTo>
                </a:path>
                <a:path w="1597025" h="236854">
                  <a:moveTo>
                    <a:pt x="1205864" y="0"/>
                  </a:moveTo>
                  <a:lnTo>
                    <a:pt x="1205864" y="236346"/>
                  </a:lnTo>
                </a:path>
                <a:path w="1597025" h="236854">
                  <a:moveTo>
                    <a:pt x="1596517" y="0"/>
                  </a:moveTo>
                  <a:lnTo>
                    <a:pt x="1596517" y="236346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1229360" y="4172457"/>
              <a:ext cx="471170" cy="17780"/>
            </a:xfrm>
            <a:custGeom>
              <a:avLst/>
              <a:gdLst/>
              <a:ahLst/>
              <a:cxnLst/>
              <a:rect l="l" t="t" r="r" b="b"/>
              <a:pathLst>
                <a:path w="471169" h="17779">
                  <a:moveTo>
                    <a:pt x="471170" y="0"/>
                  </a:moveTo>
                  <a:lnTo>
                    <a:pt x="4508" y="0"/>
                  </a:lnTo>
                  <a:lnTo>
                    <a:pt x="4508" y="2311"/>
                  </a:lnTo>
                  <a:lnTo>
                    <a:pt x="0" y="2311"/>
                  </a:lnTo>
                  <a:lnTo>
                    <a:pt x="0" y="17500"/>
                  </a:lnTo>
                  <a:lnTo>
                    <a:pt x="468122" y="17500"/>
                  </a:lnTo>
                  <a:lnTo>
                    <a:pt x="468122" y="12700"/>
                  </a:lnTo>
                  <a:lnTo>
                    <a:pt x="471170" y="12700"/>
                  </a:lnTo>
                  <a:lnTo>
                    <a:pt x="47117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1702054" y="4178807"/>
              <a:ext cx="0" cy="15240"/>
            </a:xfrm>
            <a:custGeom>
              <a:avLst/>
              <a:gdLst/>
              <a:ahLst/>
              <a:cxnLst/>
              <a:rect l="l" t="t" r="r" b="b"/>
              <a:pathLst>
                <a:path h="15239">
                  <a:moveTo>
                    <a:pt x="-6350" y="7556"/>
                  </a:moveTo>
                  <a:lnTo>
                    <a:pt x="6350" y="7556"/>
                  </a:lnTo>
                </a:path>
              </a:pathLst>
            </a:custGeom>
            <a:ln w="1511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1715008" y="4172457"/>
              <a:ext cx="376555" cy="17780"/>
            </a:xfrm>
            <a:custGeom>
              <a:avLst/>
              <a:gdLst/>
              <a:ahLst/>
              <a:cxnLst/>
              <a:rect l="l" t="t" r="r" b="b"/>
              <a:pathLst>
                <a:path w="376555" h="17779">
                  <a:moveTo>
                    <a:pt x="376174" y="0"/>
                  </a:moveTo>
                  <a:lnTo>
                    <a:pt x="4445" y="0"/>
                  </a:lnTo>
                  <a:lnTo>
                    <a:pt x="4445" y="2311"/>
                  </a:lnTo>
                  <a:lnTo>
                    <a:pt x="0" y="2311"/>
                  </a:lnTo>
                  <a:lnTo>
                    <a:pt x="0" y="17500"/>
                  </a:lnTo>
                  <a:lnTo>
                    <a:pt x="373126" y="17500"/>
                  </a:lnTo>
                  <a:lnTo>
                    <a:pt x="373126" y="12700"/>
                  </a:lnTo>
                  <a:lnTo>
                    <a:pt x="376174" y="12700"/>
                  </a:lnTo>
                  <a:lnTo>
                    <a:pt x="37617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2092579" y="4178807"/>
              <a:ext cx="0" cy="15240"/>
            </a:xfrm>
            <a:custGeom>
              <a:avLst/>
              <a:gdLst/>
              <a:ahLst/>
              <a:cxnLst/>
              <a:rect l="l" t="t" r="r" b="b"/>
              <a:pathLst>
                <a:path h="15239">
                  <a:moveTo>
                    <a:pt x="-6350" y="7556"/>
                  </a:moveTo>
                  <a:lnTo>
                    <a:pt x="6350" y="7556"/>
                  </a:lnTo>
                </a:path>
              </a:pathLst>
            </a:custGeom>
            <a:ln w="1511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2105279" y="4172457"/>
              <a:ext cx="399415" cy="17780"/>
            </a:xfrm>
            <a:custGeom>
              <a:avLst/>
              <a:gdLst/>
              <a:ahLst/>
              <a:cxnLst/>
              <a:rect l="l" t="t" r="r" b="b"/>
              <a:pathLst>
                <a:path w="399414" h="17779">
                  <a:moveTo>
                    <a:pt x="399288" y="0"/>
                  </a:moveTo>
                  <a:lnTo>
                    <a:pt x="4445" y="0"/>
                  </a:lnTo>
                  <a:lnTo>
                    <a:pt x="4445" y="2311"/>
                  </a:lnTo>
                  <a:lnTo>
                    <a:pt x="0" y="2311"/>
                  </a:lnTo>
                  <a:lnTo>
                    <a:pt x="0" y="17500"/>
                  </a:lnTo>
                  <a:lnTo>
                    <a:pt x="396367" y="17500"/>
                  </a:lnTo>
                  <a:lnTo>
                    <a:pt x="396367" y="12700"/>
                  </a:lnTo>
                  <a:lnTo>
                    <a:pt x="399288" y="12700"/>
                  </a:lnTo>
                  <a:lnTo>
                    <a:pt x="3992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2506091" y="4178807"/>
              <a:ext cx="0" cy="15240"/>
            </a:xfrm>
            <a:custGeom>
              <a:avLst/>
              <a:gdLst/>
              <a:ahLst/>
              <a:cxnLst/>
              <a:rect l="l" t="t" r="r" b="b"/>
              <a:pathLst>
                <a:path h="15239">
                  <a:moveTo>
                    <a:pt x="-6350" y="7556"/>
                  </a:moveTo>
                  <a:lnTo>
                    <a:pt x="6350" y="7556"/>
                  </a:lnTo>
                </a:path>
              </a:pathLst>
            </a:custGeom>
            <a:ln w="1511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2518791" y="4172457"/>
              <a:ext cx="387985" cy="17780"/>
            </a:xfrm>
            <a:custGeom>
              <a:avLst/>
              <a:gdLst/>
              <a:ahLst/>
              <a:cxnLst/>
              <a:rect l="l" t="t" r="r" b="b"/>
              <a:pathLst>
                <a:path w="387985" h="17779">
                  <a:moveTo>
                    <a:pt x="387731" y="0"/>
                  </a:moveTo>
                  <a:lnTo>
                    <a:pt x="4445" y="0"/>
                  </a:lnTo>
                  <a:lnTo>
                    <a:pt x="4445" y="2311"/>
                  </a:lnTo>
                  <a:lnTo>
                    <a:pt x="0" y="2311"/>
                  </a:lnTo>
                  <a:lnTo>
                    <a:pt x="0" y="17500"/>
                  </a:lnTo>
                  <a:lnTo>
                    <a:pt x="384683" y="17500"/>
                  </a:lnTo>
                  <a:lnTo>
                    <a:pt x="384683" y="12700"/>
                  </a:lnTo>
                  <a:lnTo>
                    <a:pt x="387731" y="12700"/>
                  </a:lnTo>
                  <a:lnTo>
                    <a:pt x="38773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2907919" y="4178807"/>
              <a:ext cx="0" cy="15240"/>
            </a:xfrm>
            <a:custGeom>
              <a:avLst/>
              <a:gdLst/>
              <a:ahLst/>
              <a:cxnLst/>
              <a:rect l="l" t="t" r="r" b="b"/>
              <a:pathLst>
                <a:path h="15239">
                  <a:moveTo>
                    <a:pt x="-6350" y="7556"/>
                  </a:moveTo>
                  <a:lnTo>
                    <a:pt x="6350" y="7556"/>
                  </a:lnTo>
                </a:path>
              </a:pathLst>
            </a:custGeom>
            <a:ln w="1511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2920873" y="4172457"/>
              <a:ext cx="376555" cy="17780"/>
            </a:xfrm>
            <a:custGeom>
              <a:avLst/>
              <a:gdLst/>
              <a:ahLst/>
              <a:cxnLst/>
              <a:rect l="l" t="t" r="r" b="b"/>
              <a:pathLst>
                <a:path w="376554" h="17779">
                  <a:moveTo>
                    <a:pt x="376174" y="0"/>
                  </a:moveTo>
                  <a:lnTo>
                    <a:pt x="4572" y="0"/>
                  </a:lnTo>
                  <a:lnTo>
                    <a:pt x="4572" y="2311"/>
                  </a:lnTo>
                  <a:lnTo>
                    <a:pt x="0" y="2311"/>
                  </a:lnTo>
                  <a:lnTo>
                    <a:pt x="0" y="17500"/>
                  </a:lnTo>
                  <a:lnTo>
                    <a:pt x="373126" y="17500"/>
                  </a:lnTo>
                  <a:lnTo>
                    <a:pt x="373126" y="12700"/>
                  </a:lnTo>
                  <a:lnTo>
                    <a:pt x="376174" y="12700"/>
                  </a:lnTo>
                  <a:lnTo>
                    <a:pt x="37617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3298570" y="4178807"/>
              <a:ext cx="0" cy="15240"/>
            </a:xfrm>
            <a:custGeom>
              <a:avLst/>
              <a:gdLst/>
              <a:ahLst/>
              <a:cxnLst/>
              <a:rect l="l" t="t" r="r" b="b"/>
              <a:pathLst>
                <a:path h="15239">
                  <a:moveTo>
                    <a:pt x="-6350" y="7556"/>
                  </a:moveTo>
                  <a:lnTo>
                    <a:pt x="6350" y="7556"/>
                  </a:lnTo>
                </a:path>
              </a:pathLst>
            </a:custGeom>
            <a:ln w="1511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1702054" y="4195317"/>
              <a:ext cx="1597025" cy="236854"/>
            </a:xfrm>
            <a:custGeom>
              <a:avLst/>
              <a:gdLst/>
              <a:ahLst/>
              <a:cxnLst/>
              <a:rect l="l" t="t" r="r" b="b"/>
              <a:pathLst>
                <a:path w="1597025" h="236854">
                  <a:moveTo>
                    <a:pt x="0" y="0"/>
                  </a:moveTo>
                  <a:lnTo>
                    <a:pt x="0" y="236346"/>
                  </a:lnTo>
                </a:path>
                <a:path w="1597025" h="236854">
                  <a:moveTo>
                    <a:pt x="390525" y="0"/>
                  </a:moveTo>
                  <a:lnTo>
                    <a:pt x="390525" y="236346"/>
                  </a:lnTo>
                </a:path>
                <a:path w="1597025" h="236854">
                  <a:moveTo>
                    <a:pt x="804037" y="0"/>
                  </a:moveTo>
                  <a:lnTo>
                    <a:pt x="804037" y="236346"/>
                  </a:lnTo>
                </a:path>
                <a:path w="1597025" h="236854">
                  <a:moveTo>
                    <a:pt x="1205864" y="0"/>
                  </a:moveTo>
                  <a:lnTo>
                    <a:pt x="1205864" y="236346"/>
                  </a:lnTo>
                </a:path>
                <a:path w="1597025" h="236854">
                  <a:moveTo>
                    <a:pt x="1596517" y="0"/>
                  </a:moveTo>
                  <a:lnTo>
                    <a:pt x="1596517" y="236346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1" name="object 51"/>
          <p:cNvSpPr txBox="1"/>
          <p:nvPr/>
        </p:nvSpPr>
        <p:spPr>
          <a:xfrm>
            <a:off x="3355341" y="4059758"/>
            <a:ext cx="149225" cy="2199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50" spc="-5" dirty="0">
                <a:latin typeface="Comic Sans MS"/>
                <a:cs typeface="Comic Sans MS"/>
              </a:rPr>
              <a:t>X</a:t>
            </a:r>
            <a:endParaRPr sz="1350">
              <a:latin typeface="Comic Sans MS"/>
              <a:cs typeface="Comic Sans MS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1358011" y="4314266"/>
            <a:ext cx="203200" cy="2199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50" spc="-5" dirty="0">
                <a:latin typeface="Comic Sans MS"/>
                <a:cs typeface="Comic Sans MS"/>
              </a:rPr>
              <a:t>W</a:t>
            </a:r>
            <a:endParaRPr sz="1350">
              <a:latin typeface="Comic Sans MS"/>
              <a:cs typeface="Comic Sans MS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1830704" y="3894686"/>
            <a:ext cx="1337310" cy="522605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  <a:tabLst>
                <a:tab pos="429895" algn="l"/>
                <a:tab pos="823594" algn="l"/>
                <a:tab pos="1219835" algn="l"/>
              </a:tabLst>
            </a:pPr>
            <a:r>
              <a:rPr sz="1350" spc="-5" dirty="0">
                <a:solidFill>
                  <a:srgbClr val="808080"/>
                </a:solidFill>
                <a:latin typeface="Comic Sans MS"/>
                <a:cs typeface="Comic Sans MS"/>
              </a:rPr>
              <a:t>0	</a:t>
            </a:r>
            <a:r>
              <a:rPr sz="1350" spc="-5" dirty="0">
                <a:latin typeface="Comic Sans MS"/>
                <a:cs typeface="Comic Sans MS"/>
              </a:rPr>
              <a:t>1	</a:t>
            </a:r>
            <a:r>
              <a:rPr sz="1350" spc="-5" dirty="0">
                <a:solidFill>
                  <a:srgbClr val="808080"/>
                </a:solidFill>
                <a:latin typeface="Comic Sans MS"/>
                <a:cs typeface="Comic Sans MS"/>
              </a:rPr>
              <a:t>0	0</a:t>
            </a:r>
            <a:endParaRPr sz="135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40"/>
              </a:spcBef>
              <a:tabLst>
                <a:tab pos="429895" algn="l"/>
                <a:tab pos="823594" algn="l"/>
                <a:tab pos="1219835" algn="l"/>
              </a:tabLst>
            </a:pPr>
            <a:r>
              <a:rPr sz="1350" spc="-5" dirty="0">
                <a:solidFill>
                  <a:srgbClr val="808080"/>
                </a:solidFill>
                <a:latin typeface="Comic Sans MS"/>
                <a:cs typeface="Comic Sans MS"/>
              </a:rPr>
              <a:t>0	</a:t>
            </a:r>
            <a:r>
              <a:rPr sz="1350" spc="-5" dirty="0">
                <a:latin typeface="Comic Sans MS"/>
                <a:cs typeface="Comic Sans MS"/>
              </a:rPr>
              <a:t>1	</a:t>
            </a:r>
            <a:r>
              <a:rPr sz="1350" spc="-5" dirty="0">
                <a:solidFill>
                  <a:srgbClr val="808080"/>
                </a:solidFill>
                <a:latin typeface="Comic Sans MS"/>
                <a:cs typeface="Comic Sans MS"/>
              </a:rPr>
              <a:t>0	0</a:t>
            </a:r>
            <a:endParaRPr sz="1350">
              <a:latin typeface="Comic Sans MS"/>
              <a:cs typeface="Comic Sans MS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1845945" y="4446271"/>
            <a:ext cx="1306830" cy="219291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399415" algn="l"/>
                <a:tab pos="808355" algn="l"/>
                <a:tab pos="1216660" algn="l"/>
              </a:tabLst>
            </a:pPr>
            <a:r>
              <a:rPr sz="1350" spc="-5" dirty="0">
                <a:latin typeface="Comic Sans MS"/>
                <a:cs typeface="Comic Sans MS"/>
              </a:rPr>
              <a:t>1	</a:t>
            </a:r>
            <a:r>
              <a:rPr sz="1350" spc="-5" dirty="0">
                <a:solidFill>
                  <a:srgbClr val="808080"/>
                </a:solidFill>
                <a:latin typeface="Comic Sans MS"/>
                <a:cs typeface="Comic Sans MS"/>
              </a:rPr>
              <a:t>0	0	</a:t>
            </a:r>
            <a:r>
              <a:rPr sz="1350" spc="-5" dirty="0">
                <a:latin typeface="Comic Sans MS"/>
                <a:cs typeface="Comic Sans MS"/>
              </a:rPr>
              <a:t>1</a:t>
            </a:r>
            <a:endParaRPr sz="1350">
              <a:latin typeface="Comic Sans MS"/>
              <a:cs typeface="Comic Sans MS"/>
            </a:endParaRPr>
          </a:p>
        </p:txBody>
      </p:sp>
      <p:grpSp>
        <p:nvGrpSpPr>
          <p:cNvPr id="55" name="object 55"/>
          <p:cNvGrpSpPr/>
          <p:nvPr/>
        </p:nvGrpSpPr>
        <p:grpSpPr>
          <a:xfrm>
            <a:off x="1694117" y="3429000"/>
            <a:ext cx="2021205" cy="1270000"/>
            <a:chOff x="1694116" y="3429000"/>
            <a:chExt cx="2021205" cy="1270000"/>
          </a:xfrm>
        </p:grpSpPr>
        <p:sp>
          <p:nvSpPr>
            <p:cNvPr id="56" name="object 56"/>
            <p:cNvSpPr/>
            <p:nvPr/>
          </p:nvSpPr>
          <p:spPr>
            <a:xfrm>
              <a:off x="1702054" y="4432935"/>
              <a:ext cx="0" cy="15875"/>
            </a:xfrm>
            <a:custGeom>
              <a:avLst/>
              <a:gdLst/>
              <a:ahLst/>
              <a:cxnLst/>
              <a:rect l="l" t="t" r="r" b="b"/>
              <a:pathLst>
                <a:path h="15875">
                  <a:moveTo>
                    <a:pt x="-6350" y="7683"/>
                  </a:moveTo>
                  <a:lnTo>
                    <a:pt x="6350" y="7683"/>
                  </a:lnTo>
                </a:path>
              </a:pathLst>
            </a:custGeom>
            <a:ln w="1536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1715008" y="4426584"/>
              <a:ext cx="376555" cy="17780"/>
            </a:xfrm>
            <a:custGeom>
              <a:avLst/>
              <a:gdLst/>
              <a:ahLst/>
              <a:cxnLst/>
              <a:rect l="l" t="t" r="r" b="b"/>
              <a:pathLst>
                <a:path w="376555" h="17779">
                  <a:moveTo>
                    <a:pt x="376174" y="0"/>
                  </a:moveTo>
                  <a:lnTo>
                    <a:pt x="4445" y="0"/>
                  </a:lnTo>
                  <a:lnTo>
                    <a:pt x="4445" y="2311"/>
                  </a:lnTo>
                  <a:lnTo>
                    <a:pt x="0" y="2311"/>
                  </a:lnTo>
                  <a:lnTo>
                    <a:pt x="0" y="17767"/>
                  </a:lnTo>
                  <a:lnTo>
                    <a:pt x="373126" y="17767"/>
                  </a:lnTo>
                  <a:lnTo>
                    <a:pt x="373126" y="12700"/>
                  </a:lnTo>
                  <a:lnTo>
                    <a:pt x="376174" y="12700"/>
                  </a:lnTo>
                  <a:lnTo>
                    <a:pt x="37617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2092579" y="4432935"/>
              <a:ext cx="0" cy="15875"/>
            </a:xfrm>
            <a:custGeom>
              <a:avLst/>
              <a:gdLst/>
              <a:ahLst/>
              <a:cxnLst/>
              <a:rect l="l" t="t" r="r" b="b"/>
              <a:pathLst>
                <a:path h="15875">
                  <a:moveTo>
                    <a:pt x="-6350" y="7683"/>
                  </a:moveTo>
                  <a:lnTo>
                    <a:pt x="6350" y="7683"/>
                  </a:lnTo>
                </a:path>
              </a:pathLst>
            </a:custGeom>
            <a:ln w="1536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2105279" y="4426584"/>
              <a:ext cx="399415" cy="17780"/>
            </a:xfrm>
            <a:custGeom>
              <a:avLst/>
              <a:gdLst/>
              <a:ahLst/>
              <a:cxnLst/>
              <a:rect l="l" t="t" r="r" b="b"/>
              <a:pathLst>
                <a:path w="399414" h="17779">
                  <a:moveTo>
                    <a:pt x="399288" y="0"/>
                  </a:moveTo>
                  <a:lnTo>
                    <a:pt x="4445" y="0"/>
                  </a:lnTo>
                  <a:lnTo>
                    <a:pt x="4445" y="2311"/>
                  </a:lnTo>
                  <a:lnTo>
                    <a:pt x="0" y="2311"/>
                  </a:lnTo>
                  <a:lnTo>
                    <a:pt x="0" y="17767"/>
                  </a:lnTo>
                  <a:lnTo>
                    <a:pt x="396367" y="17767"/>
                  </a:lnTo>
                  <a:lnTo>
                    <a:pt x="396367" y="12700"/>
                  </a:lnTo>
                  <a:lnTo>
                    <a:pt x="399288" y="12700"/>
                  </a:lnTo>
                  <a:lnTo>
                    <a:pt x="3992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2506091" y="4432935"/>
              <a:ext cx="0" cy="15875"/>
            </a:xfrm>
            <a:custGeom>
              <a:avLst/>
              <a:gdLst/>
              <a:ahLst/>
              <a:cxnLst/>
              <a:rect l="l" t="t" r="r" b="b"/>
              <a:pathLst>
                <a:path h="15875">
                  <a:moveTo>
                    <a:pt x="-6350" y="7683"/>
                  </a:moveTo>
                  <a:lnTo>
                    <a:pt x="6350" y="7683"/>
                  </a:lnTo>
                </a:path>
              </a:pathLst>
            </a:custGeom>
            <a:ln w="1536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2518791" y="4426584"/>
              <a:ext cx="387985" cy="17780"/>
            </a:xfrm>
            <a:custGeom>
              <a:avLst/>
              <a:gdLst/>
              <a:ahLst/>
              <a:cxnLst/>
              <a:rect l="l" t="t" r="r" b="b"/>
              <a:pathLst>
                <a:path w="387985" h="17779">
                  <a:moveTo>
                    <a:pt x="387731" y="0"/>
                  </a:moveTo>
                  <a:lnTo>
                    <a:pt x="4445" y="0"/>
                  </a:lnTo>
                  <a:lnTo>
                    <a:pt x="4445" y="2311"/>
                  </a:lnTo>
                  <a:lnTo>
                    <a:pt x="0" y="2311"/>
                  </a:lnTo>
                  <a:lnTo>
                    <a:pt x="0" y="17767"/>
                  </a:lnTo>
                  <a:lnTo>
                    <a:pt x="384683" y="17767"/>
                  </a:lnTo>
                  <a:lnTo>
                    <a:pt x="384683" y="12700"/>
                  </a:lnTo>
                  <a:lnTo>
                    <a:pt x="387731" y="12700"/>
                  </a:lnTo>
                  <a:lnTo>
                    <a:pt x="38773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2907919" y="4432935"/>
              <a:ext cx="0" cy="15875"/>
            </a:xfrm>
            <a:custGeom>
              <a:avLst/>
              <a:gdLst/>
              <a:ahLst/>
              <a:cxnLst/>
              <a:rect l="l" t="t" r="r" b="b"/>
              <a:pathLst>
                <a:path h="15875">
                  <a:moveTo>
                    <a:pt x="-6350" y="7683"/>
                  </a:moveTo>
                  <a:lnTo>
                    <a:pt x="6350" y="7683"/>
                  </a:lnTo>
                </a:path>
              </a:pathLst>
            </a:custGeom>
            <a:ln w="1536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2920873" y="4426584"/>
              <a:ext cx="376555" cy="17780"/>
            </a:xfrm>
            <a:custGeom>
              <a:avLst/>
              <a:gdLst/>
              <a:ahLst/>
              <a:cxnLst/>
              <a:rect l="l" t="t" r="r" b="b"/>
              <a:pathLst>
                <a:path w="376554" h="17779">
                  <a:moveTo>
                    <a:pt x="376174" y="0"/>
                  </a:moveTo>
                  <a:lnTo>
                    <a:pt x="4572" y="0"/>
                  </a:lnTo>
                  <a:lnTo>
                    <a:pt x="4572" y="2311"/>
                  </a:lnTo>
                  <a:lnTo>
                    <a:pt x="0" y="2311"/>
                  </a:lnTo>
                  <a:lnTo>
                    <a:pt x="0" y="17767"/>
                  </a:lnTo>
                  <a:lnTo>
                    <a:pt x="373126" y="17767"/>
                  </a:lnTo>
                  <a:lnTo>
                    <a:pt x="373126" y="12700"/>
                  </a:lnTo>
                  <a:lnTo>
                    <a:pt x="376174" y="12700"/>
                  </a:lnTo>
                  <a:lnTo>
                    <a:pt x="37617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3298571" y="4432935"/>
              <a:ext cx="0" cy="15875"/>
            </a:xfrm>
            <a:custGeom>
              <a:avLst/>
              <a:gdLst/>
              <a:ahLst/>
              <a:cxnLst/>
              <a:rect l="l" t="t" r="r" b="b"/>
              <a:pathLst>
                <a:path h="15875">
                  <a:moveTo>
                    <a:pt x="-6350" y="7683"/>
                  </a:moveTo>
                  <a:lnTo>
                    <a:pt x="6350" y="7683"/>
                  </a:lnTo>
                </a:path>
              </a:pathLst>
            </a:custGeom>
            <a:ln w="1536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1697520" y="3666362"/>
              <a:ext cx="2018030" cy="1032510"/>
            </a:xfrm>
            <a:custGeom>
              <a:avLst/>
              <a:gdLst/>
              <a:ahLst/>
              <a:cxnLst/>
              <a:rect l="l" t="t" r="r" b="b"/>
              <a:pathLst>
                <a:path w="2018029" h="1032510">
                  <a:moveTo>
                    <a:pt x="17437" y="0"/>
                  </a:moveTo>
                  <a:lnTo>
                    <a:pt x="0" y="0"/>
                  </a:lnTo>
                  <a:lnTo>
                    <a:pt x="0" y="1032129"/>
                  </a:lnTo>
                  <a:lnTo>
                    <a:pt x="17437" y="1032129"/>
                  </a:lnTo>
                  <a:lnTo>
                    <a:pt x="17437" y="0"/>
                  </a:lnTo>
                  <a:close/>
                </a:path>
                <a:path w="2018029" h="1032510">
                  <a:moveTo>
                    <a:pt x="2017483" y="760222"/>
                  </a:moveTo>
                  <a:lnTo>
                    <a:pt x="1618183" y="760222"/>
                  </a:lnTo>
                  <a:lnTo>
                    <a:pt x="1618183" y="762533"/>
                  </a:lnTo>
                  <a:lnTo>
                    <a:pt x="1613623" y="762533"/>
                  </a:lnTo>
                  <a:lnTo>
                    <a:pt x="1613623" y="777989"/>
                  </a:lnTo>
                  <a:lnTo>
                    <a:pt x="2014054" y="777989"/>
                  </a:lnTo>
                  <a:lnTo>
                    <a:pt x="2014054" y="772922"/>
                  </a:lnTo>
                  <a:lnTo>
                    <a:pt x="2017483" y="772922"/>
                  </a:lnTo>
                  <a:lnTo>
                    <a:pt x="2017483" y="76022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1702054" y="4449572"/>
              <a:ext cx="390525" cy="236220"/>
            </a:xfrm>
            <a:custGeom>
              <a:avLst/>
              <a:gdLst/>
              <a:ahLst/>
              <a:cxnLst/>
              <a:rect l="l" t="t" r="r" b="b"/>
              <a:pathLst>
                <a:path w="390525" h="236220">
                  <a:moveTo>
                    <a:pt x="0" y="0"/>
                  </a:moveTo>
                  <a:lnTo>
                    <a:pt x="0" y="236092"/>
                  </a:lnTo>
                </a:path>
                <a:path w="390525" h="236220">
                  <a:moveTo>
                    <a:pt x="390525" y="0"/>
                  </a:moveTo>
                  <a:lnTo>
                    <a:pt x="390525" y="236092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2501576" y="3429000"/>
              <a:ext cx="17780" cy="1270000"/>
            </a:xfrm>
            <a:custGeom>
              <a:avLst/>
              <a:gdLst/>
              <a:ahLst/>
              <a:cxnLst/>
              <a:rect l="l" t="t" r="r" b="b"/>
              <a:pathLst>
                <a:path w="17780" h="1270000">
                  <a:moveTo>
                    <a:pt x="0" y="1269492"/>
                  </a:moveTo>
                  <a:lnTo>
                    <a:pt x="17156" y="1269492"/>
                  </a:lnTo>
                  <a:lnTo>
                    <a:pt x="17156" y="0"/>
                  </a:lnTo>
                  <a:lnTo>
                    <a:pt x="0" y="0"/>
                  </a:lnTo>
                  <a:lnTo>
                    <a:pt x="0" y="126949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2506091" y="4449572"/>
              <a:ext cx="401955" cy="236220"/>
            </a:xfrm>
            <a:custGeom>
              <a:avLst/>
              <a:gdLst/>
              <a:ahLst/>
              <a:cxnLst/>
              <a:rect l="l" t="t" r="r" b="b"/>
              <a:pathLst>
                <a:path w="401955" h="236220">
                  <a:moveTo>
                    <a:pt x="0" y="0"/>
                  </a:moveTo>
                  <a:lnTo>
                    <a:pt x="0" y="236092"/>
                  </a:lnTo>
                </a:path>
                <a:path w="401955" h="236220">
                  <a:moveTo>
                    <a:pt x="401827" y="0"/>
                  </a:moveTo>
                  <a:lnTo>
                    <a:pt x="401827" y="236092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3293929" y="3666363"/>
              <a:ext cx="17780" cy="1032510"/>
            </a:xfrm>
            <a:custGeom>
              <a:avLst/>
              <a:gdLst/>
              <a:ahLst/>
              <a:cxnLst/>
              <a:rect l="l" t="t" r="r" b="b"/>
              <a:pathLst>
                <a:path w="17779" h="1032510">
                  <a:moveTo>
                    <a:pt x="0" y="1032129"/>
                  </a:moveTo>
                  <a:lnTo>
                    <a:pt x="17156" y="1032129"/>
                  </a:lnTo>
                  <a:lnTo>
                    <a:pt x="17156" y="0"/>
                  </a:lnTo>
                  <a:lnTo>
                    <a:pt x="0" y="0"/>
                  </a:lnTo>
                  <a:lnTo>
                    <a:pt x="0" y="103212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3298571" y="4449572"/>
              <a:ext cx="0" cy="236220"/>
            </a:xfrm>
            <a:custGeom>
              <a:avLst/>
              <a:gdLst/>
              <a:ahLst/>
              <a:cxnLst/>
              <a:rect l="l" t="t" r="r" b="b"/>
              <a:pathLst>
                <a:path h="236220">
                  <a:moveTo>
                    <a:pt x="0" y="0"/>
                  </a:moveTo>
                  <a:lnTo>
                    <a:pt x="0" y="236092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1" name="object 71"/>
          <p:cNvSpPr txBox="1"/>
          <p:nvPr/>
        </p:nvSpPr>
        <p:spPr>
          <a:xfrm>
            <a:off x="2112391" y="4695826"/>
            <a:ext cx="4940300" cy="85023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24485">
              <a:lnSpc>
                <a:spcPct val="100000"/>
              </a:lnSpc>
              <a:spcBef>
                <a:spcPts val="90"/>
              </a:spcBef>
            </a:pPr>
            <a:r>
              <a:rPr sz="1350" spc="-5" dirty="0">
                <a:latin typeface="Comic Sans MS"/>
                <a:cs typeface="Comic Sans MS"/>
              </a:rPr>
              <a:t>Z</a:t>
            </a:r>
            <a:endParaRPr sz="1350">
              <a:latin typeface="Comic Sans MS"/>
              <a:cs typeface="Comic Sans MS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900">
              <a:latin typeface="Comic Sans MS"/>
              <a:cs typeface="Comic Sans MS"/>
            </a:endParaRPr>
          </a:p>
          <a:p>
            <a:pPr marL="50800">
              <a:lnSpc>
                <a:spcPct val="100000"/>
              </a:lnSpc>
              <a:spcBef>
                <a:spcPts val="5"/>
              </a:spcBef>
            </a:pPr>
            <a:r>
              <a:rPr sz="2200" spc="-5" dirty="0">
                <a:solidFill>
                  <a:srgbClr val="4F81BB"/>
                </a:solidFill>
                <a:latin typeface="Calibri"/>
                <a:cs typeface="Calibri"/>
              </a:rPr>
              <a:t>Example:</a:t>
            </a:r>
            <a:r>
              <a:rPr sz="2200" spc="-110" dirty="0">
                <a:solidFill>
                  <a:srgbClr val="4F81BB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4F81BB"/>
                </a:solidFill>
                <a:latin typeface="Calibri"/>
                <a:cs typeface="Calibri"/>
              </a:rPr>
              <a:t>Simplify</a:t>
            </a:r>
            <a:r>
              <a:rPr sz="2200" spc="-80" dirty="0">
                <a:solidFill>
                  <a:srgbClr val="4F81BB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4F81BB"/>
                </a:solidFill>
                <a:latin typeface="Calibri"/>
                <a:cs typeface="Calibri"/>
              </a:rPr>
              <a:t>m</a:t>
            </a:r>
            <a:r>
              <a:rPr sz="2175" baseline="-17241" dirty="0">
                <a:solidFill>
                  <a:srgbClr val="4F81BB"/>
                </a:solidFill>
                <a:latin typeface="Calibri"/>
                <a:cs typeface="Calibri"/>
              </a:rPr>
              <a:t>0</a:t>
            </a:r>
            <a:r>
              <a:rPr sz="2200" dirty="0">
                <a:solidFill>
                  <a:srgbClr val="4F81BB"/>
                </a:solidFill>
                <a:latin typeface="Calibri"/>
                <a:cs typeface="Calibri"/>
              </a:rPr>
              <a:t>+m</a:t>
            </a:r>
            <a:r>
              <a:rPr sz="2175" baseline="-17241" dirty="0">
                <a:solidFill>
                  <a:srgbClr val="4F81BB"/>
                </a:solidFill>
                <a:latin typeface="Calibri"/>
                <a:cs typeface="Calibri"/>
              </a:rPr>
              <a:t>2</a:t>
            </a:r>
            <a:r>
              <a:rPr sz="2200" dirty="0">
                <a:solidFill>
                  <a:srgbClr val="4F81BB"/>
                </a:solidFill>
                <a:latin typeface="Calibri"/>
                <a:cs typeface="Calibri"/>
              </a:rPr>
              <a:t>+m</a:t>
            </a:r>
            <a:r>
              <a:rPr sz="2175" baseline="-17241" dirty="0">
                <a:solidFill>
                  <a:srgbClr val="4F81BB"/>
                </a:solidFill>
                <a:latin typeface="Calibri"/>
                <a:cs typeface="Calibri"/>
              </a:rPr>
              <a:t>5</a:t>
            </a:r>
            <a:r>
              <a:rPr sz="2200" dirty="0">
                <a:solidFill>
                  <a:srgbClr val="4F81BB"/>
                </a:solidFill>
                <a:latin typeface="Calibri"/>
                <a:cs typeface="Calibri"/>
              </a:rPr>
              <a:t>+m</a:t>
            </a:r>
            <a:r>
              <a:rPr sz="2175" baseline="-17241" dirty="0">
                <a:solidFill>
                  <a:srgbClr val="4F81BB"/>
                </a:solidFill>
                <a:latin typeface="Calibri"/>
                <a:cs typeface="Calibri"/>
              </a:rPr>
              <a:t>8</a:t>
            </a:r>
            <a:r>
              <a:rPr sz="2200" dirty="0">
                <a:solidFill>
                  <a:srgbClr val="4F81BB"/>
                </a:solidFill>
                <a:latin typeface="Calibri"/>
                <a:cs typeface="Calibri"/>
              </a:rPr>
              <a:t>+m</a:t>
            </a:r>
            <a:r>
              <a:rPr sz="2175" baseline="-17241" dirty="0">
                <a:solidFill>
                  <a:srgbClr val="4F81BB"/>
                </a:solidFill>
                <a:latin typeface="Calibri"/>
                <a:cs typeface="Calibri"/>
              </a:rPr>
              <a:t>10</a:t>
            </a:r>
            <a:r>
              <a:rPr sz="2200" dirty="0">
                <a:solidFill>
                  <a:srgbClr val="4F81BB"/>
                </a:solidFill>
                <a:latin typeface="Calibri"/>
                <a:cs typeface="Calibri"/>
              </a:rPr>
              <a:t>+m</a:t>
            </a:r>
            <a:r>
              <a:rPr sz="2175" baseline="-17241" dirty="0">
                <a:solidFill>
                  <a:srgbClr val="4F81BB"/>
                </a:solidFill>
                <a:latin typeface="Calibri"/>
                <a:cs typeface="Calibri"/>
              </a:rPr>
              <a:t>13</a:t>
            </a:r>
            <a:endParaRPr sz="2175" baseline="-17241">
              <a:latin typeface="Calibri"/>
              <a:cs typeface="Calibri"/>
            </a:endParaRPr>
          </a:p>
        </p:txBody>
      </p:sp>
      <p:grpSp>
        <p:nvGrpSpPr>
          <p:cNvPr id="72" name="object 72"/>
          <p:cNvGrpSpPr/>
          <p:nvPr/>
        </p:nvGrpSpPr>
        <p:grpSpPr>
          <a:xfrm>
            <a:off x="1508761" y="3666363"/>
            <a:ext cx="1805939" cy="1390650"/>
            <a:chOff x="1508760" y="3666363"/>
            <a:chExt cx="1805939" cy="1390650"/>
          </a:xfrm>
        </p:grpSpPr>
        <p:sp>
          <p:nvSpPr>
            <p:cNvPr id="73" name="object 73"/>
            <p:cNvSpPr/>
            <p:nvPr/>
          </p:nvSpPr>
          <p:spPr>
            <a:xfrm>
              <a:off x="1702054" y="4680585"/>
              <a:ext cx="16510" cy="12700"/>
            </a:xfrm>
            <a:custGeom>
              <a:avLst/>
              <a:gdLst/>
              <a:ahLst/>
              <a:cxnLst/>
              <a:rect l="l" t="t" r="r" b="b"/>
              <a:pathLst>
                <a:path w="16510" h="12700">
                  <a:moveTo>
                    <a:pt x="0" y="12700"/>
                  </a:moveTo>
                  <a:lnTo>
                    <a:pt x="16001" y="12700"/>
                  </a:lnTo>
                  <a:lnTo>
                    <a:pt x="16001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74"/>
            <p:cNvSpPr/>
            <p:nvPr/>
          </p:nvSpPr>
          <p:spPr>
            <a:xfrm>
              <a:off x="1702054" y="4686935"/>
              <a:ext cx="0" cy="14604"/>
            </a:xfrm>
            <a:custGeom>
              <a:avLst/>
              <a:gdLst/>
              <a:ahLst/>
              <a:cxnLst/>
              <a:rect l="l" t="t" r="r" b="b"/>
              <a:pathLst>
                <a:path h="14604">
                  <a:moveTo>
                    <a:pt x="-6350" y="7112"/>
                  </a:moveTo>
                  <a:lnTo>
                    <a:pt x="6350" y="7112"/>
                  </a:lnTo>
                </a:path>
              </a:pathLst>
            </a:custGeom>
            <a:ln w="1422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1702054" y="4680585"/>
              <a:ext cx="16510" cy="12700"/>
            </a:xfrm>
            <a:custGeom>
              <a:avLst/>
              <a:gdLst/>
              <a:ahLst/>
              <a:cxnLst/>
              <a:rect l="l" t="t" r="r" b="b"/>
              <a:pathLst>
                <a:path w="16510" h="12700">
                  <a:moveTo>
                    <a:pt x="0" y="12700"/>
                  </a:moveTo>
                  <a:lnTo>
                    <a:pt x="16001" y="12700"/>
                  </a:lnTo>
                  <a:lnTo>
                    <a:pt x="16001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6"/>
            <p:cNvSpPr/>
            <p:nvPr/>
          </p:nvSpPr>
          <p:spPr>
            <a:xfrm>
              <a:off x="1702054" y="4686935"/>
              <a:ext cx="0" cy="14604"/>
            </a:xfrm>
            <a:custGeom>
              <a:avLst/>
              <a:gdLst/>
              <a:ahLst/>
              <a:cxnLst/>
              <a:rect l="l" t="t" r="r" b="b"/>
              <a:pathLst>
                <a:path h="14604">
                  <a:moveTo>
                    <a:pt x="-6350" y="7112"/>
                  </a:moveTo>
                  <a:lnTo>
                    <a:pt x="6350" y="7112"/>
                  </a:lnTo>
                </a:path>
              </a:pathLst>
            </a:custGeom>
            <a:ln w="1422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1715008" y="4683045"/>
              <a:ext cx="17780" cy="15875"/>
            </a:xfrm>
            <a:custGeom>
              <a:avLst/>
              <a:gdLst/>
              <a:ahLst/>
              <a:cxnLst/>
              <a:rect l="l" t="t" r="r" b="b"/>
              <a:pathLst>
                <a:path w="17780" h="15875">
                  <a:moveTo>
                    <a:pt x="17157" y="0"/>
                  </a:moveTo>
                  <a:lnTo>
                    <a:pt x="0" y="0"/>
                  </a:lnTo>
                  <a:lnTo>
                    <a:pt x="0" y="15447"/>
                  </a:lnTo>
                  <a:lnTo>
                    <a:pt x="17157" y="15447"/>
                  </a:lnTo>
                  <a:lnTo>
                    <a:pt x="1715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8"/>
            <p:cNvSpPr/>
            <p:nvPr/>
          </p:nvSpPr>
          <p:spPr>
            <a:xfrm>
              <a:off x="1713103" y="4680584"/>
              <a:ext cx="378460" cy="20955"/>
            </a:xfrm>
            <a:custGeom>
              <a:avLst/>
              <a:gdLst/>
              <a:ahLst/>
              <a:cxnLst/>
              <a:rect l="l" t="t" r="r" b="b"/>
              <a:pathLst>
                <a:path w="378460" h="20954">
                  <a:moveTo>
                    <a:pt x="378079" y="0"/>
                  </a:moveTo>
                  <a:lnTo>
                    <a:pt x="23495" y="0"/>
                  </a:lnTo>
                  <a:lnTo>
                    <a:pt x="23495" y="2438"/>
                  </a:lnTo>
                  <a:lnTo>
                    <a:pt x="22098" y="2438"/>
                  </a:lnTo>
                  <a:lnTo>
                    <a:pt x="22098" y="0"/>
                  </a:lnTo>
                  <a:lnTo>
                    <a:pt x="6350" y="0"/>
                  </a:lnTo>
                  <a:lnTo>
                    <a:pt x="6350" y="6350"/>
                  </a:lnTo>
                  <a:lnTo>
                    <a:pt x="0" y="6350"/>
                  </a:lnTo>
                  <a:lnTo>
                    <a:pt x="0" y="20586"/>
                  </a:lnTo>
                  <a:lnTo>
                    <a:pt x="12700" y="20586"/>
                  </a:lnTo>
                  <a:lnTo>
                    <a:pt x="12700" y="12700"/>
                  </a:lnTo>
                  <a:lnTo>
                    <a:pt x="19050" y="12700"/>
                  </a:lnTo>
                  <a:lnTo>
                    <a:pt x="19050" y="17894"/>
                  </a:lnTo>
                  <a:lnTo>
                    <a:pt x="375031" y="17894"/>
                  </a:lnTo>
                  <a:lnTo>
                    <a:pt x="375031" y="12700"/>
                  </a:lnTo>
                  <a:lnTo>
                    <a:pt x="378079" y="12700"/>
                  </a:lnTo>
                  <a:lnTo>
                    <a:pt x="37807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79"/>
            <p:cNvSpPr/>
            <p:nvPr/>
          </p:nvSpPr>
          <p:spPr>
            <a:xfrm>
              <a:off x="2092579" y="4686935"/>
              <a:ext cx="0" cy="15875"/>
            </a:xfrm>
            <a:custGeom>
              <a:avLst/>
              <a:gdLst/>
              <a:ahLst/>
              <a:cxnLst/>
              <a:rect l="l" t="t" r="r" b="b"/>
              <a:pathLst>
                <a:path h="15875">
                  <a:moveTo>
                    <a:pt x="-6350" y="7747"/>
                  </a:moveTo>
                  <a:lnTo>
                    <a:pt x="6350" y="7747"/>
                  </a:lnTo>
                </a:path>
              </a:pathLst>
            </a:custGeom>
            <a:ln w="1549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80"/>
            <p:cNvSpPr/>
            <p:nvPr/>
          </p:nvSpPr>
          <p:spPr>
            <a:xfrm>
              <a:off x="2105279" y="4680584"/>
              <a:ext cx="399415" cy="18415"/>
            </a:xfrm>
            <a:custGeom>
              <a:avLst/>
              <a:gdLst/>
              <a:ahLst/>
              <a:cxnLst/>
              <a:rect l="l" t="t" r="r" b="b"/>
              <a:pathLst>
                <a:path w="399414" h="18414">
                  <a:moveTo>
                    <a:pt x="399288" y="0"/>
                  </a:moveTo>
                  <a:lnTo>
                    <a:pt x="4445" y="0"/>
                  </a:lnTo>
                  <a:lnTo>
                    <a:pt x="4445" y="2438"/>
                  </a:lnTo>
                  <a:lnTo>
                    <a:pt x="0" y="2438"/>
                  </a:lnTo>
                  <a:lnTo>
                    <a:pt x="0" y="17894"/>
                  </a:lnTo>
                  <a:lnTo>
                    <a:pt x="396367" y="17894"/>
                  </a:lnTo>
                  <a:lnTo>
                    <a:pt x="396367" y="12700"/>
                  </a:lnTo>
                  <a:lnTo>
                    <a:pt x="399288" y="12700"/>
                  </a:lnTo>
                  <a:lnTo>
                    <a:pt x="3992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2506091" y="4686935"/>
              <a:ext cx="15875" cy="0"/>
            </a:xfrm>
            <a:custGeom>
              <a:avLst/>
              <a:gdLst/>
              <a:ahLst/>
              <a:cxnLst/>
              <a:rect l="l" t="t" r="r" b="b"/>
              <a:pathLst>
                <a:path w="15875">
                  <a:moveTo>
                    <a:pt x="0" y="0"/>
                  </a:moveTo>
                  <a:lnTo>
                    <a:pt x="15620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82"/>
            <p:cNvSpPr/>
            <p:nvPr/>
          </p:nvSpPr>
          <p:spPr>
            <a:xfrm>
              <a:off x="2506091" y="4686935"/>
              <a:ext cx="0" cy="14604"/>
            </a:xfrm>
            <a:custGeom>
              <a:avLst/>
              <a:gdLst/>
              <a:ahLst/>
              <a:cxnLst/>
              <a:rect l="l" t="t" r="r" b="b"/>
              <a:pathLst>
                <a:path h="14604">
                  <a:moveTo>
                    <a:pt x="-6350" y="7112"/>
                  </a:moveTo>
                  <a:lnTo>
                    <a:pt x="6350" y="7112"/>
                  </a:lnTo>
                </a:path>
              </a:pathLst>
            </a:custGeom>
            <a:ln w="1422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83"/>
            <p:cNvSpPr/>
            <p:nvPr/>
          </p:nvSpPr>
          <p:spPr>
            <a:xfrm>
              <a:off x="2518791" y="4680584"/>
              <a:ext cx="387985" cy="18415"/>
            </a:xfrm>
            <a:custGeom>
              <a:avLst/>
              <a:gdLst/>
              <a:ahLst/>
              <a:cxnLst/>
              <a:rect l="l" t="t" r="r" b="b"/>
              <a:pathLst>
                <a:path w="387985" h="18414">
                  <a:moveTo>
                    <a:pt x="387731" y="0"/>
                  </a:moveTo>
                  <a:lnTo>
                    <a:pt x="4445" y="0"/>
                  </a:lnTo>
                  <a:lnTo>
                    <a:pt x="4445" y="2438"/>
                  </a:lnTo>
                  <a:lnTo>
                    <a:pt x="0" y="2438"/>
                  </a:lnTo>
                  <a:lnTo>
                    <a:pt x="0" y="17894"/>
                  </a:lnTo>
                  <a:lnTo>
                    <a:pt x="384683" y="17894"/>
                  </a:lnTo>
                  <a:lnTo>
                    <a:pt x="384683" y="12700"/>
                  </a:lnTo>
                  <a:lnTo>
                    <a:pt x="387731" y="12700"/>
                  </a:lnTo>
                  <a:lnTo>
                    <a:pt x="38773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84"/>
            <p:cNvSpPr/>
            <p:nvPr/>
          </p:nvSpPr>
          <p:spPr>
            <a:xfrm>
              <a:off x="2907919" y="4686935"/>
              <a:ext cx="0" cy="15875"/>
            </a:xfrm>
            <a:custGeom>
              <a:avLst/>
              <a:gdLst/>
              <a:ahLst/>
              <a:cxnLst/>
              <a:rect l="l" t="t" r="r" b="b"/>
              <a:pathLst>
                <a:path h="15875">
                  <a:moveTo>
                    <a:pt x="-6350" y="7747"/>
                  </a:moveTo>
                  <a:lnTo>
                    <a:pt x="6350" y="7747"/>
                  </a:lnTo>
                </a:path>
              </a:pathLst>
            </a:custGeom>
            <a:ln w="1549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85"/>
            <p:cNvSpPr/>
            <p:nvPr/>
          </p:nvSpPr>
          <p:spPr>
            <a:xfrm>
              <a:off x="2920873" y="4680584"/>
              <a:ext cx="393700" cy="18415"/>
            </a:xfrm>
            <a:custGeom>
              <a:avLst/>
              <a:gdLst/>
              <a:ahLst/>
              <a:cxnLst/>
              <a:rect l="l" t="t" r="r" b="b"/>
              <a:pathLst>
                <a:path w="393700" h="18414">
                  <a:moveTo>
                    <a:pt x="376174" y="0"/>
                  </a:moveTo>
                  <a:lnTo>
                    <a:pt x="4572" y="0"/>
                  </a:lnTo>
                  <a:lnTo>
                    <a:pt x="4572" y="2438"/>
                  </a:lnTo>
                  <a:lnTo>
                    <a:pt x="0" y="2438"/>
                  </a:lnTo>
                  <a:lnTo>
                    <a:pt x="0" y="17894"/>
                  </a:lnTo>
                  <a:lnTo>
                    <a:pt x="373126" y="17894"/>
                  </a:lnTo>
                  <a:lnTo>
                    <a:pt x="373126" y="12700"/>
                  </a:lnTo>
                  <a:lnTo>
                    <a:pt x="376174" y="12700"/>
                  </a:lnTo>
                  <a:lnTo>
                    <a:pt x="376174" y="0"/>
                  </a:lnTo>
                  <a:close/>
                </a:path>
                <a:path w="393700" h="18414">
                  <a:moveTo>
                    <a:pt x="393306" y="0"/>
                  </a:moveTo>
                  <a:lnTo>
                    <a:pt x="377698" y="0"/>
                  </a:lnTo>
                  <a:lnTo>
                    <a:pt x="377698" y="12700"/>
                  </a:lnTo>
                  <a:lnTo>
                    <a:pt x="393306" y="12700"/>
                  </a:lnTo>
                  <a:lnTo>
                    <a:pt x="39330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86"/>
            <p:cNvSpPr/>
            <p:nvPr/>
          </p:nvSpPr>
          <p:spPr>
            <a:xfrm>
              <a:off x="3298570" y="4686935"/>
              <a:ext cx="0" cy="14604"/>
            </a:xfrm>
            <a:custGeom>
              <a:avLst/>
              <a:gdLst/>
              <a:ahLst/>
              <a:cxnLst/>
              <a:rect l="l" t="t" r="r" b="b"/>
              <a:pathLst>
                <a:path h="14604">
                  <a:moveTo>
                    <a:pt x="-6350" y="7112"/>
                  </a:moveTo>
                  <a:lnTo>
                    <a:pt x="6350" y="7112"/>
                  </a:lnTo>
                </a:path>
              </a:pathLst>
            </a:custGeom>
            <a:ln w="1422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87"/>
            <p:cNvSpPr/>
            <p:nvPr/>
          </p:nvSpPr>
          <p:spPr>
            <a:xfrm>
              <a:off x="3298570" y="4680585"/>
              <a:ext cx="15875" cy="12700"/>
            </a:xfrm>
            <a:custGeom>
              <a:avLst/>
              <a:gdLst/>
              <a:ahLst/>
              <a:cxnLst/>
              <a:rect l="l" t="t" r="r" b="b"/>
              <a:pathLst>
                <a:path w="15875" h="12700">
                  <a:moveTo>
                    <a:pt x="0" y="12700"/>
                  </a:moveTo>
                  <a:lnTo>
                    <a:pt x="15620" y="12700"/>
                  </a:lnTo>
                  <a:lnTo>
                    <a:pt x="15620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88"/>
            <p:cNvSpPr/>
            <p:nvPr/>
          </p:nvSpPr>
          <p:spPr>
            <a:xfrm>
              <a:off x="3298570" y="4686935"/>
              <a:ext cx="0" cy="14604"/>
            </a:xfrm>
            <a:custGeom>
              <a:avLst/>
              <a:gdLst/>
              <a:ahLst/>
              <a:cxnLst/>
              <a:rect l="l" t="t" r="r" b="b"/>
              <a:pathLst>
                <a:path h="14604">
                  <a:moveTo>
                    <a:pt x="-6350" y="7112"/>
                  </a:moveTo>
                  <a:lnTo>
                    <a:pt x="6350" y="7112"/>
                  </a:lnTo>
                </a:path>
              </a:pathLst>
            </a:custGeom>
            <a:ln w="1422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89"/>
            <p:cNvSpPr/>
            <p:nvPr/>
          </p:nvSpPr>
          <p:spPr>
            <a:xfrm>
              <a:off x="2088064" y="3666363"/>
              <a:ext cx="17780" cy="1271270"/>
            </a:xfrm>
            <a:custGeom>
              <a:avLst/>
              <a:gdLst/>
              <a:ahLst/>
              <a:cxnLst/>
              <a:rect l="l" t="t" r="r" b="b"/>
              <a:pathLst>
                <a:path w="17780" h="1271270">
                  <a:moveTo>
                    <a:pt x="0" y="1270762"/>
                  </a:moveTo>
                  <a:lnTo>
                    <a:pt x="17156" y="1270762"/>
                  </a:lnTo>
                  <a:lnTo>
                    <a:pt x="17156" y="0"/>
                  </a:lnTo>
                  <a:lnTo>
                    <a:pt x="0" y="0"/>
                  </a:lnTo>
                  <a:lnTo>
                    <a:pt x="0" y="127076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90"/>
            <p:cNvSpPr/>
            <p:nvPr/>
          </p:nvSpPr>
          <p:spPr>
            <a:xfrm>
              <a:off x="2092579" y="4703699"/>
              <a:ext cx="0" cy="236220"/>
            </a:xfrm>
            <a:custGeom>
              <a:avLst/>
              <a:gdLst/>
              <a:ahLst/>
              <a:cxnLst/>
              <a:rect l="l" t="t" r="r" b="b"/>
              <a:pathLst>
                <a:path h="236220">
                  <a:moveTo>
                    <a:pt x="0" y="0"/>
                  </a:moveTo>
                  <a:lnTo>
                    <a:pt x="0" y="236093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91"/>
            <p:cNvSpPr/>
            <p:nvPr/>
          </p:nvSpPr>
          <p:spPr>
            <a:xfrm>
              <a:off x="2903513" y="3666363"/>
              <a:ext cx="17780" cy="1271270"/>
            </a:xfrm>
            <a:custGeom>
              <a:avLst/>
              <a:gdLst/>
              <a:ahLst/>
              <a:cxnLst/>
              <a:rect l="l" t="t" r="r" b="b"/>
              <a:pathLst>
                <a:path w="17780" h="1271270">
                  <a:moveTo>
                    <a:pt x="0" y="1270762"/>
                  </a:moveTo>
                  <a:lnTo>
                    <a:pt x="17447" y="1270762"/>
                  </a:lnTo>
                  <a:lnTo>
                    <a:pt x="17447" y="0"/>
                  </a:lnTo>
                  <a:lnTo>
                    <a:pt x="0" y="0"/>
                  </a:lnTo>
                  <a:lnTo>
                    <a:pt x="0" y="127076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2" name="object 92"/>
            <p:cNvSpPr/>
            <p:nvPr/>
          </p:nvSpPr>
          <p:spPr>
            <a:xfrm>
              <a:off x="2907919" y="4703699"/>
              <a:ext cx="0" cy="236220"/>
            </a:xfrm>
            <a:custGeom>
              <a:avLst/>
              <a:gdLst/>
              <a:ahLst/>
              <a:cxnLst/>
              <a:rect l="l" t="t" r="r" b="b"/>
              <a:pathLst>
                <a:path h="236220">
                  <a:moveTo>
                    <a:pt x="0" y="0"/>
                  </a:moveTo>
                  <a:lnTo>
                    <a:pt x="0" y="236093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93"/>
            <p:cNvSpPr/>
            <p:nvPr/>
          </p:nvSpPr>
          <p:spPr>
            <a:xfrm>
              <a:off x="1508760" y="3822192"/>
              <a:ext cx="1689100" cy="1234440"/>
            </a:xfrm>
            <a:custGeom>
              <a:avLst/>
              <a:gdLst/>
              <a:ahLst/>
              <a:cxnLst/>
              <a:rect l="l" t="t" r="r" b="b"/>
              <a:pathLst>
                <a:path w="1689100" h="1234439">
                  <a:moveTo>
                    <a:pt x="359664" y="3047"/>
                  </a:moveTo>
                  <a:lnTo>
                    <a:pt x="359664" y="323087"/>
                  </a:lnTo>
                </a:path>
                <a:path w="1689100" h="1234439">
                  <a:moveTo>
                    <a:pt x="359664" y="323087"/>
                  </a:moveTo>
                  <a:lnTo>
                    <a:pt x="0" y="323087"/>
                  </a:lnTo>
                </a:path>
                <a:path w="1689100" h="1234439">
                  <a:moveTo>
                    <a:pt x="1328928" y="0"/>
                  </a:moveTo>
                  <a:lnTo>
                    <a:pt x="1328928" y="323087"/>
                  </a:lnTo>
                </a:path>
                <a:path w="1689100" h="1234439">
                  <a:moveTo>
                    <a:pt x="1328928" y="323087"/>
                  </a:moveTo>
                  <a:lnTo>
                    <a:pt x="1688591" y="323087"/>
                  </a:lnTo>
                </a:path>
                <a:path w="1689100" h="1234439">
                  <a:moveTo>
                    <a:pt x="1328928" y="1228343"/>
                  </a:moveTo>
                  <a:lnTo>
                    <a:pt x="1328928" y="908303"/>
                  </a:lnTo>
                </a:path>
                <a:path w="1689100" h="1234439">
                  <a:moveTo>
                    <a:pt x="1328928" y="908303"/>
                  </a:moveTo>
                  <a:lnTo>
                    <a:pt x="1688591" y="908303"/>
                  </a:lnTo>
                </a:path>
                <a:path w="1689100" h="1234439">
                  <a:moveTo>
                    <a:pt x="362712" y="1234439"/>
                  </a:moveTo>
                  <a:lnTo>
                    <a:pt x="362712" y="911351"/>
                  </a:lnTo>
                </a:path>
                <a:path w="1689100" h="1234439">
                  <a:moveTo>
                    <a:pt x="362712" y="911351"/>
                  </a:moveTo>
                  <a:lnTo>
                    <a:pt x="0" y="911351"/>
                  </a:lnTo>
                </a:path>
              </a:pathLst>
            </a:custGeom>
            <a:ln w="24384">
              <a:solidFill>
                <a:srgbClr val="FF33C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94"/>
            <p:cNvSpPr/>
            <p:nvPr/>
          </p:nvSpPr>
          <p:spPr>
            <a:xfrm>
              <a:off x="1987296" y="4218432"/>
              <a:ext cx="323215" cy="439420"/>
            </a:xfrm>
            <a:custGeom>
              <a:avLst/>
              <a:gdLst/>
              <a:ahLst/>
              <a:cxnLst/>
              <a:rect l="l" t="t" r="r" b="b"/>
              <a:pathLst>
                <a:path w="323214" h="439420">
                  <a:moveTo>
                    <a:pt x="0" y="438912"/>
                  </a:moveTo>
                  <a:lnTo>
                    <a:pt x="323088" y="438912"/>
                  </a:lnTo>
                  <a:lnTo>
                    <a:pt x="323088" y="0"/>
                  </a:lnTo>
                  <a:lnTo>
                    <a:pt x="0" y="0"/>
                  </a:lnTo>
                  <a:lnTo>
                    <a:pt x="0" y="438912"/>
                  </a:lnTo>
                  <a:close/>
                </a:path>
              </a:pathLst>
            </a:custGeom>
            <a:ln w="24384">
              <a:solidFill>
                <a:srgbClr val="3366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95" name="object 95"/>
          <p:cNvGraphicFramePr>
            <a:graphicFrameLocks noGrp="1"/>
          </p:cNvGraphicFramePr>
          <p:nvPr/>
        </p:nvGraphicFramePr>
        <p:xfrm>
          <a:off x="4038601" y="3505202"/>
          <a:ext cx="4116703" cy="158051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9740"/>
                <a:gridCol w="735329"/>
                <a:gridCol w="117475"/>
                <a:gridCol w="815975"/>
                <a:gridCol w="780415"/>
                <a:gridCol w="58419"/>
                <a:gridCol w="757555"/>
                <a:gridCol w="391795"/>
              </a:tblGrid>
              <a:tr h="256412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R="374650"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Y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9525" marB="0">
                    <a:lnL w="19050">
                      <a:solidFill>
                        <a:srgbClr val="000000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65938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400" spc="-15" dirty="0">
                          <a:latin typeface="Comic Sans MS"/>
                          <a:cs typeface="Comic Sans MS"/>
                        </a:rPr>
                        <a:t>w’</a:t>
                      </a:r>
                      <a:r>
                        <a:rPr sz="1400" spc="-15" dirty="0">
                          <a:solidFill>
                            <a:srgbClr val="FF00FF"/>
                          </a:solidFill>
                          <a:latin typeface="Comic Sans MS"/>
                          <a:cs typeface="Comic Sans MS"/>
                        </a:rPr>
                        <a:t>x’</a:t>
                      </a:r>
                      <a:r>
                        <a:rPr sz="1400" spc="-15" dirty="0">
                          <a:latin typeface="Comic Sans MS"/>
                          <a:cs typeface="Comic Sans MS"/>
                        </a:rPr>
                        <a:t>y’</a:t>
                      </a:r>
                      <a:r>
                        <a:rPr sz="1400" spc="-15" dirty="0">
                          <a:solidFill>
                            <a:srgbClr val="FF00FF"/>
                          </a:solidFill>
                          <a:latin typeface="Comic Sans MS"/>
                          <a:cs typeface="Comic Sans MS"/>
                        </a:rPr>
                        <a:t>z’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FF33CC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FF33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FF33CC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400" spc="30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w’x’y’z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3366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400" spc="25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w’x’yz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FF33CC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FF33CC"/>
                      </a:solidFill>
                      <a:prstDash val="solid"/>
                    </a:lnL>
                    <a:lnR w="28575">
                      <a:solidFill>
                        <a:srgbClr val="FF33CC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400" spc="35" dirty="0">
                          <a:latin typeface="Comic Sans MS"/>
                          <a:cs typeface="Comic Sans MS"/>
                        </a:rPr>
                        <a:t>w’</a:t>
                      </a:r>
                      <a:r>
                        <a:rPr sz="1400" spc="35" dirty="0">
                          <a:solidFill>
                            <a:srgbClr val="FF00FF"/>
                          </a:solidFill>
                          <a:latin typeface="Comic Sans MS"/>
                          <a:cs typeface="Comic Sans MS"/>
                        </a:rPr>
                        <a:t>x’</a:t>
                      </a:r>
                      <a:r>
                        <a:rPr sz="1400" spc="35" dirty="0">
                          <a:latin typeface="Comic Sans MS"/>
                          <a:cs typeface="Comic Sans MS"/>
                        </a:rPr>
                        <a:t>y</a:t>
                      </a:r>
                      <a:r>
                        <a:rPr sz="1400" spc="35" dirty="0">
                          <a:solidFill>
                            <a:srgbClr val="FF00FF"/>
                          </a:solidFill>
                          <a:latin typeface="Comic Sans MS"/>
                          <a:cs typeface="Comic Sans MS"/>
                        </a:rPr>
                        <a:t>z’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28575">
                      <a:solidFill>
                        <a:srgbClr val="FF33CC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FF33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B w="19050">
                      <a:solidFill>
                        <a:srgbClr val="FF33CC"/>
                      </a:solidFill>
                      <a:prstDash val="solid"/>
                    </a:lnB>
                  </a:tcPr>
                </a:tc>
              </a:tr>
              <a:tr h="26581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400" spc="30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w’xy’z’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336600"/>
                      </a:solidFill>
                      <a:prstDash val="solid"/>
                    </a:lnR>
                    <a:lnT w="19050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400" spc="30" dirty="0">
                          <a:latin typeface="Comic Sans MS"/>
                          <a:cs typeface="Comic Sans MS"/>
                        </a:rPr>
                        <a:t>w’</a:t>
                      </a:r>
                      <a:r>
                        <a:rPr sz="1400" spc="30" dirty="0">
                          <a:solidFill>
                            <a:srgbClr val="808000"/>
                          </a:solidFill>
                          <a:latin typeface="Comic Sans MS"/>
                          <a:cs typeface="Comic Sans MS"/>
                        </a:rPr>
                        <a:t>xy’z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19050">
                      <a:solidFill>
                        <a:srgbClr val="336600"/>
                      </a:solidFill>
                      <a:prstDash val="solid"/>
                    </a:lnL>
                    <a:lnR w="19050">
                      <a:solidFill>
                        <a:srgbClr val="336600"/>
                      </a:solidFill>
                      <a:prstDash val="solid"/>
                    </a:lnR>
                    <a:lnT w="19050">
                      <a:solidFill>
                        <a:srgbClr val="3366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400" spc="45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w’xyz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19050">
                      <a:solidFill>
                        <a:srgbClr val="3366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8699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400" spc="30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w’xyz’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20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X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5240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FF33CC"/>
                      </a:solidFill>
                      <a:prstDash val="solid"/>
                    </a:lnT>
                    <a:lnB w="19050">
                      <a:solidFill>
                        <a:srgbClr val="FF33CC"/>
                      </a:solidFill>
                      <a:prstDash val="solid"/>
                    </a:lnB>
                  </a:tcPr>
                </a:tc>
              </a:tr>
              <a:tr h="265938">
                <a:tc rowSpan="2">
                  <a:txBody>
                    <a:bodyPr/>
                    <a:lstStyle/>
                    <a:p>
                      <a:pPr marL="129539">
                        <a:lnSpc>
                          <a:spcPct val="100000"/>
                        </a:lnSpc>
                        <a:spcBef>
                          <a:spcPts val="120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W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52400" marB="0"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400" spc="30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wxy’z’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3366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400" spc="45" dirty="0">
                          <a:latin typeface="Comic Sans MS"/>
                          <a:cs typeface="Comic Sans MS"/>
                        </a:rPr>
                        <a:t>w</a:t>
                      </a:r>
                      <a:r>
                        <a:rPr sz="1400" spc="45" dirty="0">
                          <a:solidFill>
                            <a:srgbClr val="808000"/>
                          </a:solidFill>
                          <a:latin typeface="Comic Sans MS"/>
                          <a:cs typeface="Comic Sans MS"/>
                        </a:rPr>
                        <a:t>xy’z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19050">
                      <a:solidFill>
                        <a:srgbClr val="336600"/>
                      </a:solidFill>
                      <a:prstDash val="solid"/>
                    </a:lnL>
                    <a:lnR w="19050">
                      <a:solidFill>
                        <a:srgbClr val="3366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3366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400" spc="45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wxyz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19050">
                      <a:solidFill>
                        <a:srgbClr val="3366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400" spc="50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wxyz’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FF33C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240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FF33CC"/>
                      </a:solidFill>
                      <a:prstDash val="solid"/>
                    </a:lnT>
                    <a:lnB w="19050">
                      <a:solidFill>
                        <a:srgbClr val="FF33CC"/>
                      </a:solidFill>
                      <a:prstDash val="solid"/>
                    </a:lnB>
                  </a:tcPr>
                </a:tc>
              </a:tr>
              <a:tr h="26581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2400" marB="0"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8255" algn="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400" spc="-15" dirty="0">
                          <a:latin typeface="Comic Sans MS"/>
                          <a:cs typeface="Comic Sans MS"/>
                        </a:rPr>
                        <a:t>w</a:t>
                      </a:r>
                      <a:r>
                        <a:rPr sz="1400" spc="-15" dirty="0">
                          <a:solidFill>
                            <a:srgbClr val="FF00FF"/>
                          </a:solidFill>
                          <a:latin typeface="Comic Sans MS"/>
                          <a:cs typeface="Comic Sans MS"/>
                        </a:rPr>
                        <a:t>x’</a:t>
                      </a:r>
                      <a:r>
                        <a:rPr sz="1400" spc="-15" dirty="0">
                          <a:latin typeface="Comic Sans MS"/>
                          <a:cs typeface="Comic Sans MS"/>
                        </a:rPr>
                        <a:t>y’</a:t>
                      </a:r>
                      <a:r>
                        <a:rPr sz="1400" spc="-15" dirty="0">
                          <a:solidFill>
                            <a:srgbClr val="FF00FF"/>
                          </a:solidFill>
                          <a:latin typeface="Comic Sans MS"/>
                          <a:cs typeface="Comic Sans MS"/>
                        </a:rPr>
                        <a:t>z’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FF33CC"/>
                      </a:solidFill>
                      <a:prstDash val="soli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FF33CC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400" spc="25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wx’y’z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3366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400" spc="45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wx’yz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FF33CC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FF33CC"/>
                      </a:solidFill>
                      <a:prstDash val="solid"/>
                    </a:lnL>
                    <a:lnR w="28575">
                      <a:solidFill>
                        <a:srgbClr val="FF33CC"/>
                      </a:solidFill>
                      <a:prstDash val="solid"/>
                    </a:lnR>
                    <a:lnT w="19050" cap="flat" cmpd="sng" algn="ctr">
                      <a:solidFill>
                        <a:srgbClr val="FF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400" spc="35" dirty="0">
                          <a:latin typeface="Comic Sans MS"/>
                          <a:cs typeface="Comic Sans MS"/>
                        </a:rPr>
                        <a:t>w</a:t>
                      </a:r>
                      <a:r>
                        <a:rPr sz="1400" spc="35" dirty="0">
                          <a:solidFill>
                            <a:srgbClr val="FF00FF"/>
                          </a:solidFill>
                          <a:latin typeface="Comic Sans MS"/>
                          <a:cs typeface="Comic Sans MS"/>
                        </a:rPr>
                        <a:t>x’</a:t>
                      </a:r>
                      <a:r>
                        <a:rPr sz="1400" spc="35" dirty="0">
                          <a:latin typeface="Comic Sans MS"/>
                          <a:cs typeface="Comic Sans MS"/>
                        </a:rPr>
                        <a:t>y</a:t>
                      </a:r>
                      <a:r>
                        <a:rPr sz="1400" spc="35" dirty="0">
                          <a:solidFill>
                            <a:srgbClr val="FF00FF"/>
                          </a:solidFill>
                          <a:latin typeface="Comic Sans MS"/>
                          <a:cs typeface="Comic Sans MS"/>
                        </a:rPr>
                        <a:t>z’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28575">
                      <a:solidFill>
                        <a:srgbClr val="FF33CC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FF33CC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FF33CC"/>
                      </a:solidFill>
                      <a:prstDash val="solid"/>
                    </a:lnT>
                  </a:tcPr>
                </a:tc>
              </a:tr>
              <a:tr h="112649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FF33CC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FF33CC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 rowSpan="2" gridSpan="2">
                  <a:txBody>
                    <a:bodyPr/>
                    <a:lstStyle/>
                    <a:p>
                      <a:pPr marR="4381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Z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9685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FF33CC"/>
                      </a:solidFill>
                      <a:prstDash val="solid"/>
                    </a:lnR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FF33CC"/>
                      </a:solidFill>
                      <a:prstDash val="solid"/>
                    </a:lnL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47954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685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97" name="object 97"/>
          <p:cNvSpPr txBox="1"/>
          <p:nvPr/>
        </p:nvSpPr>
        <p:spPr>
          <a:xfrm>
            <a:off x="8445501" y="6410197"/>
            <a:ext cx="25781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sz="1800" spc="-390" dirty="0">
                <a:solidFill>
                  <a:srgbClr val="888888"/>
                </a:solidFill>
                <a:latin typeface="Calibri"/>
                <a:cs typeface="Calibri"/>
              </a:rPr>
              <a:t>9</a:t>
            </a:r>
            <a:r>
              <a:rPr sz="1800" spc="-330" baseline="2314" dirty="0">
                <a:solidFill>
                  <a:srgbClr val="878787"/>
                </a:solidFill>
                <a:latin typeface="Calibri"/>
                <a:cs typeface="Calibri"/>
              </a:rPr>
              <a:t>5</a:t>
            </a:r>
            <a:r>
              <a:rPr sz="1800" dirty="0">
                <a:solidFill>
                  <a:srgbClr val="888888"/>
                </a:solidFill>
                <a:latin typeface="Calibri"/>
                <a:cs typeface="Calibri"/>
              </a:rPr>
              <a:t>5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96" name="object 96"/>
          <p:cNvSpPr txBox="1">
            <a:spLocks noGrp="1"/>
          </p:cNvSpPr>
          <p:nvPr>
            <p:ph type="title"/>
          </p:nvPr>
        </p:nvSpPr>
        <p:spPr>
          <a:xfrm>
            <a:off x="2256790" y="200611"/>
            <a:ext cx="355536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25" dirty="0">
                <a:solidFill>
                  <a:srgbClr val="C0504D"/>
                </a:solidFill>
                <a:latin typeface="Calibri"/>
                <a:cs typeface="Calibri"/>
              </a:rPr>
              <a:t>4-VARIABLE</a:t>
            </a:r>
            <a:r>
              <a:rPr sz="3600" spc="-1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C0504D"/>
                </a:solidFill>
                <a:latin typeface="Calibri"/>
                <a:cs typeface="Calibri"/>
              </a:rPr>
              <a:t>K-MAP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98" name="Rectangle 9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" y="6400802"/>
            <a:ext cx="4648201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99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1" y="98886"/>
            <a:ext cx="13715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0" name="Rectangle 99"/>
          <p:cNvSpPr/>
          <p:nvPr/>
        </p:nvSpPr>
        <p:spPr>
          <a:xfrm>
            <a:off x="4724400" y="6400802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b="1" dirty="0" smtClean="0"/>
              <a:t>Department of Computer Science &amp; Engineering</a:t>
            </a:r>
            <a:endParaRPr lang="en-US" sz="14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35941" y="898603"/>
            <a:ext cx="3292475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95"/>
              </a:spcBef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sz="2200" spc="-85" dirty="0">
                <a:latin typeface="Calibri"/>
                <a:cs typeface="Calibri"/>
              </a:rPr>
              <a:t>F</a:t>
            </a:r>
            <a:r>
              <a:rPr sz="2200" spc="-75" dirty="0">
                <a:latin typeface="Calibri"/>
                <a:cs typeface="Calibri"/>
              </a:rPr>
              <a:t>(</a:t>
            </a:r>
            <a:r>
              <a:rPr sz="2200" spc="-310" dirty="0">
                <a:latin typeface="Calibri"/>
                <a:cs typeface="Calibri"/>
              </a:rPr>
              <a:t>W</a:t>
            </a:r>
            <a:r>
              <a:rPr sz="2200" spc="-75" dirty="0">
                <a:latin typeface="Calibri"/>
                <a:cs typeface="Calibri"/>
              </a:rPr>
              <a:t>,</a:t>
            </a:r>
            <a:r>
              <a:rPr sz="2200" spc="-65" dirty="0">
                <a:latin typeface="Calibri"/>
                <a:cs typeface="Calibri"/>
              </a:rPr>
              <a:t>X</a:t>
            </a:r>
            <a:r>
              <a:rPr sz="2200" spc="-240" dirty="0">
                <a:latin typeface="Calibri"/>
                <a:cs typeface="Calibri"/>
              </a:rPr>
              <a:t>,</a:t>
            </a:r>
            <a:r>
              <a:rPr sz="2200" spc="-330" dirty="0">
                <a:latin typeface="Calibri"/>
                <a:cs typeface="Calibri"/>
              </a:rPr>
              <a:t>Y</a:t>
            </a:r>
            <a:r>
              <a:rPr sz="2200" spc="-75" dirty="0">
                <a:latin typeface="Calibri"/>
                <a:cs typeface="Calibri"/>
              </a:rPr>
              <a:t>,</a:t>
            </a:r>
            <a:r>
              <a:rPr sz="2200" spc="-80" dirty="0">
                <a:latin typeface="Calibri"/>
                <a:cs typeface="Calibri"/>
              </a:rPr>
              <a:t>Z</a:t>
            </a:r>
            <a:r>
              <a:rPr sz="2200" spc="-75" dirty="0">
                <a:latin typeface="Calibri"/>
                <a:cs typeface="Calibri"/>
              </a:rPr>
              <a:t>)</a:t>
            </a:r>
            <a:r>
              <a:rPr sz="2200" spc="5" dirty="0">
                <a:latin typeface="Calibri"/>
                <a:cs typeface="Calibri"/>
              </a:rPr>
              <a:t>=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5" dirty="0">
                <a:latin typeface="Calibri"/>
                <a:cs typeface="Calibri"/>
              </a:rPr>
              <a:t>∏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spc="5" dirty="0">
                <a:latin typeface="Calibri"/>
                <a:cs typeface="Calibri"/>
              </a:rPr>
              <a:t>M(</a:t>
            </a:r>
            <a:r>
              <a:rPr sz="2200" dirty="0">
                <a:latin typeface="Calibri"/>
                <a:cs typeface="Calibri"/>
              </a:rPr>
              <a:t>0,</a:t>
            </a:r>
            <a:r>
              <a:rPr sz="2200" spc="10" dirty="0">
                <a:latin typeface="Calibri"/>
                <a:cs typeface="Calibri"/>
              </a:rPr>
              <a:t>1</a:t>
            </a:r>
            <a:r>
              <a:rPr sz="2200" dirty="0">
                <a:latin typeface="Calibri"/>
                <a:cs typeface="Calibri"/>
              </a:rPr>
              <a:t>,</a:t>
            </a:r>
            <a:r>
              <a:rPr sz="2200" spc="10" dirty="0">
                <a:latin typeface="Calibri"/>
                <a:cs typeface="Calibri"/>
              </a:rPr>
              <a:t>2</a:t>
            </a:r>
            <a:r>
              <a:rPr sz="2200" dirty="0">
                <a:latin typeface="Calibri"/>
                <a:cs typeface="Calibri"/>
              </a:rPr>
              <a:t>,</a:t>
            </a:r>
            <a:r>
              <a:rPr sz="2200" spc="10" dirty="0">
                <a:latin typeface="Calibri"/>
                <a:cs typeface="Calibri"/>
              </a:rPr>
              <a:t>4</a:t>
            </a:r>
            <a:r>
              <a:rPr sz="2200" dirty="0">
                <a:latin typeface="Calibri"/>
                <a:cs typeface="Calibri"/>
              </a:rPr>
              <a:t>,5</a:t>
            </a:r>
            <a:r>
              <a:rPr sz="3200" spc="-5" dirty="0">
                <a:latin typeface="Calibri"/>
                <a:cs typeface="Calibri"/>
              </a:rPr>
              <a:t>)</a:t>
            </a:r>
            <a:endParaRPr sz="32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266888" y="1571688"/>
            <a:ext cx="3867150" cy="1047750"/>
            <a:chOff x="1266888" y="1571688"/>
            <a:chExt cx="3867150" cy="1047750"/>
          </a:xfrm>
        </p:grpSpPr>
        <p:sp>
          <p:nvSpPr>
            <p:cNvPr id="5" name="object 5"/>
            <p:cNvSpPr/>
            <p:nvPr/>
          </p:nvSpPr>
          <p:spPr>
            <a:xfrm>
              <a:off x="1281175" y="1585975"/>
              <a:ext cx="3838575" cy="1019175"/>
            </a:xfrm>
            <a:custGeom>
              <a:avLst/>
              <a:gdLst/>
              <a:ahLst/>
              <a:cxnLst/>
              <a:rect l="l" t="t" r="r" b="b"/>
              <a:pathLst>
                <a:path w="3838575" h="1019175">
                  <a:moveTo>
                    <a:pt x="966724" y="0"/>
                  </a:moveTo>
                  <a:lnTo>
                    <a:pt x="966724" y="1019048"/>
                  </a:lnTo>
                </a:path>
                <a:path w="3838575" h="1019175">
                  <a:moveTo>
                    <a:pt x="1919224" y="0"/>
                  </a:moveTo>
                  <a:lnTo>
                    <a:pt x="1919224" y="1019048"/>
                  </a:lnTo>
                </a:path>
                <a:path w="3838575" h="1019175">
                  <a:moveTo>
                    <a:pt x="2871724" y="0"/>
                  </a:moveTo>
                  <a:lnTo>
                    <a:pt x="2871724" y="1019048"/>
                  </a:lnTo>
                </a:path>
                <a:path w="3838575" h="1019175">
                  <a:moveTo>
                    <a:pt x="0" y="509524"/>
                  </a:moveTo>
                  <a:lnTo>
                    <a:pt x="3838448" y="509524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281175" y="1585975"/>
              <a:ext cx="3838575" cy="1019175"/>
            </a:xfrm>
            <a:custGeom>
              <a:avLst/>
              <a:gdLst/>
              <a:ahLst/>
              <a:cxnLst/>
              <a:rect l="l" t="t" r="r" b="b"/>
              <a:pathLst>
                <a:path w="3838575" h="1019175">
                  <a:moveTo>
                    <a:pt x="14224" y="0"/>
                  </a:moveTo>
                  <a:lnTo>
                    <a:pt x="14224" y="1019048"/>
                  </a:lnTo>
                </a:path>
                <a:path w="3838575" h="1019175">
                  <a:moveTo>
                    <a:pt x="3824224" y="0"/>
                  </a:moveTo>
                  <a:lnTo>
                    <a:pt x="3824224" y="1019048"/>
                  </a:lnTo>
                </a:path>
                <a:path w="3838575" h="1019175">
                  <a:moveTo>
                    <a:pt x="0" y="14224"/>
                  </a:moveTo>
                  <a:lnTo>
                    <a:pt x="3838448" y="14224"/>
                  </a:lnTo>
                </a:path>
                <a:path w="3838575" h="1019175">
                  <a:moveTo>
                    <a:pt x="0" y="1004824"/>
                  </a:moveTo>
                  <a:lnTo>
                    <a:pt x="3838448" y="1004824"/>
                  </a:lnTo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383792" y="1610945"/>
            <a:ext cx="3707765" cy="260328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46355">
              <a:lnSpc>
                <a:spcPct val="100000"/>
              </a:lnSpc>
              <a:spcBef>
                <a:spcPts val="110"/>
              </a:spcBef>
              <a:tabLst>
                <a:tab pos="1021715" algn="l"/>
                <a:tab pos="1991360" algn="l"/>
                <a:tab pos="2929255" algn="l"/>
              </a:tabLst>
            </a:pPr>
            <a:r>
              <a:rPr sz="1600" b="1" spc="5" dirty="0">
                <a:solidFill>
                  <a:srgbClr val="C0504D"/>
                </a:solidFill>
                <a:latin typeface="Comic Sans MS"/>
                <a:cs typeface="Comic Sans MS"/>
              </a:rPr>
              <a:t>x</a:t>
            </a:r>
            <a:r>
              <a:rPr sz="1600" b="1" spc="-15" dirty="0">
                <a:solidFill>
                  <a:srgbClr val="C0504D"/>
                </a:solidFill>
                <a:latin typeface="Comic Sans MS"/>
                <a:cs typeface="Comic Sans MS"/>
              </a:rPr>
              <a:t> </a:t>
            </a:r>
            <a:r>
              <a:rPr sz="1600" b="1" dirty="0">
                <a:solidFill>
                  <a:srgbClr val="C0504D"/>
                </a:solidFill>
                <a:latin typeface="Comic Sans MS"/>
                <a:cs typeface="Comic Sans MS"/>
              </a:rPr>
              <a:t>+y+z	x+y+z’	</a:t>
            </a:r>
            <a:r>
              <a:rPr sz="1600" dirty="0">
                <a:latin typeface="Comic Sans MS"/>
                <a:cs typeface="Comic Sans MS"/>
              </a:rPr>
              <a:t>x+y’+z’	</a:t>
            </a:r>
            <a:r>
              <a:rPr sz="1600" b="1" dirty="0">
                <a:solidFill>
                  <a:srgbClr val="C0504D"/>
                </a:solidFill>
                <a:latin typeface="Comic Sans MS"/>
                <a:cs typeface="Comic Sans MS"/>
              </a:rPr>
              <a:t>x+y’+z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55597" y="2087958"/>
            <a:ext cx="179451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  <a:tabLst>
                <a:tab pos="1026160" algn="l"/>
              </a:tabLst>
            </a:pPr>
            <a:r>
              <a:rPr sz="1600" b="1" spc="5" dirty="0">
                <a:solidFill>
                  <a:srgbClr val="C0504D"/>
                </a:solidFill>
                <a:latin typeface="Comic Sans MS"/>
                <a:cs typeface="Comic Sans MS"/>
              </a:rPr>
              <a:t>x’</a:t>
            </a:r>
            <a:r>
              <a:rPr sz="1600" b="1" spc="-270" dirty="0">
                <a:solidFill>
                  <a:srgbClr val="C0504D"/>
                </a:solidFill>
                <a:latin typeface="Comic Sans MS"/>
                <a:cs typeface="Comic Sans MS"/>
              </a:rPr>
              <a:t> </a:t>
            </a:r>
            <a:r>
              <a:rPr sz="2700" spc="-412" baseline="-13888" dirty="0">
                <a:latin typeface="Verdana"/>
                <a:cs typeface="Verdana"/>
              </a:rPr>
              <a:t>0</a:t>
            </a:r>
            <a:r>
              <a:rPr sz="1600" b="1" spc="-275" dirty="0">
                <a:solidFill>
                  <a:srgbClr val="C0504D"/>
                </a:solidFill>
                <a:latin typeface="Comic Sans MS"/>
                <a:cs typeface="Comic Sans MS"/>
              </a:rPr>
              <a:t>+</a:t>
            </a:r>
            <a:r>
              <a:rPr sz="2700" spc="-412" baseline="-13888" dirty="0">
                <a:latin typeface="Verdana"/>
                <a:cs typeface="Verdana"/>
              </a:rPr>
              <a:t>0</a:t>
            </a:r>
            <a:r>
              <a:rPr sz="1600" b="1" spc="-275" dirty="0">
                <a:solidFill>
                  <a:srgbClr val="C0504D"/>
                </a:solidFill>
                <a:latin typeface="Comic Sans MS"/>
                <a:cs typeface="Comic Sans MS"/>
              </a:rPr>
              <a:t>y+z	</a:t>
            </a:r>
            <a:r>
              <a:rPr sz="1600" b="1" spc="-254" dirty="0">
                <a:solidFill>
                  <a:srgbClr val="C0504D"/>
                </a:solidFill>
                <a:latin typeface="Comic Sans MS"/>
                <a:cs typeface="Comic Sans MS"/>
              </a:rPr>
              <a:t>x’+y+</a:t>
            </a:r>
            <a:r>
              <a:rPr sz="2700" spc="-382" baseline="-13888" dirty="0">
                <a:latin typeface="Verdana"/>
                <a:cs typeface="Verdana"/>
              </a:rPr>
              <a:t>0</a:t>
            </a:r>
            <a:r>
              <a:rPr sz="1600" b="1" spc="-254" dirty="0">
                <a:solidFill>
                  <a:srgbClr val="C0504D"/>
                </a:solidFill>
                <a:latin typeface="Comic Sans MS"/>
                <a:cs typeface="Comic Sans MS"/>
              </a:rPr>
              <a:t>z</a:t>
            </a:r>
            <a:r>
              <a:rPr sz="2700" spc="-382" baseline="-13888" dirty="0">
                <a:latin typeface="Verdana"/>
                <a:cs typeface="Verdana"/>
              </a:rPr>
              <a:t>1</a:t>
            </a:r>
            <a:r>
              <a:rPr sz="1600" b="1" spc="-254" dirty="0">
                <a:solidFill>
                  <a:srgbClr val="C0504D"/>
                </a:solidFill>
                <a:latin typeface="Comic Sans MS"/>
                <a:cs typeface="Comic Sans MS"/>
              </a:rPr>
              <a:t>’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115942" y="2087958"/>
            <a:ext cx="100076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r>
              <a:rPr sz="2700" baseline="-13888" dirty="0">
                <a:latin typeface="Verdana"/>
                <a:cs typeface="Verdana"/>
              </a:rPr>
              <a:t>1</a:t>
            </a:r>
            <a:r>
              <a:rPr sz="2700" spc="-509" baseline="-13888" dirty="0">
                <a:latin typeface="Verdana"/>
                <a:cs typeface="Verdana"/>
              </a:rPr>
              <a:t> </a:t>
            </a:r>
            <a:r>
              <a:rPr sz="1600" spc="10" dirty="0">
                <a:latin typeface="Comic Sans MS"/>
                <a:cs typeface="Comic Sans MS"/>
              </a:rPr>
              <a:t>x</a:t>
            </a:r>
            <a:r>
              <a:rPr sz="1600" spc="-5" dirty="0">
                <a:latin typeface="Comic Sans MS"/>
                <a:cs typeface="Comic Sans MS"/>
              </a:rPr>
              <a:t>’+</a:t>
            </a:r>
            <a:r>
              <a:rPr sz="1600" dirty="0">
                <a:latin typeface="Comic Sans MS"/>
                <a:cs typeface="Comic Sans MS"/>
              </a:rPr>
              <a:t>y’</a:t>
            </a:r>
            <a:r>
              <a:rPr sz="1600" spc="-5" dirty="0">
                <a:latin typeface="Comic Sans MS"/>
                <a:cs typeface="Comic Sans MS"/>
              </a:rPr>
              <a:t>+</a:t>
            </a:r>
            <a:r>
              <a:rPr sz="1600" spc="5" dirty="0">
                <a:latin typeface="Comic Sans MS"/>
                <a:cs typeface="Comic Sans MS"/>
              </a:rPr>
              <a:t>z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374776" y="2437257"/>
            <a:ext cx="3181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5" dirty="0">
                <a:latin typeface="Verdana"/>
                <a:cs typeface="Verdana"/>
              </a:rPr>
              <a:t>10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93140" y="1779778"/>
            <a:ext cx="1708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Verdana"/>
                <a:cs typeface="Verdana"/>
              </a:rPr>
              <a:t>0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93140" y="2329053"/>
            <a:ext cx="1708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Verdana"/>
                <a:cs typeface="Verdana"/>
              </a:rPr>
              <a:t>1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88341" y="2008123"/>
            <a:ext cx="1612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Verdana"/>
                <a:cs typeface="Verdana"/>
              </a:rPr>
              <a:t>x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174365" y="2087704"/>
            <a:ext cx="99758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r>
              <a:rPr sz="2700" spc="30" baseline="13888" dirty="0">
                <a:latin typeface="Verdana"/>
                <a:cs typeface="Verdana"/>
              </a:rPr>
              <a:t>z</a:t>
            </a:r>
            <a:r>
              <a:rPr sz="1600" spc="20" dirty="0">
                <a:latin typeface="Comic Sans MS"/>
                <a:cs typeface="Comic Sans MS"/>
              </a:rPr>
              <a:t>x’+y’+z’</a:t>
            </a:r>
            <a:r>
              <a:rPr sz="2700" spc="30" baseline="-13888" dirty="0">
                <a:latin typeface="Verdana"/>
                <a:cs typeface="Verdana"/>
              </a:rPr>
              <a:t>1</a:t>
            </a:r>
            <a:endParaRPr sz="2700" baseline="-13888">
              <a:latin typeface="Verdana"/>
              <a:cs typeface="Verdan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053589" y="2023998"/>
            <a:ext cx="1612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Verdana"/>
                <a:cs typeface="Verdana"/>
              </a:rPr>
              <a:t>y</a:t>
            </a:r>
            <a:endParaRPr sz="1800">
              <a:latin typeface="Verdana"/>
              <a:cs typeface="Verdana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1207009" y="1588010"/>
            <a:ext cx="3987165" cy="1243965"/>
            <a:chOff x="1207008" y="1588008"/>
            <a:chExt cx="3987165" cy="1243965"/>
          </a:xfrm>
        </p:grpSpPr>
        <p:sp>
          <p:nvSpPr>
            <p:cNvPr id="17" name="object 17"/>
            <p:cNvSpPr/>
            <p:nvPr/>
          </p:nvSpPr>
          <p:spPr>
            <a:xfrm>
              <a:off x="1371600" y="1676400"/>
              <a:ext cx="1752600" cy="1143000"/>
            </a:xfrm>
            <a:custGeom>
              <a:avLst/>
              <a:gdLst/>
              <a:ahLst/>
              <a:cxnLst/>
              <a:rect l="l" t="t" r="r" b="b"/>
              <a:pathLst>
                <a:path w="1752600" h="1143000">
                  <a:moveTo>
                    <a:pt x="0" y="1143000"/>
                  </a:moveTo>
                  <a:lnTo>
                    <a:pt x="1752600" y="1143000"/>
                  </a:lnTo>
                  <a:lnTo>
                    <a:pt x="1752600" y="0"/>
                  </a:lnTo>
                  <a:lnTo>
                    <a:pt x="0" y="0"/>
                  </a:lnTo>
                  <a:lnTo>
                    <a:pt x="0" y="1143000"/>
                  </a:lnTo>
                  <a:close/>
                </a:path>
              </a:pathLst>
            </a:custGeom>
            <a:ln w="24384">
              <a:solidFill>
                <a:srgbClr val="C050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219200" y="1600200"/>
              <a:ext cx="3962400" cy="609600"/>
            </a:xfrm>
            <a:custGeom>
              <a:avLst/>
              <a:gdLst/>
              <a:ahLst/>
              <a:cxnLst/>
              <a:rect l="l" t="t" r="r" b="b"/>
              <a:pathLst>
                <a:path w="3962400" h="609600">
                  <a:moveTo>
                    <a:pt x="2971800" y="609600"/>
                  </a:moveTo>
                  <a:lnTo>
                    <a:pt x="3962400" y="609600"/>
                  </a:lnTo>
                  <a:lnTo>
                    <a:pt x="3962400" y="0"/>
                  </a:lnTo>
                  <a:lnTo>
                    <a:pt x="2971800" y="0"/>
                  </a:lnTo>
                  <a:lnTo>
                    <a:pt x="2971800" y="609600"/>
                  </a:lnTo>
                  <a:close/>
                </a:path>
                <a:path w="3962400" h="609600">
                  <a:moveTo>
                    <a:pt x="0" y="609600"/>
                  </a:moveTo>
                  <a:lnTo>
                    <a:pt x="990600" y="609600"/>
                  </a:lnTo>
                  <a:lnTo>
                    <a:pt x="990600" y="0"/>
                  </a:lnTo>
                  <a:lnTo>
                    <a:pt x="0" y="0"/>
                  </a:lnTo>
                  <a:lnTo>
                    <a:pt x="0" y="609600"/>
                  </a:lnTo>
                  <a:close/>
                </a:path>
              </a:pathLst>
            </a:custGeom>
            <a:ln w="24384">
              <a:solidFill>
                <a:srgbClr val="FF00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9" name="object 19"/>
          <p:cNvGrpSpPr/>
          <p:nvPr/>
        </p:nvGrpSpPr>
        <p:grpSpPr>
          <a:xfrm>
            <a:off x="2057400" y="1054608"/>
            <a:ext cx="2209800" cy="469900"/>
            <a:chOff x="2057400" y="1054608"/>
            <a:chExt cx="2209800" cy="469900"/>
          </a:xfrm>
        </p:grpSpPr>
        <p:sp>
          <p:nvSpPr>
            <p:cNvPr id="20" name="object 20"/>
            <p:cNvSpPr/>
            <p:nvPr/>
          </p:nvSpPr>
          <p:spPr>
            <a:xfrm>
              <a:off x="2057400" y="1450212"/>
              <a:ext cx="85090" cy="74295"/>
            </a:xfrm>
            <a:custGeom>
              <a:avLst/>
              <a:gdLst/>
              <a:ahLst/>
              <a:cxnLst/>
              <a:rect l="l" t="t" r="r" b="b"/>
              <a:pathLst>
                <a:path w="85089" h="74294">
                  <a:moveTo>
                    <a:pt x="84582" y="63500"/>
                  </a:moveTo>
                  <a:lnTo>
                    <a:pt x="74930" y="48895"/>
                  </a:lnTo>
                  <a:lnTo>
                    <a:pt x="70231" y="41910"/>
                  </a:lnTo>
                  <a:lnTo>
                    <a:pt x="56769" y="21463"/>
                  </a:lnTo>
                  <a:lnTo>
                    <a:pt x="42545" y="0"/>
                  </a:lnTo>
                  <a:lnTo>
                    <a:pt x="0" y="73787"/>
                  </a:lnTo>
                  <a:lnTo>
                    <a:pt x="84582" y="63500"/>
                  </a:lnTo>
                  <a:close/>
                </a:path>
              </a:pathLst>
            </a:custGeom>
            <a:solidFill>
              <a:srgbClr val="C050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" name="object 2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182236" y="1452753"/>
              <a:ext cx="84962" cy="71247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2114169" y="1054607"/>
              <a:ext cx="2093595" cy="441959"/>
            </a:xfrm>
            <a:custGeom>
              <a:avLst/>
              <a:gdLst/>
              <a:ahLst/>
              <a:cxnLst/>
              <a:rect l="l" t="t" r="r" b="b"/>
              <a:pathLst>
                <a:path w="2093595" h="441959">
                  <a:moveTo>
                    <a:pt x="2093341" y="420497"/>
                  </a:moveTo>
                  <a:lnTo>
                    <a:pt x="2011934" y="373507"/>
                  </a:lnTo>
                  <a:lnTo>
                    <a:pt x="1938401" y="331724"/>
                  </a:lnTo>
                  <a:lnTo>
                    <a:pt x="1864995" y="290830"/>
                  </a:lnTo>
                  <a:lnTo>
                    <a:pt x="1791589" y="251206"/>
                  </a:lnTo>
                  <a:lnTo>
                    <a:pt x="1718437" y="213360"/>
                  </a:lnTo>
                  <a:lnTo>
                    <a:pt x="1645412" y="177419"/>
                  </a:lnTo>
                  <a:lnTo>
                    <a:pt x="1608836" y="160401"/>
                  </a:lnTo>
                  <a:lnTo>
                    <a:pt x="1572514" y="143891"/>
                  </a:lnTo>
                  <a:lnTo>
                    <a:pt x="1536065" y="128143"/>
                  </a:lnTo>
                  <a:lnTo>
                    <a:pt x="1499870" y="113030"/>
                  </a:lnTo>
                  <a:lnTo>
                    <a:pt x="1463548" y="98552"/>
                  </a:lnTo>
                  <a:lnTo>
                    <a:pt x="1427353" y="85090"/>
                  </a:lnTo>
                  <a:lnTo>
                    <a:pt x="1391285" y="72390"/>
                  </a:lnTo>
                  <a:lnTo>
                    <a:pt x="1319276" y="49530"/>
                  </a:lnTo>
                  <a:lnTo>
                    <a:pt x="1247648" y="30734"/>
                  </a:lnTo>
                  <a:lnTo>
                    <a:pt x="1140841" y="10414"/>
                  </a:lnTo>
                  <a:lnTo>
                    <a:pt x="1070229" y="2667"/>
                  </a:lnTo>
                  <a:lnTo>
                    <a:pt x="999871" y="0"/>
                  </a:lnTo>
                  <a:lnTo>
                    <a:pt x="930275" y="2667"/>
                  </a:lnTo>
                  <a:lnTo>
                    <a:pt x="861060" y="10414"/>
                  </a:lnTo>
                  <a:lnTo>
                    <a:pt x="792607" y="22860"/>
                  </a:lnTo>
                  <a:lnTo>
                    <a:pt x="724535" y="39878"/>
                  </a:lnTo>
                  <a:lnTo>
                    <a:pt x="657098" y="60706"/>
                  </a:lnTo>
                  <a:lnTo>
                    <a:pt x="590042" y="85344"/>
                  </a:lnTo>
                  <a:lnTo>
                    <a:pt x="523494" y="113157"/>
                  </a:lnTo>
                  <a:lnTo>
                    <a:pt x="457200" y="144145"/>
                  </a:lnTo>
                  <a:lnTo>
                    <a:pt x="391287" y="177800"/>
                  </a:lnTo>
                  <a:lnTo>
                    <a:pt x="325755" y="213741"/>
                  </a:lnTo>
                  <a:lnTo>
                    <a:pt x="260477" y="251587"/>
                  </a:lnTo>
                  <a:lnTo>
                    <a:pt x="195326" y="291211"/>
                  </a:lnTo>
                  <a:lnTo>
                    <a:pt x="130429" y="332105"/>
                  </a:lnTo>
                  <a:lnTo>
                    <a:pt x="0" y="417068"/>
                  </a:lnTo>
                  <a:lnTo>
                    <a:pt x="13462" y="437515"/>
                  </a:lnTo>
                  <a:lnTo>
                    <a:pt x="143637" y="352552"/>
                  </a:lnTo>
                  <a:lnTo>
                    <a:pt x="208280" y="311912"/>
                  </a:lnTo>
                  <a:lnTo>
                    <a:pt x="273177" y="272415"/>
                  </a:lnTo>
                  <a:lnTo>
                    <a:pt x="337947" y="234823"/>
                  </a:lnTo>
                  <a:lnTo>
                    <a:pt x="402844" y="199263"/>
                  </a:lnTo>
                  <a:lnTo>
                    <a:pt x="468122" y="165989"/>
                  </a:lnTo>
                  <a:lnTo>
                    <a:pt x="533654" y="135382"/>
                  </a:lnTo>
                  <a:lnTo>
                    <a:pt x="599186" y="107823"/>
                  </a:lnTo>
                  <a:lnTo>
                    <a:pt x="665226" y="83693"/>
                  </a:lnTo>
                  <a:lnTo>
                    <a:pt x="731393" y="63246"/>
                  </a:lnTo>
                  <a:lnTo>
                    <a:pt x="798068" y="46609"/>
                  </a:lnTo>
                  <a:lnTo>
                    <a:pt x="864997" y="34544"/>
                  </a:lnTo>
                  <a:lnTo>
                    <a:pt x="932434" y="27051"/>
                  </a:lnTo>
                  <a:lnTo>
                    <a:pt x="1000379" y="24384"/>
                  </a:lnTo>
                  <a:lnTo>
                    <a:pt x="1034415" y="25019"/>
                  </a:lnTo>
                  <a:lnTo>
                    <a:pt x="1137793" y="34544"/>
                  </a:lnTo>
                  <a:lnTo>
                    <a:pt x="1207389" y="46736"/>
                  </a:lnTo>
                  <a:lnTo>
                    <a:pt x="1277620" y="63373"/>
                  </a:lnTo>
                  <a:lnTo>
                    <a:pt x="1348105" y="83820"/>
                  </a:lnTo>
                  <a:lnTo>
                    <a:pt x="1419225" y="108077"/>
                  </a:lnTo>
                  <a:lnTo>
                    <a:pt x="1455039" y="121412"/>
                  </a:lnTo>
                  <a:lnTo>
                    <a:pt x="1490853" y="135636"/>
                  </a:lnTo>
                  <a:lnTo>
                    <a:pt x="1526794" y="150622"/>
                  </a:lnTo>
                  <a:lnTo>
                    <a:pt x="1562735" y="166243"/>
                  </a:lnTo>
                  <a:lnTo>
                    <a:pt x="1598803" y="182499"/>
                  </a:lnTo>
                  <a:lnTo>
                    <a:pt x="1634998" y="199517"/>
                  </a:lnTo>
                  <a:lnTo>
                    <a:pt x="1671320" y="217043"/>
                  </a:lnTo>
                  <a:lnTo>
                    <a:pt x="1707515" y="235204"/>
                  </a:lnTo>
                  <a:lnTo>
                    <a:pt x="1780413" y="272923"/>
                  </a:lnTo>
                  <a:lnTo>
                    <a:pt x="1853438" y="312293"/>
                  </a:lnTo>
                  <a:lnTo>
                    <a:pt x="1926590" y="352933"/>
                  </a:lnTo>
                  <a:lnTo>
                    <a:pt x="2081022" y="441579"/>
                  </a:lnTo>
                  <a:lnTo>
                    <a:pt x="2093341" y="420497"/>
                  </a:lnTo>
                  <a:close/>
                </a:path>
              </a:pathLst>
            </a:custGeom>
            <a:solidFill>
              <a:srgbClr val="C050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3" name="object 23"/>
          <p:cNvGrpSpPr/>
          <p:nvPr/>
        </p:nvGrpSpPr>
        <p:grpSpPr>
          <a:xfrm>
            <a:off x="1192721" y="3935922"/>
            <a:ext cx="4073525" cy="1171575"/>
            <a:chOff x="1192720" y="3935920"/>
            <a:chExt cx="4073525" cy="1171575"/>
          </a:xfrm>
        </p:grpSpPr>
        <p:sp>
          <p:nvSpPr>
            <p:cNvPr id="24" name="object 24"/>
            <p:cNvSpPr/>
            <p:nvPr/>
          </p:nvSpPr>
          <p:spPr>
            <a:xfrm>
              <a:off x="1192720" y="4088384"/>
              <a:ext cx="90805" cy="1019175"/>
            </a:xfrm>
            <a:custGeom>
              <a:avLst/>
              <a:gdLst/>
              <a:ahLst/>
              <a:cxnLst/>
              <a:rect l="l" t="t" r="r" b="b"/>
              <a:pathLst>
                <a:path w="90805" h="1019175">
                  <a:moveTo>
                    <a:pt x="90487" y="0"/>
                  </a:moveTo>
                  <a:lnTo>
                    <a:pt x="90487" y="1019048"/>
                  </a:lnTo>
                </a:path>
                <a:path w="90805" h="1019175">
                  <a:moveTo>
                    <a:pt x="0" y="14224"/>
                  </a:moveTo>
                  <a:lnTo>
                    <a:pt x="90487" y="14224"/>
                  </a:lnTo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359408" y="3935984"/>
              <a:ext cx="0" cy="1171575"/>
            </a:xfrm>
            <a:custGeom>
              <a:avLst/>
              <a:gdLst/>
              <a:ahLst/>
              <a:cxnLst/>
              <a:rect l="l" t="t" r="r" b="b"/>
              <a:pathLst>
                <a:path h="1171575">
                  <a:moveTo>
                    <a:pt x="0" y="0"/>
                  </a:moveTo>
                  <a:lnTo>
                    <a:pt x="0" y="90424"/>
                  </a:lnTo>
                </a:path>
                <a:path h="1171575">
                  <a:moveTo>
                    <a:pt x="0" y="90424"/>
                  </a:moveTo>
                  <a:lnTo>
                    <a:pt x="0" y="1171448"/>
                  </a:lnTo>
                </a:path>
              </a:pathLst>
            </a:custGeom>
            <a:ln w="28575">
              <a:solidFill>
                <a:srgbClr val="C050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2235708" y="3935984"/>
              <a:ext cx="0" cy="180975"/>
            </a:xfrm>
            <a:custGeom>
              <a:avLst/>
              <a:gdLst/>
              <a:ahLst/>
              <a:cxnLst/>
              <a:rect l="l" t="t" r="r" b="b"/>
              <a:pathLst>
                <a:path h="180975">
                  <a:moveTo>
                    <a:pt x="0" y="0"/>
                  </a:moveTo>
                  <a:lnTo>
                    <a:pt x="0" y="180848"/>
                  </a:lnTo>
                </a:path>
              </a:pathLst>
            </a:custGeom>
            <a:ln w="28575">
              <a:solidFill>
                <a:srgbClr val="FF00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2235708" y="4116832"/>
              <a:ext cx="0" cy="481330"/>
            </a:xfrm>
            <a:custGeom>
              <a:avLst/>
              <a:gdLst/>
              <a:ahLst/>
              <a:cxnLst/>
              <a:rect l="l" t="t" r="r" b="b"/>
              <a:pathLst>
                <a:path h="481329">
                  <a:moveTo>
                    <a:pt x="0" y="0"/>
                  </a:moveTo>
                  <a:lnTo>
                    <a:pt x="0" y="481076"/>
                  </a:lnTo>
                </a:path>
              </a:pathLst>
            </a:custGeom>
            <a:ln w="12700">
              <a:solidFill>
                <a:srgbClr val="FF00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2235708" y="4597908"/>
              <a:ext cx="0" cy="509905"/>
            </a:xfrm>
            <a:custGeom>
              <a:avLst/>
              <a:gdLst/>
              <a:ahLst/>
              <a:cxnLst/>
              <a:rect l="l" t="t" r="r" b="b"/>
              <a:pathLst>
                <a:path h="509904">
                  <a:moveTo>
                    <a:pt x="0" y="0"/>
                  </a:moveTo>
                  <a:lnTo>
                    <a:pt x="0" y="509524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1345184" y="4012184"/>
              <a:ext cx="1863725" cy="1095375"/>
            </a:xfrm>
            <a:custGeom>
              <a:avLst/>
              <a:gdLst/>
              <a:ahLst/>
              <a:cxnLst/>
              <a:rect l="l" t="t" r="r" b="b"/>
              <a:pathLst>
                <a:path w="1863725" h="1095375">
                  <a:moveTo>
                    <a:pt x="1849374" y="0"/>
                  </a:moveTo>
                  <a:lnTo>
                    <a:pt x="1849374" y="1095248"/>
                  </a:lnTo>
                </a:path>
                <a:path w="1863725" h="1095375">
                  <a:moveTo>
                    <a:pt x="0" y="14224"/>
                  </a:moveTo>
                  <a:lnTo>
                    <a:pt x="1863598" y="14224"/>
                  </a:lnTo>
                </a:path>
              </a:pathLst>
            </a:custGeom>
            <a:ln w="28575">
              <a:solidFill>
                <a:srgbClr val="C050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3270758" y="4088384"/>
              <a:ext cx="0" cy="1019175"/>
            </a:xfrm>
            <a:custGeom>
              <a:avLst/>
              <a:gdLst/>
              <a:ahLst/>
              <a:cxnLst/>
              <a:rect l="l" t="t" r="r" b="b"/>
              <a:pathLst>
                <a:path h="1019175">
                  <a:moveTo>
                    <a:pt x="0" y="0"/>
                  </a:moveTo>
                  <a:lnTo>
                    <a:pt x="0" y="1019048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4223258" y="3935984"/>
              <a:ext cx="0" cy="180975"/>
            </a:xfrm>
            <a:custGeom>
              <a:avLst/>
              <a:gdLst/>
              <a:ahLst/>
              <a:cxnLst/>
              <a:rect l="l" t="t" r="r" b="b"/>
              <a:pathLst>
                <a:path h="180975">
                  <a:moveTo>
                    <a:pt x="0" y="0"/>
                  </a:moveTo>
                  <a:lnTo>
                    <a:pt x="0" y="180848"/>
                  </a:lnTo>
                </a:path>
              </a:pathLst>
            </a:custGeom>
            <a:ln w="28575">
              <a:solidFill>
                <a:srgbClr val="FF00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4223258" y="4116832"/>
              <a:ext cx="0" cy="481330"/>
            </a:xfrm>
            <a:custGeom>
              <a:avLst/>
              <a:gdLst/>
              <a:ahLst/>
              <a:cxnLst/>
              <a:rect l="l" t="t" r="r" b="b"/>
              <a:pathLst>
                <a:path h="481329">
                  <a:moveTo>
                    <a:pt x="0" y="0"/>
                  </a:moveTo>
                  <a:lnTo>
                    <a:pt x="0" y="481076"/>
                  </a:lnTo>
                </a:path>
              </a:pathLst>
            </a:custGeom>
            <a:ln w="12700">
              <a:solidFill>
                <a:srgbClr val="FF00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4223258" y="4597908"/>
              <a:ext cx="0" cy="509905"/>
            </a:xfrm>
            <a:custGeom>
              <a:avLst/>
              <a:gdLst/>
              <a:ahLst/>
              <a:cxnLst/>
              <a:rect l="l" t="t" r="r" b="b"/>
              <a:pathLst>
                <a:path h="509904">
                  <a:moveTo>
                    <a:pt x="0" y="0"/>
                  </a:moveTo>
                  <a:lnTo>
                    <a:pt x="0" y="509524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283208" y="4088384"/>
              <a:ext cx="3907154" cy="1019175"/>
            </a:xfrm>
            <a:custGeom>
              <a:avLst/>
              <a:gdLst/>
              <a:ahLst/>
              <a:cxnLst/>
              <a:rect l="l" t="t" r="r" b="b"/>
              <a:pathLst>
                <a:path w="3907154" h="1019175">
                  <a:moveTo>
                    <a:pt x="3892550" y="0"/>
                  </a:moveTo>
                  <a:lnTo>
                    <a:pt x="3892550" y="1019048"/>
                  </a:lnTo>
                </a:path>
                <a:path w="3907154" h="1019175">
                  <a:moveTo>
                    <a:pt x="0" y="14224"/>
                  </a:moveTo>
                  <a:lnTo>
                    <a:pt x="3906774" y="14224"/>
                  </a:lnTo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192720" y="4597908"/>
              <a:ext cx="104775" cy="0"/>
            </a:xfrm>
            <a:custGeom>
              <a:avLst/>
              <a:gdLst/>
              <a:ahLst/>
              <a:cxnLst/>
              <a:rect l="l" t="t" r="r" b="b"/>
              <a:pathLst>
                <a:path w="104775">
                  <a:moveTo>
                    <a:pt x="0" y="0"/>
                  </a:moveTo>
                  <a:lnTo>
                    <a:pt x="104711" y="0"/>
                  </a:lnTo>
                </a:path>
              </a:pathLst>
            </a:custGeom>
            <a:ln w="28575">
              <a:solidFill>
                <a:srgbClr val="FF00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297432" y="4597908"/>
              <a:ext cx="938530" cy="0"/>
            </a:xfrm>
            <a:custGeom>
              <a:avLst/>
              <a:gdLst/>
              <a:ahLst/>
              <a:cxnLst/>
              <a:rect l="l" t="t" r="r" b="b"/>
              <a:pathLst>
                <a:path w="938530">
                  <a:moveTo>
                    <a:pt x="0" y="0"/>
                  </a:moveTo>
                  <a:lnTo>
                    <a:pt x="938276" y="0"/>
                  </a:lnTo>
                </a:path>
              </a:pathLst>
            </a:custGeom>
            <a:ln w="12700">
              <a:solidFill>
                <a:srgbClr val="FF00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2235708" y="4597908"/>
              <a:ext cx="1987550" cy="0"/>
            </a:xfrm>
            <a:custGeom>
              <a:avLst/>
              <a:gdLst/>
              <a:ahLst/>
              <a:cxnLst/>
              <a:rect l="l" t="t" r="r" b="b"/>
              <a:pathLst>
                <a:path w="1987550">
                  <a:moveTo>
                    <a:pt x="0" y="0"/>
                  </a:moveTo>
                  <a:lnTo>
                    <a:pt x="1987550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4223258" y="4597908"/>
              <a:ext cx="938530" cy="0"/>
            </a:xfrm>
            <a:custGeom>
              <a:avLst/>
              <a:gdLst/>
              <a:ahLst/>
              <a:cxnLst/>
              <a:rect l="l" t="t" r="r" b="b"/>
              <a:pathLst>
                <a:path w="938529">
                  <a:moveTo>
                    <a:pt x="0" y="0"/>
                  </a:moveTo>
                  <a:lnTo>
                    <a:pt x="938276" y="0"/>
                  </a:lnTo>
                </a:path>
              </a:pathLst>
            </a:custGeom>
            <a:ln w="12700">
              <a:solidFill>
                <a:srgbClr val="FF00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1192720" y="3935984"/>
              <a:ext cx="4073525" cy="676275"/>
            </a:xfrm>
            <a:custGeom>
              <a:avLst/>
              <a:gdLst/>
              <a:ahLst/>
              <a:cxnLst/>
              <a:rect l="l" t="t" r="r" b="b"/>
              <a:pathLst>
                <a:path w="4073525" h="676275">
                  <a:moveTo>
                    <a:pt x="3968813" y="661924"/>
                  </a:moveTo>
                  <a:lnTo>
                    <a:pt x="4073461" y="661924"/>
                  </a:lnTo>
                </a:path>
                <a:path w="4073525" h="676275">
                  <a:moveTo>
                    <a:pt x="14287" y="0"/>
                  </a:moveTo>
                  <a:lnTo>
                    <a:pt x="14287" y="676148"/>
                  </a:lnTo>
                </a:path>
                <a:path w="4073525" h="676275">
                  <a:moveTo>
                    <a:pt x="4059237" y="0"/>
                  </a:moveTo>
                  <a:lnTo>
                    <a:pt x="4059237" y="676148"/>
                  </a:lnTo>
                </a:path>
                <a:path w="4073525" h="676275">
                  <a:moveTo>
                    <a:pt x="0" y="14224"/>
                  </a:moveTo>
                  <a:lnTo>
                    <a:pt x="1057211" y="14224"/>
                  </a:lnTo>
                </a:path>
                <a:path w="4073525" h="676275">
                  <a:moveTo>
                    <a:pt x="3016313" y="14224"/>
                  </a:moveTo>
                  <a:lnTo>
                    <a:pt x="4073461" y="14224"/>
                  </a:lnTo>
                </a:path>
              </a:pathLst>
            </a:custGeom>
            <a:ln w="28575">
              <a:solidFill>
                <a:srgbClr val="FF00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1268920" y="5093208"/>
              <a:ext cx="3921125" cy="0"/>
            </a:xfrm>
            <a:custGeom>
              <a:avLst/>
              <a:gdLst/>
              <a:ahLst/>
              <a:cxnLst/>
              <a:rect l="l" t="t" r="r" b="b"/>
              <a:pathLst>
                <a:path w="3921125">
                  <a:moveTo>
                    <a:pt x="0" y="0"/>
                  </a:moveTo>
                  <a:lnTo>
                    <a:pt x="3921061" y="0"/>
                  </a:lnTo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 txBox="1"/>
          <p:nvPr/>
        </p:nvSpPr>
        <p:spPr>
          <a:xfrm>
            <a:off x="1622172" y="4096590"/>
            <a:ext cx="1172845" cy="498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9850">
              <a:lnSpc>
                <a:spcPts val="1860"/>
              </a:lnSpc>
              <a:spcBef>
                <a:spcPts val="100"/>
              </a:spcBef>
              <a:tabLst>
                <a:tab pos="1019175" algn="l"/>
              </a:tabLst>
            </a:pPr>
            <a:r>
              <a:rPr sz="1800" dirty="0">
                <a:latin typeface="Comic Sans MS"/>
                <a:cs typeface="Comic Sans MS"/>
              </a:rPr>
              <a:t>0	</a:t>
            </a:r>
            <a:r>
              <a:rPr sz="2700" baseline="1543" dirty="0">
                <a:latin typeface="Comic Sans MS"/>
                <a:cs typeface="Comic Sans MS"/>
              </a:rPr>
              <a:t>0</a:t>
            </a:r>
            <a:endParaRPr sz="2700" baseline="1543">
              <a:latin typeface="Comic Sans MS"/>
              <a:cs typeface="Comic Sans MS"/>
            </a:endParaRPr>
          </a:p>
          <a:p>
            <a:pPr>
              <a:lnSpc>
                <a:spcPts val="1860"/>
              </a:lnSpc>
            </a:pPr>
            <a:r>
              <a:rPr sz="1800" spc="5" dirty="0">
                <a:latin typeface="Verdana"/>
                <a:cs typeface="Verdana"/>
              </a:rPr>
              <a:t>00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2775076" y="4288614"/>
            <a:ext cx="45212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r>
              <a:rPr sz="1800" spc="-105" dirty="0">
                <a:latin typeface="Verdana"/>
                <a:cs typeface="Verdana"/>
              </a:rPr>
              <a:t>01</a:t>
            </a:r>
            <a:r>
              <a:rPr sz="2700" spc="-157" baseline="27777" dirty="0">
                <a:latin typeface="Verdana"/>
                <a:cs typeface="Verdana"/>
              </a:rPr>
              <a:t>y</a:t>
            </a:r>
            <a:endParaRPr sz="2700" baseline="27777">
              <a:latin typeface="Verdana"/>
              <a:cs typeface="Verdana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3275076" y="4200270"/>
            <a:ext cx="1333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Verdana"/>
                <a:cs typeface="Verdana"/>
              </a:rPr>
              <a:t>z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704845" y="4121023"/>
            <a:ext cx="104775" cy="25968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</a:pPr>
            <a:r>
              <a:rPr sz="1600" dirty="0">
                <a:latin typeface="Comic Sans MS"/>
                <a:cs typeface="Comic Sans MS"/>
              </a:rPr>
              <a:t>1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4067555" y="4309998"/>
            <a:ext cx="1581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Verdana"/>
                <a:cs typeface="Verdana"/>
              </a:rPr>
              <a:t>1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4633214" y="4096892"/>
            <a:ext cx="1524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omic Sans MS"/>
                <a:cs typeface="Comic Sans MS"/>
              </a:rPr>
              <a:t>0</a:t>
            </a:r>
            <a:endParaRPr sz="1800">
              <a:latin typeface="Comic Sans MS"/>
              <a:cs typeface="Comic Sans MS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4224783" y="4294710"/>
            <a:ext cx="15875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Verdana"/>
                <a:cs typeface="Verdana"/>
              </a:rPr>
              <a:t>1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1373695" y="4630292"/>
            <a:ext cx="8559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">
              <a:lnSpc>
                <a:spcPct val="100000"/>
              </a:lnSpc>
              <a:spcBef>
                <a:spcPts val="100"/>
              </a:spcBef>
            </a:pPr>
            <a:r>
              <a:rPr sz="1800" spc="50" dirty="0">
                <a:latin typeface="Verdana"/>
                <a:cs typeface="Verdana"/>
              </a:rPr>
              <a:t>10</a:t>
            </a:r>
            <a:r>
              <a:rPr sz="2700" spc="75" baseline="4629" dirty="0">
                <a:latin typeface="Comic Sans MS"/>
                <a:cs typeface="Comic Sans MS"/>
              </a:rPr>
              <a:t>0</a:t>
            </a:r>
            <a:endParaRPr sz="2700" baseline="4629">
              <a:latin typeface="Comic Sans MS"/>
              <a:cs typeface="Comic Sans MS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2242057" y="4610861"/>
            <a:ext cx="9385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omic Sans MS"/>
                <a:cs typeface="Comic Sans MS"/>
              </a:rPr>
              <a:t>0</a:t>
            </a:r>
            <a:endParaRPr sz="1800">
              <a:latin typeface="Comic Sans MS"/>
              <a:cs typeface="Comic Sans MS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3277108" y="4611370"/>
            <a:ext cx="939800" cy="25968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985" algn="ctr">
              <a:lnSpc>
                <a:spcPct val="100000"/>
              </a:lnSpc>
              <a:spcBef>
                <a:spcPts val="105"/>
              </a:spcBef>
            </a:pPr>
            <a:r>
              <a:rPr sz="1600" dirty="0">
                <a:latin typeface="Comic Sans MS"/>
                <a:cs typeface="Comic Sans MS"/>
              </a:rPr>
              <a:t>1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4229608" y="4611370"/>
            <a:ext cx="932180" cy="25968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5875" algn="ctr">
              <a:lnSpc>
                <a:spcPct val="100000"/>
              </a:lnSpc>
              <a:spcBef>
                <a:spcPts val="105"/>
              </a:spcBef>
            </a:pPr>
            <a:r>
              <a:rPr sz="1600" dirty="0">
                <a:latin typeface="Comic Sans MS"/>
                <a:cs typeface="Comic Sans MS"/>
              </a:rPr>
              <a:t>1</a:t>
            </a:r>
            <a:endParaRPr sz="1600">
              <a:latin typeface="Comic Sans MS"/>
              <a:cs typeface="Comic Sans MS"/>
            </a:endParaRPr>
          </a:p>
        </p:txBody>
      </p:sp>
      <p:grpSp>
        <p:nvGrpSpPr>
          <p:cNvPr id="52" name="object 52"/>
          <p:cNvGrpSpPr/>
          <p:nvPr/>
        </p:nvGrpSpPr>
        <p:grpSpPr>
          <a:xfrm>
            <a:off x="2057400" y="3416808"/>
            <a:ext cx="2209800" cy="469900"/>
            <a:chOff x="2057400" y="3416808"/>
            <a:chExt cx="2209800" cy="469900"/>
          </a:xfrm>
        </p:grpSpPr>
        <p:sp>
          <p:nvSpPr>
            <p:cNvPr id="53" name="object 53"/>
            <p:cNvSpPr/>
            <p:nvPr/>
          </p:nvSpPr>
          <p:spPr>
            <a:xfrm>
              <a:off x="2057400" y="3812412"/>
              <a:ext cx="85090" cy="74295"/>
            </a:xfrm>
            <a:custGeom>
              <a:avLst/>
              <a:gdLst/>
              <a:ahLst/>
              <a:cxnLst/>
              <a:rect l="l" t="t" r="r" b="b"/>
              <a:pathLst>
                <a:path w="85089" h="74295">
                  <a:moveTo>
                    <a:pt x="84582" y="63500"/>
                  </a:moveTo>
                  <a:lnTo>
                    <a:pt x="74930" y="48895"/>
                  </a:lnTo>
                  <a:lnTo>
                    <a:pt x="70231" y="41910"/>
                  </a:lnTo>
                  <a:lnTo>
                    <a:pt x="56769" y="21463"/>
                  </a:lnTo>
                  <a:lnTo>
                    <a:pt x="42545" y="0"/>
                  </a:lnTo>
                  <a:lnTo>
                    <a:pt x="0" y="73787"/>
                  </a:lnTo>
                  <a:lnTo>
                    <a:pt x="84582" y="63500"/>
                  </a:lnTo>
                  <a:close/>
                </a:path>
              </a:pathLst>
            </a:custGeom>
            <a:solidFill>
              <a:srgbClr val="C050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4" name="object 5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182236" y="3814953"/>
              <a:ext cx="84962" cy="71247"/>
            </a:xfrm>
            <a:prstGeom prst="rect">
              <a:avLst/>
            </a:prstGeom>
          </p:spPr>
        </p:pic>
        <p:sp>
          <p:nvSpPr>
            <p:cNvPr id="55" name="object 55"/>
            <p:cNvSpPr/>
            <p:nvPr/>
          </p:nvSpPr>
          <p:spPr>
            <a:xfrm>
              <a:off x="2114169" y="3416807"/>
              <a:ext cx="2093595" cy="441959"/>
            </a:xfrm>
            <a:custGeom>
              <a:avLst/>
              <a:gdLst/>
              <a:ahLst/>
              <a:cxnLst/>
              <a:rect l="l" t="t" r="r" b="b"/>
              <a:pathLst>
                <a:path w="2093595" h="441960">
                  <a:moveTo>
                    <a:pt x="2093341" y="420497"/>
                  </a:moveTo>
                  <a:lnTo>
                    <a:pt x="2011934" y="373507"/>
                  </a:lnTo>
                  <a:lnTo>
                    <a:pt x="1938401" y="331724"/>
                  </a:lnTo>
                  <a:lnTo>
                    <a:pt x="1864995" y="290830"/>
                  </a:lnTo>
                  <a:lnTo>
                    <a:pt x="1791589" y="251206"/>
                  </a:lnTo>
                  <a:lnTo>
                    <a:pt x="1718437" y="213360"/>
                  </a:lnTo>
                  <a:lnTo>
                    <a:pt x="1645412" y="177419"/>
                  </a:lnTo>
                  <a:lnTo>
                    <a:pt x="1608836" y="160413"/>
                  </a:lnTo>
                  <a:lnTo>
                    <a:pt x="1572514" y="143891"/>
                  </a:lnTo>
                  <a:lnTo>
                    <a:pt x="1536065" y="128143"/>
                  </a:lnTo>
                  <a:lnTo>
                    <a:pt x="1499870" y="113030"/>
                  </a:lnTo>
                  <a:lnTo>
                    <a:pt x="1463548" y="98552"/>
                  </a:lnTo>
                  <a:lnTo>
                    <a:pt x="1427353" y="85090"/>
                  </a:lnTo>
                  <a:lnTo>
                    <a:pt x="1391285" y="72390"/>
                  </a:lnTo>
                  <a:lnTo>
                    <a:pt x="1319276" y="49530"/>
                  </a:lnTo>
                  <a:lnTo>
                    <a:pt x="1247648" y="30734"/>
                  </a:lnTo>
                  <a:lnTo>
                    <a:pt x="1140841" y="10414"/>
                  </a:lnTo>
                  <a:lnTo>
                    <a:pt x="1070229" y="2667"/>
                  </a:lnTo>
                  <a:lnTo>
                    <a:pt x="999871" y="0"/>
                  </a:lnTo>
                  <a:lnTo>
                    <a:pt x="930275" y="2667"/>
                  </a:lnTo>
                  <a:lnTo>
                    <a:pt x="861060" y="10414"/>
                  </a:lnTo>
                  <a:lnTo>
                    <a:pt x="792607" y="22860"/>
                  </a:lnTo>
                  <a:lnTo>
                    <a:pt x="724535" y="39878"/>
                  </a:lnTo>
                  <a:lnTo>
                    <a:pt x="657098" y="60706"/>
                  </a:lnTo>
                  <a:lnTo>
                    <a:pt x="590042" y="85344"/>
                  </a:lnTo>
                  <a:lnTo>
                    <a:pt x="523494" y="113157"/>
                  </a:lnTo>
                  <a:lnTo>
                    <a:pt x="457200" y="144145"/>
                  </a:lnTo>
                  <a:lnTo>
                    <a:pt x="391287" y="177812"/>
                  </a:lnTo>
                  <a:lnTo>
                    <a:pt x="325755" y="213741"/>
                  </a:lnTo>
                  <a:lnTo>
                    <a:pt x="260477" y="251587"/>
                  </a:lnTo>
                  <a:lnTo>
                    <a:pt x="195326" y="291211"/>
                  </a:lnTo>
                  <a:lnTo>
                    <a:pt x="130429" y="332105"/>
                  </a:lnTo>
                  <a:lnTo>
                    <a:pt x="0" y="417068"/>
                  </a:lnTo>
                  <a:lnTo>
                    <a:pt x="13462" y="437515"/>
                  </a:lnTo>
                  <a:lnTo>
                    <a:pt x="143637" y="352552"/>
                  </a:lnTo>
                  <a:lnTo>
                    <a:pt x="208280" y="311912"/>
                  </a:lnTo>
                  <a:lnTo>
                    <a:pt x="273177" y="272415"/>
                  </a:lnTo>
                  <a:lnTo>
                    <a:pt x="337947" y="234823"/>
                  </a:lnTo>
                  <a:lnTo>
                    <a:pt x="402844" y="199263"/>
                  </a:lnTo>
                  <a:lnTo>
                    <a:pt x="468122" y="165989"/>
                  </a:lnTo>
                  <a:lnTo>
                    <a:pt x="533654" y="135382"/>
                  </a:lnTo>
                  <a:lnTo>
                    <a:pt x="599186" y="107823"/>
                  </a:lnTo>
                  <a:lnTo>
                    <a:pt x="665226" y="83693"/>
                  </a:lnTo>
                  <a:lnTo>
                    <a:pt x="731393" y="63246"/>
                  </a:lnTo>
                  <a:lnTo>
                    <a:pt x="798068" y="46609"/>
                  </a:lnTo>
                  <a:lnTo>
                    <a:pt x="864997" y="34544"/>
                  </a:lnTo>
                  <a:lnTo>
                    <a:pt x="932434" y="27051"/>
                  </a:lnTo>
                  <a:lnTo>
                    <a:pt x="1000379" y="24384"/>
                  </a:lnTo>
                  <a:lnTo>
                    <a:pt x="1034415" y="25019"/>
                  </a:lnTo>
                  <a:lnTo>
                    <a:pt x="1137793" y="34544"/>
                  </a:lnTo>
                  <a:lnTo>
                    <a:pt x="1207389" y="46736"/>
                  </a:lnTo>
                  <a:lnTo>
                    <a:pt x="1277620" y="63373"/>
                  </a:lnTo>
                  <a:lnTo>
                    <a:pt x="1348105" y="83820"/>
                  </a:lnTo>
                  <a:lnTo>
                    <a:pt x="1419225" y="108077"/>
                  </a:lnTo>
                  <a:lnTo>
                    <a:pt x="1455039" y="121424"/>
                  </a:lnTo>
                  <a:lnTo>
                    <a:pt x="1490853" y="135648"/>
                  </a:lnTo>
                  <a:lnTo>
                    <a:pt x="1526794" y="150622"/>
                  </a:lnTo>
                  <a:lnTo>
                    <a:pt x="1562735" y="166243"/>
                  </a:lnTo>
                  <a:lnTo>
                    <a:pt x="1598803" y="182511"/>
                  </a:lnTo>
                  <a:lnTo>
                    <a:pt x="1634998" y="199517"/>
                  </a:lnTo>
                  <a:lnTo>
                    <a:pt x="1671320" y="217043"/>
                  </a:lnTo>
                  <a:lnTo>
                    <a:pt x="1707515" y="235204"/>
                  </a:lnTo>
                  <a:lnTo>
                    <a:pt x="1780413" y="272923"/>
                  </a:lnTo>
                  <a:lnTo>
                    <a:pt x="1853438" y="312293"/>
                  </a:lnTo>
                  <a:lnTo>
                    <a:pt x="1926590" y="352933"/>
                  </a:lnTo>
                  <a:lnTo>
                    <a:pt x="2081022" y="441579"/>
                  </a:lnTo>
                  <a:lnTo>
                    <a:pt x="2093341" y="420497"/>
                  </a:lnTo>
                  <a:close/>
                </a:path>
              </a:pathLst>
            </a:custGeom>
            <a:solidFill>
              <a:srgbClr val="C050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6" name="object 56"/>
          <p:cNvSpPr txBox="1"/>
          <p:nvPr/>
        </p:nvSpPr>
        <p:spPr>
          <a:xfrm>
            <a:off x="840740" y="3338017"/>
            <a:ext cx="3263265" cy="3625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200" spc="-125" dirty="0">
                <a:latin typeface="Verdana"/>
                <a:cs typeface="Verdana"/>
              </a:rPr>
              <a:t>F(W,X,Y,Z)=</a:t>
            </a:r>
            <a:r>
              <a:rPr sz="2200" spc="-65" dirty="0">
                <a:latin typeface="Verdana"/>
                <a:cs typeface="Verdana"/>
              </a:rPr>
              <a:t> </a:t>
            </a:r>
            <a:r>
              <a:rPr sz="2200" spc="5" dirty="0">
                <a:latin typeface="Verdana"/>
                <a:cs typeface="Verdana"/>
              </a:rPr>
              <a:t>Y</a:t>
            </a:r>
            <a:r>
              <a:rPr sz="2200" spc="-1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.</a:t>
            </a:r>
            <a:r>
              <a:rPr sz="2200" spc="-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(X</a:t>
            </a:r>
            <a:r>
              <a:rPr sz="2200" spc="-10" dirty="0">
                <a:latin typeface="Verdana"/>
                <a:cs typeface="Verdana"/>
              </a:rPr>
              <a:t> </a:t>
            </a:r>
            <a:r>
              <a:rPr sz="2200" spc="5" dirty="0">
                <a:latin typeface="Verdana"/>
                <a:cs typeface="Verdana"/>
              </a:rPr>
              <a:t>+</a:t>
            </a:r>
            <a:r>
              <a:rPr sz="2200" spc="-4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Z)</a:t>
            </a:r>
            <a:endParaRPr sz="2200">
              <a:latin typeface="Verdana"/>
              <a:cs typeface="Verdana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8445501" y="6410197"/>
            <a:ext cx="25781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sz="1800" spc="-390" dirty="0">
                <a:solidFill>
                  <a:srgbClr val="888888"/>
                </a:solidFill>
                <a:latin typeface="Calibri"/>
                <a:cs typeface="Calibri"/>
              </a:rPr>
              <a:t>9</a:t>
            </a:r>
            <a:r>
              <a:rPr sz="1800" spc="-330" baseline="2314" dirty="0">
                <a:solidFill>
                  <a:srgbClr val="878787"/>
                </a:solidFill>
                <a:latin typeface="Calibri"/>
                <a:cs typeface="Calibri"/>
              </a:rPr>
              <a:t>6</a:t>
            </a:r>
            <a:r>
              <a:rPr sz="1800" dirty="0">
                <a:solidFill>
                  <a:srgbClr val="888888"/>
                </a:solidFill>
                <a:latin typeface="Calibri"/>
                <a:cs typeface="Calibri"/>
              </a:rPr>
              <a:t>6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993139" y="4142945"/>
            <a:ext cx="17145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Verdana"/>
                <a:cs typeface="Verdana"/>
              </a:rPr>
              <a:t>0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688341" y="4396232"/>
            <a:ext cx="1612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Verdana"/>
                <a:cs typeface="Verdana"/>
              </a:rPr>
              <a:t>x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993139" y="4722319"/>
            <a:ext cx="17145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Verdana"/>
                <a:cs typeface="Verdana"/>
              </a:rPr>
              <a:t>1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60" name="object 60"/>
          <p:cNvSpPr txBox="1">
            <a:spLocks noGrp="1"/>
          </p:cNvSpPr>
          <p:nvPr>
            <p:ph type="title"/>
          </p:nvPr>
        </p:nvSpPr>
        <p:spPr>
          <a:xfrm>
            <a:off x="1295401" y="152400"/>
            <a:ext cx="5846191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25" dirty="0">
                <a:solidFill>
                  <a:srgbClr val="C0504D"/>
                </a:solidFill>
                <a:latin typeface="Calibri"/>
                <a:cs typeface="Calibri"/>
              </a:rPr>
              <a:t>4-VARIABLE</a:t>
            </a:r>
            <a:r>
              <a:rPr sz="3600" spc="-13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C0504D"/>
                </a:solidFill>
                <a:latin typeface="Calibri"/>
                <a:cs typeface="Calibri"/>
              </a:rPr>
              <a:t>K-MAP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" y="6400802"/>
            <a:ext cx="4648201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63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1" y="98886"/>
            <a:ext cx="13715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4" name="Rectangle 63"/>
          <p:cNvSpPr/>
          <p:nvPr/>
        </p:nvSpPr>
        <p:spPr>
          <a:xfrm>
            <a:off x="4724400" y="6400803"/>
            <a:ext cx="4038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Department of Computer Science &amp; Engineering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906396" y="208866"/>
            <a:ext cx="355219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25" dirty="0">
                <a:solidFill>
                  <a:srgbClr val="C0504D"/>
                </a:solidFill>
                <a:latin typeface="Calibri"/>
                <a:cs typeface="Calibri"/>
              </a:rPr>
              <a:t>5-VARIABLE</a:t>
            </a:r>
            <a:r>
              <a:rPr sz="3600" spc="-14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C0504D"/>
                </a:solidFill>
                <a:latin typeface="Calibri"/>
                <a:cs typeface="Calibri"/>
              </a:rPr>
              <a:t>K-MAP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445501" y="6410197"/>
            <a:ext cx="25781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sz="1800" dirty="0">
                <a:solidFill>
                  <a:srgbClr val="888888"/>
                </a:solidFill>
                <a:latin typeface="Calibri"/>
                <a:cs typeface="Calibri"/>
              </a:rPr>
              <a:t>97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1321291"/>
            <a:ext cx="8031480" cy="2740025"/>
          </a:xfrm>
          <a:prstGeom prst="rect">
            <a:avLst/>
          </a:prstGeom>
        </p:spPr>
        <p:txBody>
          <a:bodyPr vert="horz" wrap="square" lIns="0" tIns="277495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2185"/>
              </a:spcBef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sz="3000" spc="-10" dirty="0">
                <a:solidFill>
                  <a:srgbClr val="C0504D"/>
                </a:solidFill>
                <a:latin typeface="Calibri"/>
                <a:cs typeface="Calibri"/>
              </a:rPr>
              <a:t>Objective:</a:t>
            </a:r>
            <a:endParaRPr sz="3000">
              <a:latin typeface="Calibri"/>
              <a:cs typeface="Calibri"/>
            </a:endParaRPr>
          </a:p>
          <a:p>
            <a:pPr marL="441959">
              <a:lnSpc>
                <a:spcPct val="100000"/>
              </a:lnSpc>
              <a:spcBef>
                <a:spcPts val="1545"/>
              </a:spcBef>
            </a:pPr>
            <a:r>
              <a:rPr sz="2200" spc="5" dirty="0">
                <a:latin typeface="Calibri"/>
                <a:cs typeface="Calibri"/>
              </a:rPr>
              <a:t>U</a:t>
            </a:r>
            <a:r>
              <a:rPr sz="2200" spc="-10" dirty="0">
                <a:latin typeface="Calibri"/>
                <a:cs typeface="Calibri"/>
              </a:rPr>
              <a:t>n</a:t>
            </a:r>
            <a:r>
              <a:rPr sz="2200" spc="-5" dirty="0">
                <a:latin typeface="Calibri"/>
                <a:cs typeface="Calibri"/>
              </a:rPr>
              <a:t>d</a:t>
            </a:r>
            <a:r>
              <a:rPr sz="2200" spc="5" dirty="0">
                <a:latin typeface="Calibri"/>
                <a:cs typeface="Calibri"/>
              </a:rPr>
              <a:t>e</a:t>
            </a:r>
            <a:r>
              <a:rPr sz="2200" spc="-50" dirty="0">
                <a:latin typeface="Calibri"/>
                <a:cs typeface="Calibri"/>
              </a:rPr>
              <a:t>r</a:t>
            </a:r>
            <a:r>
              <a:rPr sz="2200" spc="-25" dirty="0">
                <a:latin typeface="Calibri"/>
                <a:cs typeface="Calibri"/>
              </a:rPr>
              <a:t>s</a:t>
            </a:r>
            <a:r>
              <a:rPr sz="2200" spc="-45" dirty="0">
                <a:latin typeface="Calibri"/>
                <a:cs typeface="Calibri"/>
              </a:rPr>
              <a:t>t</a:t>
            </a:r>
            <a:r>
              <a:rPr sz="2200" spc="5" dirty="0">
                <a:latin typeface="Calibri"/>
                <a:cs typeface="Calibri"/>
              </a:rPr>
              <a:t>a</a:t>
            </a:r>
            <a:r>
              <a:rPr sz="2200" spc="-35" dirty="0">
                <a:latin typeface="Calibri"/>
                <a:cs typeface="Calibri"/>
              </a:rPr>
              <a:t>n</a:t>
            </a:r>
            <a:r>
              <a:rPr sz="2200" spc="5" dirty="0">
                <a:latin typeface="Calibri"/>
                <a:cs typeface="Calibri"/>
              </a:rPr>
              <a:t>d</a:t>
            </a:r>
            <a:r>
              <a:rPr sz="2200" spc="-1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the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10" dirty="0">
                <a:latin typeface="Calibri"/>
                <a:cs typeface="Calibri"/>
              </a:rPr>
              <a:t>5</a:t>
            </a:r>
            <a:r>
              <a:rPr sz="2200" spc="-5" dirty="0">
                <a:latin typeface="Calibri"/>
                <a:cs typeface="Calibri"/>
              </a:rPr>
              <a:t>-</a:t>
            </a:r>
            <a:r>
              <a:rPr sz="2200" spc="-125" dirty="0">
                <a:latin typeface="Calibri"/>
                <a:cs typeface="Calibri"/>
              </a:rPr>
              <a:t>V</a:t>
            </a:r>
            <a:r>
              <a:rPr sz="2200" dirty="0">
                <a:latin typeface="Calibri"/>
                <a:cs typeface="Calibri"/>
              </a:rPr>
              <a:t>ar</a:t>
            </a:r>
            <a:r>
              <a:rPr sz="2200" spc="-15" dirty="0">
                <a:latin typeface="Calibri"/>
                <a:cs typeface="Calibri"/>
              </a:rPr>
              <a:t>i</a:t>
            </a:r>
            <a:r>
              <a:rPr sz="2200" spc="5" dirty="0">
                <a:latin typeface="Calibri"/>
                <a:cs typeface="Calibri"/>
              </a:rPr>
              <a:t>a</a:t>
            </a:r>
            <a:r>
              <a:rPr sz="2200" spc="-10" dirty="0">
                <a:latin typeface="Calibri"/>
                <a:cs typeface="Calibri"/>
              </a:rPr>
              <a:t>b</a:t>
            </a:r>
            <a:r>
              <a:rPr sz="2200" spc="-30" dirty="0">
                <a:latin typeface="Calibri"/>
                <a:cs typeface="Calibri"/>
              </a:rPr>
              <a:t>l</a:t>
            </a:r>
            <a:r>
              <a:rPr sz="2200" spc="5" dirty="0">
                <a:latin typeface="Calibri"/>
                <a:cs typeface="Calibri"/>
              </a:rPr>
              <a:t>e</a:t>
            </a:r>
            <a:r>
              <a:rPr sz="2200" spc="-105" dirty="0">
                <a:latin typeface="Calibri"/>
                <a:cs typeface="Calibri"/>
              </a:rPr>
              <a:t> </a:t>
            </a:r>
            <a:r>
              <a:rPr sz="2200" spc="5" dirty="0">
                <a:latin typeface="Calibri"/>
                <a:cs typeface="Calibri"/>
              </a:rPr>
              <a:t>K</a:t>
            </a:r>
            <a:r>
              <a:rPr sz="2200" spc="-5" dirty="0">
                <a:latin typeface="Calibri"/>
                <a:cs typeface="Calibri"/>
              </a:rPr>
              <a:t>-</a:t>
            </a:r>
            <a:r>
              <a:rPr sz="2200" spc="10" dirty="0">
                <a:latin typeface="Calibri"/>
                <a:cs typeface="Calibri"/>
              </a:rPr>
              <a:t>m</a:t>
            </a:r>
            <a:r>
              <a:rPr sz="2200" spc="-25" dirty="0">
                <a:latin typeface="Calibri"/>
                <a:cs typeface="Calibri"/>
              </a:rPr>
              <a:t>a</a:t>
            </a:r>
            <a:r>
              <a:rPr sz="2200" spc="5" dirty="0">
                <a:latin typeface="Calibri"/>
                <a:cs typeface="Calibri"/>
              </a:rPr>
              <a:t>p</a:t>
            </a:r>
            <a:endParaRPr sz="2200">
              <a:latin typeface="Calibri"/>
              <a:cs typeface="Calibri"/>
            </a:endParaRPr>
          </a:p>
          <a:p>
            <a:pPr marL="356870" indent="-344805">
              <a:lnSpc>
                <a:spcPct val="100000"/>
              </a:lnSpc>
              <a:spcBef>
                <a:spcPts val="860"/>
              </a:spcBef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sz="3000" spc="-10" dirty="0">
                <a:solidFill>
                  <a:srgbClr val="C0504D"/>
                </a:solidFill>
                <a:latin typeface="Calibri"/>
                <a:cs typeface="Calibri"/>
              </a:rPr>
              <a:t>Course</a:t>
            </a:r>
            <a:r>
              <a:rPr sz="3000" spc="-10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3000" spc="-15" dirty="0">
                <a:solidFill>
                  <a:srgbClr val="C0504D"/>
                </a:solidFill>
                <a:latin typeface="Calibri"/>
                <a:cs typeface="Calibri"/>
              </a:rPr>
              <a:t>Outcomes(CAEC020.06):</a:t>
            </a:r>
            <a:endParaRPr sz="3000">
              <a:latin typeface="Calibri"/>
              <a:cs typeface="Calibri"/>
            </a:endParaRPr>
          </a:p>
          <a:p>
            <a:pPr marL="356870" marR="5080" indent="-3175">
              <a:lnSpc>
                <a:spcPct val="108200"/>
              </a:lnSpc>
              <a:spcBef>
                <a:spcPts val="1325"/>
              </a:spcBef>
            </a:pPr>
            <a:r>
              <a:rPr sz="2200" spc="-35" dirty="0">
                <a:latin typeface="Calibri"/>
                <a:cs typeface="Calibri"/>
              </a:rPr>
              <a:t>Evaluate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the</a:t>
            </a:r>
            <a:r>
              <a:rPr sz="2200" spc="10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functions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using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various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types</a:t>
            </a:r>
            <a:r>
              <a:rPr sz="2200" spc="60" dirty="0">
                <a:latin typeface="Calibri"/>
                <a:cs typeface="Calibri"/>
              </a:rPr>
              <a:t> </a:t>
            </a:r>
            <a:r>
              <a:rPr sz="2200" spc="5" dirty="0">
                <a:latin typeface="Calibri"/>
                <a:cs typeface="Calibri"/>
              </a:rPr>
              <a:t>of</a:t>
            </a:r>
            <a:r>
              <a:rPr sz="2200" spc="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minimizing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algorithms </a:t>
            </a:r>
            <a:r>
              <a:rPr sz="2200" spc="-480" dirty="0">
                <a:latin typeface="Calibri"/>
                <a:cs typeface="Calibri"/>
              </a:rPr>
              <a:t> </a:t>
            </a:r>
            <a:r>
              <a:rPr sz="2200" spc="-40" dirty="0">
                <a:latin typeface="Calibri"/>
                <a:cs typeface="Calibri"/>
              </a:rPr>
              <a:t>like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spc="-35" dirty="0">
                <a:latin typeface="Calibri"/>
                <a:cs typeface="Calibri"/>
              </a:rPr>
              <a:t>Karanaugh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5" dirty="0">
                <a:latin typeface="Calibri"/>
                <a:cs typeface="Calibri"/>
              </a:rPr>
              <a:t>map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method.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" y="6400802"/>
            <a:ext cx="4648201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1" y="98886"/>
            <a:ext cx="13715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4648200" y="6324600"/>
            <a:ext cx="4343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Department of Computer Science &amp; Engineering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99161" y="2005583"/>
            <a:ext cx="3230879" cy="190500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80559" y="2133600"/>
            <a:ext cx="3227832" cy="175260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2289811" y="4221939"/>
            <a:ext cx="57975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Verdana"/>
                <a:cs typeface="Verdana"/>
              </a:rPr>
              <a:t>V</a:t>
            </a:r>
            <a:r>
              <a:rPr sz="1800" dirty="0">
                <a:latin typeface="Verdana"/>
                <a:cs typeface="Verdana"/>
              </a:rPr>
              <a:t>=</a:t>
            </a:r>
            <a:r>
              <a:rPr sz="1800" spc="-1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0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445501" y="6410197"/>
            <a:ext cx="25781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sz="1800" spc="-390" dirty="0">
                <a:solidFill>
                  <a:srgbClr val="888888"/>
                </a:solidFill>
                <a:latin typeface="Calibri"/>
                <a:cs typeface="Calibri"/>
              </a:rPr>
              <a:t>9</a:t>
            </a:r>
            <a:r>
              <a:rPr sz="1800" spc="-330" baseline="2314" dirty="0">
                <a:solidFill>
                  <a:srgbClr val="878787"/>
                </a:solidFill>
                <a:latin typeface="Calibri"/>
                <a:cs typeface="Calibri"/>
              </a:rPr>
              <a:t>3</a:t>
            </a:r>
            <a:r>
              <a:rPr sz="1800" dirty="0">
                <a:solidFill>
                  <a:srgbClr val="888888"/>
                </a:solidFill>
                <a:latin typeface="Calibri"/>
                <a:cs typeface="Calibri"/>
              </a:rPr>
              <a:t>8</a:t>
            </a:r>
            <a:endParaRPr sz="1800">
              <a:latin typeface="Calibri"/>
              <a:cs typeface="Calibri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982409" y="4401311"/>
          <a:ext cx="2964815" cy="1484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5770"/>
                <a:gridCol w="532765"/>
                <a:gridCol w="532765"/>
                <a:gridCol w="535940"/>
                <a:gridCol w="532765"/>
                <a:gridCol w="384810"/>
              </a:tblGrid>
              <a:tr h="242569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46990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300" dirty="0">
                          <a:latin typeface="Comic Sans MS"/>
                          <a:cs typeface="Comic Sans MS"/>
                        </a:rPr>
                        <a:t>Y</a:t>
                      </a:r>
                      <a:endParaRPr sz="1300">
                        <a:latin typeface="Comic Sans MS"/>
                        <a:cs typeface="Comic Sans MS"/>
                      </a:endParaRPr>
                    </a:p>
                  </a:txBody>
                  <a:tcPr marL="0" marR="0" marT="12700" marB="0">
                    <a:lnL w="19050">
                      <a:solidFill>
                        <a:srgbClr val="000000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49809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1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300" dirty="0"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300" spc="-27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75" baseline="-9803" dirty="0">
                          <a:latin typeface="Comic Sans MS"/>
                          <a:cs typeface="Comic Sans MS"/>
                        </a:rPr>
                        <a:t>0</a:t>
                      </a:r>
                      <a:endParaRPr sz="1275" baseline="-9803">
                        <a:latin typeface="Comic Sans MS"/>
                        <a:cs typeface="Comic Sans MS"/>
                      </a:endParaRPr>
                    </a:p>
                  </a:txBody>
                  <a:tcPr marL="0" marR="0" marT="196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89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300" dirty="0"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300" spc="-27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75" baseline="-9803" dirty="0">
                          <a:latin typeface="Comic Sans MS"/>
                          <a:cs typeface="Comic Sans MS"/>
                        </a:rPr>
                        <a:t>1</a:t>
                      </a:r>
                      <a:endParaRPr sz="1275" baseline="-9803">
                        <a:latin typeface="Comic Sans MS"/>
                        <a:cs typeface="Comic Sans MS"/>
                      </a:endParaRPr>
                    </a:p>
                  </a:txBody>
                  <a:tcPr marL="0" marR="0" marT="196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35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300" dirty="0"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300" spc="-27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75" baseline="-9803" dirty="0">
                          <a:latin typeface="Comic Sans MS"/>
                          <a:cs typeface="Comic Sans MS"/>
                        </a:rPr>
                        <a:t>3</a:t>
                      </a:r>
                      <a:endParaRPr sz="1275" baseline="-9803">
                        <a:latin typeface="Comic Sans MS"/>
                        <a:cs typeface="Comic Sans MS"/>
                      </a:endParaRPr>
                    </a:p>
                  </a:txBody>
                  <a:tcPr marL="0" marR="0" marT="196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952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300" dirty="0"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300" spc="-27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75" baseline="-9803" dirty="0">
                          <a:latin typeface="Comic Sans MS"/>
                          <a:cs typeface="Comic Sans MS"/>
                        </a:rPr>
                        <a:t>2</a:t>
                      </a:r>
                      <a:endParaRPr sz="1275" baseline="-9803">
                        <a:latin typeface="Comic Sans MS"/>
                        <a:cs typeface="Comic Sans MS"/>
                      </a:endParaRPr>
                    </a:p>
                  </a:txBody>
                  <a:tcPr marL="0" marR="0" marT="196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980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300" dirty="0"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300" spc="-27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75" baseline="-9803" dirty="0">
                          <a:latin typeface="Comic Sans MS"/>
                          <a:cs typeface="Comic Sans MS"/>
                        </a:rPr>
                        <a:t>4</a:t>
                      </a:r>
                      <a:endParaRPr sz="1275" baseline="-9803">
                        <a:latin typeface="Comic Sans MS"/>
                        <a:cs typeface="Comic Sans MS"/>
                      </a:endParaRPr>
                    </a:p>
                  </a:txBody>
                  <a:tcPr marL="0" marR="0" marT="203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0160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300" dirty="0"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300" spc="-27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75" baseline="-9803" dirty="0">
                          <a:latin typeface="Comic Sans MS"/>
                          <a:cs typeface="Comic Sans MS"/>
                        </a:rPr>
                        <a:t>5</a:t>
                      </a:r>
                      <a:endParaRPr sz="1275" baseline="-9803">
                        <a:latin typeface="Comic Sans MS"/>
                        <a:cs typeface="Comic Sans MS"/>
                      </a:endParaRPr>
                    </a:p>
                  </a:txBody>
                  <a:tcPr marL="0" marR="0" marT="203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715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300" dirty="0"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300" spc="-27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75" baseline="-9803" dirty="0">
                          <a:latin typeface="Comic Sans MS"/>
                          <a:cs typeface="Comic Sans MS"/>
                        </a:rPr>
                        <a:t>7</a:t>
                      </a:r>
                      <a:endParaRPr sz="1275" baseline="-9803">
                        <a:latin typeface="Comic Sans MS"/>
                        <a:cs typeface="Comic Sans MS"/>
                      </a:endParaRPr>
                    </a:p>
                  </a:txBody>
                  <a:tcPr marL="0" marR="0" marT="203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9525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300" dirty="0"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300" spc="-27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75" baseline="-9803" dirty="0">
                          <a:latin typeface="Comic Sans MS"/>
                          <a:cs typeface="Comic Sans MS"/>
                        </a:rPr>
                        <a:t>6</a:t>
                      </a:r>
                      <a:endParaRPr sz="1275" baseline="-9803">
                        <a:latin typeface="Comic Sans MS"/>
                        <a:cs typeface="Comic Sans MS"/>
                      </a:endParaRPr>
                    </a:p>
                  </a:txBody>
                  <a:tcPr marL="0" marR="0" marT="203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300" dirty="0">
                          <a:latin typeface="Comic Sans MS"/>
                          <a:cs typeface="Comic Sans MS"/>
                        </a:rPr>
                        <a:t>X</a:t>
                      </a:r>
                      <a:endParaRPr sz="1300">
                        <a:latin typeface="Comic Sans MS"/>
                        <a:cs typeface="Comic Sans MS"/>
                      </a:endParaRPr>
                    </a:p>
                  </a:txBody>
                  <a:tcPr marL="0" marR="0" marT="14351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9809">
                <a:tc rowSpan="2">
                  <a:txBody>
                    <a:bodyPr/>
                    <a:lstStyle/>
                    <a:p>
                      <a:pPr marL="125095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300" dirty="0">
                          <a:latin typeface="Comic Sans MS"/>
                          <a:cs typeface="Comic Sans MS"/>
                        </a:rPr>
                        <a:t>W</a:t>
                      </a:r>
                      <a:endParaRPr sz="1300">
                        <a:latin typeface="Comic Sans MS"/>
                        <a:cs typeface="Comic Sans MS"/>
                      </a:endParaRPr>
                    </a:p>
                  </a:txBody>
                  <a:tcPr marL="0" marR="0" marT="143510" marB="0"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555"/>
                        </a:lnSpc>
                        <a:spcBef>
                          <a:spcPts val="309"/>
                        </a:spcBef>
                      </a:pPr>
                      <a:r>
                        <a:rPr sz="1950" baseline="6410" dirty="0"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950" spc="-397" baseline="641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50" spc="125" dirty="0">
                          <a:latin typeface="Comic Sans MS"/>
                          <a:cs typeface="Comic Sans MS"/>
                        </a:rPr>
                        <a:t>1</a:t>
                      </a:r>
                      <a:r>
                        <a:rPr sz="850" dirty="0">
                          <a:latin typeface="Comic Sans MS"/>
                          <a:cs typeface="Comic Sans MS"/>
                        </a:rPr>
                        <a:t>2</a:t>
                      </a:r>
                      <a:r>
                        <a:rPr sz="850" spc="-130" dirty="0">
                          <a:latin typeface="Comic Sans MS"/>
                          <a:cs typeface="Comic Sans MS"/>
                        </a:rPr>
                        <a:t> </a:t>
                      </a:r>
                      <a:endParaRPr sz="850">
                        <a:latin typeface="Comic Sans MS"/>
                        <a:cs typeface="Comic Sans MS"/>
                      </a:endParaRPr>
                    </a:p>
                  </a:txBody>
                  <a:tcPr marL="0" marR="0" marT="39369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555"/>
                        </a:lnSpc>
                        <a:spcBef>
                          <a:spcPts val="309"/>
                        </a:spcBef>
                      </a:pPr>
                      <a:r>
                        <a:rPr sz="1950" baseline="6410" dirty="0"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950" spc="-405" baseline="641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50" spc="125" dirty="0">
                          <a:latin typeface="Comic Sans MS"/>
                          <a:cs typeface="Comic Sans MS"/>
                        </a:rPr>
                        <a:t>1</a:t>
                      </a:r>
                      <a:r>
                        <a:rPr sz="850" dirty="0">
                          <a:latin typeface="Comic Sans MS"/>
                          <a:cs typeface="Comic Sans MS"/>
                        </a:rPr>
                        <a:t>3</a:t>
                      </a:r>
                      <a:r>
                        <a:rPr sz="850" spc="-130" dirty="0">
                          <a:latin typeface="Comic Sans MS"/>
                          <a:cs typeface="Comic Sans MS"/>
                        </a:rPr>
                        <a:t> </a:t>
                      </a:r>
                      <a:endParaRPr sz="850">
                        <a:latin typeface="Comic Sans MS"/>
                        <a:cs typeface="Comic Sans MS"/>
                      </a:endParaRPr>
                    </a:p>
                  </a:txBody>
                  <a:tcPr marL="0" marR="0" marT="39369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555"/>
                        </a:lnSpc>
                        <a:spcBef>
                          <a:spcPts val="309"/>
                        </a:spcBef>
                      </a:pPr>
                      <a:r>
                        <a:rPr sz="1950" baseline="6410" dirty="0"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950" spc="-405" baseline="641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50" spc="125" dirty="0">
                          <a:latin typeface="Comic Sans MS"/>
                          <a:cs typeface="Comic Sans MS"/>
                        </a:rPr>
                        <a:t>1</a:t>
                      </a:r>
                      <a:r>
                        <a:rPr sz="850" dirty="0">
                          <a:latin typeface="Comic Sans MS"/>
                          <a:cs typeface="Comic Sans MS"/>
                        </a:rPr>
                        <a:t>5</a:t>
                      </a:r>
                      <a:r>
                        <a:rPr sz="850" spc="-130" dirty="0">
                          <a:latin typeface="Comic Sans MS"/>
                          <a:cs typeface="Comic Sans MS"/>
                        </a:rPr>
                        <a:t> </a:t>
                      </a:r>
                      <a:endParaRPr sz="850">
                        <a:latin typeface="Comic Sans MS"/>
                        <a:cs typeface="Comic Sans MS"/>
                      </a:endParaRPr>
                    </a:p>
                  </a:txBody>
                  <a:tcPr marL="0" marR="0" marT="39369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ts val="1555"/>
                        </a:lnSpc>
                        <a:spcBef>
                          <a:spcPts val="309"/>
                        </a:spcBef>
                      </a:pPr>
                      <a:r>
                        <a:rPr sz="1950" baseline="6410" dirty="0"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950" spc="-397" baseline="641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50" spc="125" dirty="0">
                          <a:latin typeface="Comic Sans MS"/>
                          <a:cs typeface="Comic Sans MS"/>
                        </a:rPr>
                        <a:t>1</a:t>
                      </a:r>
                      <a:r>
                        <a:rPr sz="850" dirty="0">
                          <a:latin typeface="Comic Sans MS"/>
                          <a:cs typeface="Comic Sans MS"/>
                        </a:rPr>
                        <a:t>4</a:t>
                      </a:r>
                      <a:r>
                        <a:rPr sz="850" spc="-130" dirty="0">
                          <a:latin typeface="Comic Sans MS"/>
                          <a:cs typeface="Comic Sans MS"/>
                        </a:rPr>
                        <a:t> </a:t>
                      </a:r>
                      <a:endParaRPr sz="850">
                        <a:latin typeface="Comic Sans MS"/>
                        <a:cs typeface="Comic Sans MS"/>
                      </a:endParaRPr>
                    </a:p>
                  </a:txBody>
                  <a:tcPr marL="0" marR="0" marT="39369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4351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985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43510" marB="0"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3810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300" dirty="0"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300" spc="-27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75" baseline="-9803" dirty="0">
                          <a:latin typeface="Comic Sans MS"/>
                          <a:cs typeface="Comic Sans MS"/>
                        </a:rPr>
                        <a:t>8</a:t>
                      </a:r>
                      <a:endParaRPr sz="1275" baseline="-9803">
                        <a:latin typeface="Comic Sans MS"/>
                        <a:cs typeface="Comic Sans MS"/>
                      </a:endParaRPr>
                    </a:p>
                  </a:txBody>
                  <a:tcPr marL="0" marR="0" marT="203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0160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300" dirty="0"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300" spc="-27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75" baseline="-9803" dirty="0">
                          <a:latin typeface="Comic Sans MS"/>
                          <a:cs typeface="Comic Sans MS"/>
                        </a:rPr>
                        <a:t>9</a:t>
                      </a:r>
                      <a:endParaRPr sz="1275" baseline="-9803">
                        <a:latin typeface="Comic Sans MS"/>
                        <a:cs typeface="Comic Sans MS"/>
                      </a:endParaRPr>
                    </a:p>
                  </a:txBody>
                  <a:tcPr marL="0" marR="0" marT="203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555"/>
                        </a:lnSpc>
                        <a:spcBef>
                          <a:spcPts val="310"/>
                        </a:spcBef>
                      </a:pPr>
                      <a:r>
                        <a:rPr sz="1950" spc="89" baseline="6410" dirty="0"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850" spc="60" dirty="0">
                          <a:latin typeface="Comic Sans MS"/>
                          <a:cs typeface="Comic Sans MS"/>
                        </a:rPr>
                        <a:t>11</a:t>
                      </a:r>
                      <a:r>
                        <a:rPr sz="850" spc="-155" dirty="0">
                          <a:latin typeface="Comic Sans MS"/>
                          <a:cs typeface="Comic Sans MS"/>
                        </a:rPr>
                        <a:t> </a:t>
                      </a:r>
                      <a:endParaRPr sz="850">
                        <a:latin typeface="Comic Sans MS"/>
                        <a:cs typeface="Comic Sans MS"/>
                      </a:endParaRPr>
                    </a:p>
                  </a:txBody>
                  <a:tcPr marL="0" marR="0" marT="393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ts val="1555"/>
                        </a:lnSpc>
                        <a:spcBef>
                          <a:spcPts val="310"/>
                        </a:spcBef>
                      </a:pPr>
                      <a:r>
                        <a:rPr sz="1950" baseline="6410" dirty="0"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950" spc="-397" baseline="641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850" spc="125" dirty="0">
                          <a:latin typeface="Comic Sans MS"/>
                          <a:cs typeface="Comic Sans MS"/>
                        </a:rPr>
                        <a:t>1</a:t>
                      </a:r>
                      <a:r>
                        <a:rPr sz="850" dirty="0">
                          <a:latin typeface="Comic Sans MS"/>
                          <a:cs typeface="Comic Sans MS"/>
                        </a:rPr>
                        <a:t>0</a:t>
                      </a:r>
                      <a:r>
                        <a:rPr sz="850" spc="-130" dirty="0">
                          <a:latin typeface="Comic Sans MS"/>
                          <a:cs typeface="Comic Sans MS"/>
                        </a:rPr>
                        <a:t> </a:t>
                      </a:r>
                      <a:endParaRPr sz="850">
                        <a:latin typeface="Comic Sans MS"/>
                        <a:cs typeface="Comic Sans MS"/>
                      </a:endParaRPr>
                    </a:p>
                  </a:txBody>
                  <a:tcPr marL="0" marR="0" marT="393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242506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300" dirty="0">
                          <a:latin typeface="Comic Sans MS"/>
                          <a:cs typeface="Comic Sans MS"/>
                        </a:rPr>
                        <a:t>Z</a:t>
                      </a:r>
                      <a:endParaRPr sz="1300">
                        <a:latin typeface="Comic Sans MS"/>
                        <a:cs typeface="Comic Sans MS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4453129" y="4130040"/>
          <a:ext cx="3115943" cy="164134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75615"/>
                <a:gridCol w="560704"/>
                <a:gridCol w="557530"/>
                <a:gridCol w="558800"/>
                <a:gridCol w="560069"/>
                <a:gridCol w="403225"/>
              </a:tblGrid>
              <a:tr h="266700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1905">
                        <a:lnSpc>
                          <a:spcPts val="2000"/>
                        </a:lnSpc>
                      </a:pPr>
                      <a:r>
                        <a:rPr sz="1800" spc="-5" dirty="0">
                          <a:latin typeface="Verdana"/>
                          <a:cs typeface="Verdana"/>
                        </a:rPr>
                        <a:t>V=</a:t>
                      </a:r>
                      <a:r>
                        <a:rPr sz="1800" spc="-9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800" spc="40" dirty="0">
                          <a:latin typeface="Verdana"/>
                          <a:cs typeface="Verdana"/>
                        </a:rPr>
                        <a:t>1</a:t>
                      </a:r>
                      <a:r>
                        <a:rPr sz="2400" spc="60" baseline="13888" dirty="0">
                          <a:latin typeface="Verdana"/>
                          <a:cs typeface="Verdana"/>
                        </a:rPr>
                        <a:t>Y</a:t>
                      </a:r>
                      <a:endParaRPr sz="2400" baseline="13888">
                        <a:latin typeface="Verdana"/>
                        <a:cs typeface="Verdana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75844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1435" algn="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2400" spc="-179" baseline="8680" dirty="0">
                          <a:latin typeface="Verdana"/>
                          <a:cs typeface="Verdana"/>
                        </a:rPr>
                        <a:t>m</a:t>
                      </a:r>
                      <a:r>
                        <a:rPr sz="1100" spc="-120" dirty="0">
                          <a:latin typeface="Verdana"/>
                          <a:cs typeface="Verdana"/>
                        </a:rPr>
                        <a:t>16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184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7625" algn="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2400" spc="-187" baseline="8680" dirty="0">
                          <a:latin typeface="Verdana"/>
                          <a:cs typeface="Verdana"/>
                        </a:rPr>
                        <a:t>m</a:t>
                      </a:r>
                      <a:r>
                        <a:rPr sz="1100" spc="-125" dirty="0">
                          <a:latin typeface="Verdana"/>
                          <a:cs typeface="Verdana"/>
                        </a:rPr>
                        <a:t>17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184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5720" algn="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2400" spc="-179" baseline="8680" dirty="0">
                          <a:latin typeface="Verdana"/>
                          <a:cs typeface="Verdana"/>
                        </a:rPr>
                        <a:t>m</a:t>
                      </a:r>
                      <a:r>
                        <a:rPr sz="1100" spc="-120" dirty="0">
                          <a:latin typeface="Verdana"/>
                          <a:cs typeface="Verdana"/>
                        </a:rPr>
                        <a:t>19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184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600" spc="-85" dirty="0">
                          <a:latin typeface="Verdana"/>
                          <a:cs typeface="Verdana"/>
                        </a:rPr>
                        <a:t>m</a:t>
                      </a:r>
                      <a:r>
                        <a:rPr sz="1650" spc="-127" baseline="-10101" dirty="0">
                          <a:latin typeface="Verdana"/>
                          <a:cs typeface="Verdana"/>
                        </a:rPr>
                        <a:t>8</a:t>
                      </a:r>
                      <a:endParaRPr sz="1650" baseline="-10101">
                        <a:latin typeface="Verdana"/>
                        <a:cs typeface="Verdana"/>
                      </a:endParaRPr>
                    </a:p>
                  </a:txBody>
                  <a:tcPr marL="0" marR="0" marT="95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736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1435" algn="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2400" spc="-179" baseline="8680" dirty="0">
                          <a:latin typeface="Verdana"/>
                          <a:cs typeface="Verdana"/>
                        </a:rPr>
                        <a:t>m</a:t>
                      </a:r>
                      <a:r>
                        <a:rPr sz="1100" spc="-120" dirty="0">
                          <a:latin typeface="Verdana"/>
                          <a:cs typeface="Verdana"/>
                        </a:rPr>
                        <a:t>20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203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6515" algn="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2400" spc="-187" baseline="8680" dirty="0">
                          <a:latin typeface="Verdana"/>
                          <a:cs typeface="Verdana"/>
                        </a:rPr>
                        <a:t>m</a:t>
                      </a:r>
                      <a:r>
                        <a:rPr sz="1100" spc="-125" dirty="0">
                          <a:latin typeface="Verdana"/>
                          <a:cs typeface="Verdana"/>
                        </a:rPr>
                        <a:t>21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203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5720" algn="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2400" spc="-179" baseline="8680" dirty="0">
                          <a:latin typeface="Verdana"/>
                          <a:cs typeface="Verdana"/>
                        </a:rPr>
                        <a:t>m</a:t>
                      </a:r>
                      <a:r>
                        <a:rPr sz="1100" spc="-120" dirty="0">
                          <a:latin typeface="Verdana"/>
                          <a:cs typeface="Verdana"/>
                        </a:rPr>
                        <a:t>23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203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2400" spc="-187" baseline="8680" dirty="0">
                          <a:latin typeface="Verdana"/>
                          <a:cs typeface="Verdana"/>
                        </a:rPr>
                        <a:t>m</a:t>
                      </a:r>
                      <a:r>
                        <a:rPr sz="1100" spc="-125" dirty="0">
                          <a:latin typeface="Verdana"/>
                          <a:cs typeface="Verdana"/>
                        </a:rPr>
                        <a:t>22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203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1165"/>
                        </a:spcBef>
                      </a:pPr>
                      <a:r>
                        <a:rPr sz="1600" dirty="0">
                          <a:latin typeface="Verdana"/>
                          <a:cs typeface="Verdana"/>
                        </a:rPr>
                        <a:t>X</a:t>
                      </a:r>
                      <a:endParaRPr sz="1600">
                        <a:latin typeface="Verdana"/>
                        <a:cs typeface="Verdana"/>
                      </a:endParaRPr>
                    </a:p>
                  </a:txBody>
                  <a:tcPr marL="0" marR="0" marT="147955" marB="0">
                    <a:lnL w="28575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4320">
                <a:tc rowSpan="2">
                  <a:txBody>
                    <a:bodyPr/>
                    <a:lstStyle/>
                    <a:p>
                      <a:pPr marL="138430">
                        <a:lnSpc>
                          <a:spcPct val="100000"/>
                        </a:lnSpc>
                        <a:spcBef>
                          <a:spcPts val="1165"/>
                        </a:spcBef>
                      </a:pPr>
                      <a:r>
                        <a:rPr sz="1600" dirty="0">
                          <a:latin typeface="Verdana"/>
                          <a:cs typeface="Verdana"/>
                        </a:rPr>
                        <a:t>W</a:t>
                      </a:r>
                      <a:endParaRPr sz="1600">
                        <a:latin typeface="Verdana"/>
                        <a:cs typeface="Verdana"/>
                      </a:endParaRPr>
                    </a:p>
                  </a:txBody>
                  <a:tcPr marL="0" marR="0" marT="147955" marB="0"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78740" algn="r">
                        <a:lnSpc>
                          <a:spcPts val="1914"/>
                        </a:lnSpc>
                        <a:spcBef>
                          <a:spcPts val="145"/>
                        </a:spcBef>
                      </a:pPr>
                      <a:r>
                        <a:rPr sz="2400" spc="-179" baseline="8680" dirty="0">
                          <a:latin typeface="Verdana"/>
                          <a:cs typeface="Verdana"/>
                        </a:rPr>
                        <a:t>m</a:t>
                      </a:r>
                      <a:r>
                        <a:rPr sz="1100" spc="-120" dirty="0">
                          <a:latin typeface="Verdana"/>
                          <a:cs typeface="Verdana"/>
                        </a:rPr>
                        <a:t>28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184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6995" algn="r">
                        <a:lnSpc>
                          <a:spcPts val="1914"/>
                        </a:lnSpc>
                        <a:spcBef>
                          <a:spcPts val="145"/>
                        </a:spcBef>
                      </a:pPr>
                      <a:r>
                        <a:rPr sz="2400" spc="-187" baseline="8680" dirty="0">
                          <a:latin typeface="Verdana"/>
                          <a:cs typeface="Verdana"/>
                        </a:rPr>
                        <a:t>m</a:t>
                      </a:r>
                      <a:r>
                        <a:rPr sz="1100" spc="-125" dirty="0">
                          <a:latin typeface="Verdana"/>
                          <a:cs typeface="Verdana"/>
                        </a:rPr>
                        <a:t>29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184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76200" algn="r">
                        <a:lnSpc>
                          <a:spcPts val="1914"/>
                        </a:lnSpc>
                        <a:spcBef>
                          <a:spcPts val="145"/>
                        </a:spcBef>
                      </a:pPr>
                      <a:r>
                        <a:rPr sz="2400" spc="-179" baseline="8680" dirty="0">
                          <a:latin typeface="Verdana"/>
                          <a:cs typeface="Verdana"/>
                        </a:rPr>
                        <a:t>m</a:t>
                      </a:r>
                      <a:r>
                        <a:rPr sz="1100" spc="-120" dirty="0">
                          <a:latin typeface="Verdana"/>
                          <a:cs typeface="Verdana"/>
                        </a:rPr>
                        <a:t>31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184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0">
                        <a:lnSpc>
                          <a:spcPts val="1914"/>
                        </a:lnSpc>
                        <a:spcBef>
                          <a:spcPts val="145"/>
                        </a:spcBef>
                      </a:pPr>
                      <a:r>
                        <a:rPr sz="2400" spc="-187" baseline="8680" dirty="0">
                          <a:latin typeface="Verdana"/>
                          <a:cs typeface="Verdana"/>
                        </a:rPr>
                        <a:t>m</a:t>
                      </a:r>
                      <a:r>
                        <a:rPr sz="1100" spc="-125" dirty="0">
                          <a:latin typeface="Verdana"/>
                          <a:cs typeface="Verdana"/>
                        </a:rPr>
                        <a:t>30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184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47955" marB="0">
                    <a:lnL w="28575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736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47955" marB="0"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51435" algn="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2400" spc="-179" baseline="8680" dirty="0">
                          <a:latin typeface="Verdana"/>
                          <a:cs typeface="Verdana"/>
                        </a:rPr>
                        <a:t>m</a:t>
                      </a:r>
                      <a:r>
                        <a:rPr sz="1100" spc="-120" dirty="0">
                          <a:latin typeface="Verdana"/>
                          <a:cs typeface="Verdana"/>
                        </a:rPr>
                        <a:t>24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203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055" algn="r">
                        <a:lnSpc>
                          <a:spcPts val="1900"/>
                        </a:lnSpc>
                        <a:spcBef>
                          <a:spcPts val="180"/>
                        </a:spcBef>
                      </a:pPr>
                      <a:r>
                        <a:rPr sz="2400" spc="-127" baseline="5208" dirty="0">
                          <a:latin typeface="Verdana"/>
                          <a:cs typeface="Verdana"/>
                        </a:rPr>
                        <a:t>m</a:t>
                      </a:r>
                      <a:r>
                        <a:rPr sz="1100" spc="-85" dirty="0">
                          <a:latin typeface="Verdana"/>
                          <a:cs typeface="Verdana"/>
                        </a:rPr>
                        <a:t>2</a:t>
                      </a:r>
                      <a:r>
                        <a:rPr sz="1100" spc="-85" dirty="0">
                          <a:latin typeface="Calibri"/>
                          <a:cs typeface="Calibri"/>
                        </a:rPr>
                        <a:t>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7310" algn="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2400" spc="-179" baseline="8680" dirty="0">
                          <a:latin typeface="Verdana"/>
                          <a:cs typeface="Verdana"/>
                        </a:rPr>
                        <a:t>m</a:t>
                      </a:r>
                      <a:r>
                        <a:rPr sz="1100" spc="-120" dirty="0">
                          <a:latin typeface="Verdana"/>
                          <a:cs typeface="Verdana"/>
                        </a:rPr>
                        <a:t>27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203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2400" spc="-187" baseline="8680" dirty="0">
                          <a:latin typeface="Verdana"/>
                          <a:cs typeface="Verdana"/>
                        </a:rPr>
                        <a:t>m</a:t>
                      </a:r>
                      <a:r>
                        <a:rPr sz="1100" spc="-125" dirty="0">
                          <a:latin typeface="Verdana"/>
                          <a:cs typeface="Verdana"/>
                        </a:rPr>
                        <a:t>26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203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269747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600" dirty="0">
                          <a:latin typeface="Verdana"/>
                          <a:cs typeface="Verdana"/>
                        </a:rPr>
                        <a:t>Z</a:t>
                      </a:r>
                      <a:endParaRPr sz="1600">
                        <a:latin typeface="Verdana"/>
                        <a:cs typeface="Verdana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371601" y="124411"/>
            <a:ext cx="4825873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solidFill>
                  <a:srgbClr val="C0504D"/>
                </a:solidFill>
                <a:latin typeface="Calibri"/>
                <a:cs typeface="Calibri"/>
              </a:rPr>
              <a:t>5</a:t>
            </a:r>
            <a:r>
              <a:rPr sz="3600" dirty="0">
                <a:solidFill>
                  <a:srgbClr val="C0504D"/>
                </a:solidFill>
                <a:latin typeface="Calibri"/>
                <a:cs typeface="Calibri"/>
              </a:rPr>
              <a:t>-var</a:t>
            </a:r>
            <a:r>
              <a:rPr sz="3600" spc="-15" dirty="0">
                <a:solidFill>
                  <a:srgbClr val="C0504D"/>
                </a:solidFill>
                <a:latin typeface="Calibri"/>
                <a:cs typeface="Calibri"/>
              </a:rPr>
              <a:t>i</a:t>
            </a:r>
            <a:r>
              <a:rPr sz="3600" dirty="0">
                <a:solidFill>
                  <a:srgbClr val="C0504D"/>
                </a:solidFill>
                <a:latin typeface="Calibri"/>
                <a:cs typeface="Calibri"/>
              </a:rPr>
              <a:t>a</a:t>
            </a:r>
            <a:r>
              <a:rPr sz="3600" spc="-20" dirty="0">
                <a:solidFill>
                  <a:srgbClr val="C0504D"/>
                </a:solidFill>
                <a:latin typeface="Calibri"/>
                <a:cs typeface="Calibri"/>
              </a:rPr>
              <a:t>b</a:t>
            </a:r>
            <a:r>
              <a:rPr sz="3600" spc="-10" dirty="0">
                <a:solidFill>
                  <a:srgbClr val="C0504D"/>
                </a:solidFill>
                <a:latin typeface="Calibri"/>
                <a:cs typeface="Calibri"/>
              </a:rPr>
              <a:t>l</a:t>
            </a:r>
            <a:r>
              <a:rPr sz="3600" dirty="0">
                <a:solidFill>
                  <a:srgbClr val="C0504D"/>
                </a:solidFill>
                <a:latin typeface="Calibri"/>
                <a:cs typeface="Calibri"/>
              </a:rPr>
              <a:t>e</a:t>
            </a:r>
            <a:r>
              <a:rPr sz="3600" spc="-18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C0504D"/>
                </a:solidFill>
                <a:latin typeface="Calibri"/>
                <a:cs typeface="Calibri"/>
              </a:rPr>
              <a:t>K-map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" y="6400802"/>
            <a:ext cx="4648201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11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1" y="98886"/>
            <a:ext cx="13715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4876800" y="6211671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dirty="0" smtClean="0"/>
              <a:t>Department of Computer Science &amp; Engineering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612141" y="1065402"/>
            <a:ext cx="7014209" cy="3619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105"/>
              </a:spcBef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sz="2200" dirty="0">
                <a:latin typeface="Calibri"/>
                <a:cs typeface="Calibri"/>
              </a:rPr>
              <a:t>In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our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example,</a:t>
            </a:r>
            <a:r>
              <a:rPr sz="2200" spc="-9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we </a:t>
            </a:r>
            <a:r>
              <a:rPr sz="2200" spc="-5" dirty="0">
                <a:latin typeface="Calibri"/>
                <a:cs typeface="Calibri"/>
              </a:rPr>
              <a:t>can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write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45" dirty="0">
                <a:latin typeface="Calibri"/>
                <a:cs typeface="Calibri"/>
              </a:rPr>
              <a:t>f(x,y,z)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in</a:t>
            </a:r>
            <a:r>
              <a:rPr sz="2200" spc="-5" dirty="0">
                <a:latin typeface="Calibri"/>
                <a:cs typeface="Calibri"/>
              </a:rPr>
              <a:t> two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equivalent</a:t>
            </a:r>
            <a:r>
              <a:rPr sz="2200" spc="-300" dirty="0">
                <a:latin typeface="Calibri"/>
                <a:cs typeface="Calibri"/>
              </a:rPr>
              <a:t> </a:t>
            </a:r>
            <a:r>
              <a:rPr sz="2200" spc="-40" dirty="0">
                <a:latin typeface="Calibri"/>
                <a:cs typeface="Calibri"/>
              </a:rPr>
              <a:t>ways</a:t>
            </a:r>
            <a:endParaRPr sz="22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141464" y="2151888"/>
          <a:ext cx="3422648" cy="14422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2120"/>
                <a:gridCol w="781049"/>
                <a:gridCol w="742315"/>
                <a:gridCol w="704850"/>
                <a:gridCol w="742314"/>
              </a:tblGrid>
              <a:tr h="352806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900" dirty="0">
                          <a:latin typeface="Comic Sans MS"/>
                          <a:cs typeface="Comic Sans MS"/>
                        </a:rPr>
                        <a:t>Y</a:t>
                      </a:r>
                      <a:endParaRPr sz="1900">
                        <a:latin typeface="Comic Sans MS"/>
                        <a:cs typeface="Comic Sans MS"/>
                      </a:endParaRPr>
                    </a:p>
                  </a:txBody>
                  <a:tcPr marL="0" marR="0" marT="15875" marB="0">
                    <a:lnL w="19050">
                      <a:solidFill>
                        <a:srgbClr val="000000"/>
                      </a:solidFill>
                      <a:prstDash val="solid"/>
                    </a:lnL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655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"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900" spc="-90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x’y’z’</a:t>
                      </a:r>
                      <a:endParaRPr sz="1900">
                        <a:latin typeface="Comic Sans MS"/>
                        <a:cs typeface="Comic Sans MS"/>
                      </a:endParaRPr>
                    </a:p>
                  </a:txBody>
                  <a:tcPr marL="0" marR="0" marT="298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900" spc="-105" dirty="0">
                          <a:solidFill>
                            <a:srgbClr val="0000FF"/>
                          </a:solidFill>
                          <a:latin typeface="Comic Sans MS"/>
                          <a:cs typeface="Comic Sans MS"/>
                        </a:rPr>
                        <a:t>x’y’z</a:t>
                      </a:r>
                      <a:endParaRPr sz="1900">
                        <a:latin typeface="Comic Sans MS"/>
                        <a:cs typeface="Comic Sans MS"/>
                      </a:endParaRPr>
                    </a:p>
                  </a:txBody>
                  <a:tcPr marL="0" marR="0" marT="298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604"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900" spc="-95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x’yz</a:t>
                      </a:r>
                      <a:endParaRPr sz="1900">
                        <a:latin typeface="Comic Sans MS"/>
                        <a:cs typeface="Comic Sans MS"/>
                      </a:endParaRPr>
                    </a:p>
                  </a:txBody>
                  <a:tcPr marL="0" marR="0" marT="298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42875" algn="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900" spc="-105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x’yz’</a:t>
                      </a:r>
                      <a:endParaRPr sz="1900">
                        <a:latin typeface="Comic Sans MS"/>
                        <a:cs typeface="Comic Sans MS"/>
                      </a:endParaRPr>
                    </a:p>
                  </a:txBody>
                  <a:tcPr marL="0" marR="0" marT="298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5505"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900" dirty="0">
                          <a:latin typeface="Comic Sans MS"/>
                          <a:cs typeface="Comic Sans MS"/>
                        </a:rPr>
                        <a:t>X</a:t>
                      </a:r>
                      <a:endParaRPr sz="1900">
                        <a:latin typeface="Comic Sans MS"/>
                        <a:cs typeface="Comic Sans MS"/>
                      </a:endParaRPr>
                    </a:p>
                  </a:txBody>
                  <a:tcPr marL="0" marR="0" marT="29209" marB="0"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4604"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900" spc="-105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xy’z’</a:t>
                      </a:r>
                      <a:endParaRPr sz="1900">
                        <a:latin typeface="Comic Sans MS"/>
                        <a:cs typeface="Comic Sans MS"/>
                      </a:endParaRPr>
                    </a:p>
                  </a:txBody>
                  <a:tcPr marL="0" marR="0" marT="29209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900" spc="-95" dirty="0">
                          <a:solidFill>
                            <a:srgbClr val="FF00FF"/>
                          </a:solidFill>
                          <a:latin typeface="Comic Sans MS"/>
                          <a:cs typeface="Comic Sans MS"/>
                        </a:rPr>
                        <a:t>xy’z</a:t>
                      </a:r>
                      <a:endParaRPr sz="1900">
                        <a:latin typeface="Comic Sans MS"/>
                        <a:cs typeface="Comic Sans MS"/>
                      </a:endParaRPr>
                    </a:p>
                  </a:txBody>
                  <a:tcPr marL="0" marR="0" marT="29209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780"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900" spc="-100" dirty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xyz</a:t>
                      </a:r>
                      <a:endParaRPr sz="1900">
                        <a:latin typeface="Comic Sans MS"/>
                        <a:cs typeface="Comic Sans MS"/>
                      </a:endParaRPr>
                    </a:p>
                  </a:txBody>
                  <a:tcPr marL="0" marR="0" marT="29209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58115" algn="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900" spc="-9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xyz’</a:t>
                      </a:r>
                      <a:endParaRPr sz="1900">
                        <a:latin typeface="Comic Sans MS"/>
                        <a:cs typeface="Comic Sans MS"/>
                      </a:endParaRPr>
                    </a:p>
                  </a:txBody>
                  <a:tcPr marL="0" marR="0" marT="29209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8394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900" dirty="0">
                          <a:latin typeface="Comic Sans MS"/>
                          <a:cs typeface="Comic Sans MS"/>
                        </a:rPr>
                        <a:t>Z</a:t>
                      </a:r>
                      <a:endParaRPr sz="1900">
                        <a:latin typeface="Comic Sans MS"/>
                        <a:cs typeface="Comic Sans MS"/>
                      </a:endParaRPr>
                    </a:p>
                  </a:txBody>
                  <a:tcPr marL="0" marR="0" marT="298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2857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1160476" y="1628599"/>
            <a:ext cx="3275329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5" dirty="0">
                <a:latin typeface="Verdana"/>
                <a:cs typeface="Verdana"/>
              </a:rPr>
              <a:t>f(x,y,z)</a:t>
            </a:r>
            <a:r>
              <a:rPr sz="1800" spc="-8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= </a:t>
            </a:r>
            <a:r>
              <a:rPr sz="1800" spc="-10" dirty="0">
                <a:solidFill>
                  <a:srgbClr val="3333FF"/>
                </a:solidFill>
                <a:latin typeface="Verdana"/>
                <a:cs typeface="Verdana"/>
              </a:rPr>
              <a:t>x’y’z</a:t>
            </a:r>
            <a:r>
              <a:rPr sz="1800" spc="-5" dirty="0">
                <a:solidFill>
                  <a:srgbClr val="3333FF"/>
                </a:solidFill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+ </a:t>
            </a:r>
            <a:r>
              <a:rPr sz="1800" spc="-10" dirty="0">
                <a:solidFill>
                  <a:srgbClr val="FF33CC"/>
                </a:solidFill>
                <a:latin typeface="Verdana"/>
                <a:cs typeface="Verdana"/>
              </a:rPr>
              <a:t>xy’z </a:t>
            </a:r>
            <a:r>
              <a:rPr sz="1800" dirty="0">
                <a:latin typeface="Verdana"/>
                <a:cs typeface="Verdana"/>
              </a:rPr>
              <a:t>+</a:t>
            </a:r>
            <a:r>
              <a:rPr sz="1800" spc="75" dirty="0">
                <a:latin typeface="Verdana"/>
                <a:cs typeface="Verdana"/>
              </a:rPr>
              <a:t> </a:t>
            </a:r>
            <a:r>
              <a:rPr sz="1800" spc="-15" dirty="0">
                <a:solidFill>
                  <a:srgbClr val="FF0033"/>
                </a:solidFill>
                <a:latin typeface="Verdana"/>
                <a:cs typeface="Verdana"/>
              </a:rPr>
              <a:t>xyz’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60476" y="1902967"/>
            <a:ext cx="6597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Verdana"/>
                <a:cs typeface="Verdana"/>
              </a:rPr>
              <a:t>+</a:t>
            </a:r>
            <a:r>
              <a:rPr sz="1800" spc="-90" dirty="0">
                <a:latin typeface="Verdana"/>
                <a:cs typeface="Verdana"/>
              </a:rPr>
              <a:t> </a:t>
            </a:r>
            <a:r>
              <a:rPr sz="1800" spc="-35" dirty="0">
                <a:solidFill>
                  <a:srgbClr val="336600"/>
                </a:solidFill>
                <a:latin typeface="Verdana"/>
                <a:cs typeface="Verdana"/>
              </a:rPr>
              <a:t>xyz</a:t>
            </a:r>
            <a:endParaRPr sz="1800">
              <a:latin typeface="Verdana"/>
              <a:cs typeface="Verdana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5400421" y="2209802"/>
          <a:ext cx="2590164" cy="11943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1325"/>
                <a:gridCol w="537210"/>
                <a:gridCol w="537210"/>
                <a:gridCol w="537209"/>
                <a:gridCol w="537210"/>
              </a:tblGrid>
              <a:tr h="291973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Y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9525" marB="0">
                    <a:lnL w="19050">
                      <a:solidFill>
                        <a:srgbClr val="000000"/>
                      </a:solidFill>
                      <a:prstDash val="solid"/>
                    </a:lnL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0302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600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575" baseline="-10582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0</a:t>
                      </a:r>
                      <a:endParaRPr sz="1575" baseline="-10582">
                        <a:latin typeface="Comic Sans MS"/>
                        <a:cs typeface="Comic Sans MS"/>
                      </a:endParaRPr>
                    </a:p>
                  </a:txBody>
                  <a:tcPr marL="0" marR="0" marT="203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600" dirty="0">
                          <a:solidFill>
                            <a:srgbClr val="0000FF"/>
                          </a:solidFill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575" baseline="-10582" dirty="0">
                          <a:solidFill>
                            <a:srgbClr val="0000FF"/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sz="1575" baseline="-10582">
                        <a:latin typeface="Comic Sans MS"/>
                        <a:cs typeface="Comic Sans MS"/>
                      </a:endParaRPr>
                    </a:p>
                  </a:txBody>
                  <a:tcPr marL="0" marR="0" marT="203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600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575" baseline="-10582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3</a:t>
                      </a:r>
                      <a:endParaRPr sz="1575" baseline="-10582">
                        <a:latin typeface="Comic Sans MS"/>
                        <a:cs typeface="Comic Sans MS"/>
                      </a:endParaRPr>
                    </a:p>
                  </a:txBody>
                  <a:tcPr marL="0" marR="0" marT="203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39700" algn="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600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575" baseline="-10582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2</a:t>
                      </a:r>
                      <a:endParaRPr sz="1575" baseline="-10582">
                        <a:latin typeface="Comic Sans MS"/>
                        <a:cs typeface="Comic Sans MS"/>
                      </a:endParaRPr>
                    </a:p>
                  </a:txBody>
                  <a:tcPr marL="0" marR="0" marT="203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2640"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X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20320" marB="0"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600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575" baseline="-10582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4</a:t>
                      </a:r>
                      <a:endParaRPr sz="1575" baseline="-10582">
                        <a:latin typeface="Comic Sans MS"/>
                        <a:cs typeface="Comic Sans MS"/>
                      </a:endParaRPr>
                    </a:p>
                  </a:txBody>
                  <a:tcPr marL="0" marR="0" marT="203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600" dirty="0">
                          <a:solidFill>
                            <a:srgbClr val="FF00FF"/>
                          </a:solidFill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575" baseline="-10582" dirty="0">
                          <a:solidFill>
                            <a:srgbClr val="FF00FF"/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sz="1575" baseline="-10582">
                        <a:latin typeface="Comic Sans MS"/>
                        <a:cs typeface="Comic Sans MS"/>
                      </a:endParaRPr>
                    </a:p>
                  </a:txBody>
                  <a:tcPr marL="0" marR="0" marT="203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600" dirty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575" baseline="-10582" dirty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7</a:t>
                      </a:r>
                      <a:endParaRPr sz="1575" baseline="-10582">
                        <a:latin typeface="Comic Sans MS"/>
                        <a:cs typeface="Comic Sans MS"/>
                      </a:endParaRPr>
                    </a:p>
                  </a:txBody>
                  <a:tcPr marL="0" marR="0" marT="203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39700" algn="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575" baseline="-10582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6</a:t>
                      </a:r>
                      <a:endParaRPr sz="1575" baseline="-10582">
                        <a:latin typeface="Comic Sans MS"/>
                        <a:cs typeface="Comic Sans MS"/>
                      </a:endParaRPr>
                    </a:p>
                  </a:txBody>
                  <a:tcPr marL="0" marR="0" marT="203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6672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Z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8" name="object 8"/>
          <p:cNvSpPr txBox="1"/>
          <p:nvPr/>
        </p:nvSpPr>
        <p:spPr>
          <a:xfrm>
            <a:off x="8072756" y="1915414"/>
            <a:ext cx="12255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0033"/>
                </a:solidFill>
                <a:latin typeface="Verdana"/>
                <a:cs typeface="Verdana"/>
              </a:rPr>
              <a:t>6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01489" y="1781302"/>
            <a:ext cx="34734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  <a:tabLst>
                <a:tab pos="2959100" algn="l"/>
              </a:tabLst>
            </a:pPr>
            <a:r>
              <a:rPr sz="1800" spc="-35" dirty="0">
                <a:latin typeface="Verdana"/>
                <a:cs typeface="Verdana"/>
              </a:rPr>
              <a:t>f</a:t>
            </a:r>
            <a:r>
              <a:rPr sz="1800" spc="-30" dirty="0">
                <a:latin typeface="Verdana"/>
                <a:cs typeface="Verdana"/>
              </a:rPr>
              <a:t>(</a:t>
            </a:r>
            <a:r>
              <a:rPr sz="1800" spc="-35" dirty="0">
                <a:latin typeface="Verdana"/>
                <a:cs typeface="Verdana"/>
              </a:rPr>
              <a:t>x,</a:t>
            </a:r>
            <a:r>
              <a:rPr sz="1800" spc="-204" dirty="0">
                <a:latin typeface="Verdana"/>
                <a:cs typeface="Verdana"/>
              </a:rPr>
              <a:t>y</a:t>
            </a:r>
            <a:r>
              <a:rPr sz="1800" spc="-35" dirty="0">
                <a:latin typeface="Verdana"/>
                <a:cs typeface="Verdana"/>
              </a:rPr>
              <a:t>,z</a:t>
            </a:r>
            <a:r>
              <a:rPr sz="1800" dirty="0">
                <a:latin typeface="Verdana"/>
                <a:cs typeface="Verdana"/>
              </a:rPr>
              <a:t>)</a:t>
            </a:r>
            <a:r>
              <a:rPr sz="1800" spc="-8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=</a:t>
            </a:r>
            <a:r>
              <a:rPr sz="1800" spc="5" dirty="0"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3333FF"/>
                </a:solidFill>
                <a:latin typeface="Verdana"/>
                <a:cs typeface="Verdana"/>
              </a:rPr>
              <a:t>m</a:t>
            </a:r>
            <a:r>
              <a:rPr sz="1800" baseline="-16203" dirty="0">
                <a:solidFill>
                  <a:srgbClr val="3333FF"/>
                </a:solidFill>
                <a:latin typeface="Verdana"/>
                <a:cs typeface="Verdana"/>
              </a:rPr>
              <a:t>1  </a:t>
            </a:r>
            <a:r>
              <a:rPr sz="1800" dirty="0">
                <a:latin typeface="Verdana"/>
                <a:cs typeface="Verdana"/>
              </a:rPr>
              <a:t>+</a:t>
            </a:r>
            <a:r>
              <a:rPr sz="1800" spc="5" dirty="0"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FF33CC"/>
                </a:solidFill>
                <a:latin typeface="Verdana"/>
                <a:cs typeface="Verdana"/>
              </a:rPr>
              <a:t>m</a:t>
            </a:r>
            <a:r>
              <a:rPr sz="1800" baseline="-16203" dirty="0">
                <a:solidFill>
                  <a:srgbClr val="FF33CC"/>
                </a:solidFill>
                <a:latin typeface="Verdana"/>
                <a:cs typeface="Verdana"/>
              </a:rPr>
              <a:t>5</a:t>
            </a:r>
            <a:r>
              <a:rPr sz="1800" spc="127" baseline="-16203" dirty="0">
                <a:solidFill>
                  <a:srgbClr val="FF33CC"/>
                </a:solidFill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+</a:t>
            </a:r>
            <a:r>
              <a:rPr sz="1800" spc="30" dirty="0"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FF0033"/>
                </a:solidFill>
                <a:latin typeface="Verdana"/>
                <a:cs typeface="Verdana"/>
              </a:rPr>
              <a:t>m	</a:t>
            </a:r>
            <a:r>
              <a:rPr sz="1800" dirty="0">
                <a:latin typeface="Verdana"/>
                <a:cs typeface="Verdana"/>
              </a:rPr>
              <a:t>+</a:t>
            </a:r>
            <a:r>
              <a:rPr sz="1800" spc="-114" dirty="0"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336600"/>
                </a:solidFill>
                <a:latin typeface="Verdana"/>
                <a:cs typeface="Verdana"/>
              </a:rPr>
              <a:t>m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740521" y="1915414"/>
            <a:ext cx="12255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336600"/>
                </a:solidFill>
                <a:latin typeface="Verdana"/>
                <a:cs typeface="Verdana"/>
              </a:rPr>
              <a:t>7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12141" y="3481275"/>
            <a:ext cx="6034405" cy="3625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110"/>
              </a:spcBef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sz="2200" dirty="0">
                <a:latin typeface="Calibri"/>
                <a:cs typeface="Calibri"/>
              </a:rPr>
              <a:t>In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either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case,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the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resulting</a:t>
            </a:r>
            <a:r>
              <a:rPr sz="2200" spc="-100" dirty="0">
                <a:latin typeface="Calibri"/>
                <a:cs typeface="Calibri"/>
              </a:rPr>
              <a:t> </a:t>
            </a:r>
            <a:r>
              <a:rPr sz="2200" spc="5" dirty="0">
                <a:latin typeface="Calibri"/>
                <a:cs typeface="Calibri"/>
              </a:rPr>
              <a:t>K-map </a:t>
            </a:r>
            <a:r>
              <a:rPr sz="2200" dirty="0">
                <a:latin typeface="Calibri"/>
                <a:cs typeface="Calibri"/>
              </a:rPr>
              <a:t>is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shown</a:t>
            </a:r>
            <a:r>
              <a:rPr sz="2200" spc="-19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below</a:t>
            </a:r>
            <a:endParaRPr sz="2200">
              <a:latin typeface="Calibri"/>
              <a:cs typeface="Calibri"/>
            </a:endParaRPr>
          </a:p>
        </p:txBody>
      </p:sp>
      <p:graphicFrame>
        <p:nvGraphicFramePr>
          <p:cNvPr id="12" name="object 12"/>
          <p:cNvGraphicFramePr>
            <a:graphicFrameLocks noGrp="1"/>
          </p:cNvGraphicFramePr>
          <p:nvPr/>
        </p:nvGraphicFramePr>
        <p:xfrm>
          <a:off x="2258186" y="4114802"/>
          <a:ext cx="3692523" cy="11440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6240"/>
                <a:gridCol w="697865"/>
                <a:gridCol w="261619"/>
                <a:gridCol w="524510"/>
                <a:gridCol w="440690"/>
                <a:gridCol w="795655"/>
                <a:gridCol w="274319"/>
                <a:gridCol w="301625"/>
              </a:tblGrid>
              <a:tr h="27712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1590"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1500" dirty="0">
                          <a:latin typeface="Comic Sans MS"/>
                          <a:cs typeface="Comic Sans MS"/>
                        </a:rPr>
                        <a:t>Y</a:t>
                      </a:r>
                      <a:endParaRPr sz="1500">
                        <a:latin typeface="Comic Sans MS"/>
                        <a:cs typeface="Comic Sans MS"/>
                      </a:endParaRPr>
                    </a:p>
                  </a:txBody>
                  <a:tcPr marL="0" marR="0" marT="2667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9133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67005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500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0</a:t>
                      </a:r>
                      <a:endParaRPr sz="1500">
                        <a:latin typeface="Comic Sans MS"/>
                        <a:cs typeface="Comic Sans MS"/>
                      </a:endParaRPr>
                    </a:p>
                  </a:txBody>
                  <a:tcPr marL="0" marR="0" marT="27305" marB="0">
                    <a:lnL w="28575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27305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500" dirty="0">
                          <a:latin typeface="Comic Sans MS"/>
                          <a:cs typeface="Comic Sans MS"/>
                        </a:rPr>
                        <a:t>1</a:t>
                      </a:r>
                      <a:endParaRPr sz="1500">
                        <a:latin typeface="Comic Sans MS"/>
                        <a:cs typeface="Comic Sans MS"/>
                      </a:endParaRPr>
                    </a:p>
                  </a:txBody>
                  <a:tcPr marL="0" marR="0" marT="27305" marB="0">
                    <a:lnL w="28575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R="21590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5750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500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0</a:t>
                      </a:r>
                      <a:endParaRPr sz="1500">
                        <a:latin typeface="Comic Sans MS"/>
                        <a:cs typeface="Comic Sans MS"/>
                      </a:endParaRPr>
                    </a:p>
                  </a:txBody>
                  <a:tcPr marL="0" marR="0" marT="2730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500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0</a:t>
                      </a:r>
                      <a:endParaRPr sz="1500">
                        <a:latin typeface="Comic Sans MS"/>
                        <a:cs typeface="Comic Sans MS"/>
                      </a:endParaRPr>
                    </a:p>
                  </a:txBody>
                  <a:tcPr marL="0" marR="0" marT="27305" marB="0"/>
                </a:tc>
              </a:tr>
              <a:tr h="291592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500" dirty="0">
                          <a:latin typeface="Comic Sans MS"/>
                          <a:cs typeface="Comic Sans MS"/>
                        </a:rPr>
                        <a:t>X</a:t>
                      </a:r>
                      <a:endParaRPr sz="1500">
                        <a:latin typeface="Comic Sans MS"/>
                        <a:cs typeface="Comic Sans MS"/>
                      </a:endParaRPr>
                    </a:p>
                  </a:txBody>
                  <a:tcPr marL="0" marR="0" marT="27305" marB="0">
                    <a:lnR w="2857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67005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500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0</a:t>
                      </a:r>
                      <a:endParaRPr sz="1500">
                        <a:latin typeface="Comic Sans MS"/>
                        <a:cs typeface="Comic Sans MS"/>
                      </a:endParaRPr>
                    </a:p>
                  </a:txBody>
                  <a:tcPr marL="0" marR="0" marT="27305" marB="0">
                    <a:lnL w="28575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27305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500" dirty="0">
                          <a:latin typeface="Comic Sans MS"/>
                          <a:cs typeface="Comic Sans MS"/>
                        </a:rPr>
                        <a:t>1</a:t>
                      </a:r>
                      <a:endParaRPr sz="1500">
                        <a:latin typeface="Comic Sans MS"/>
                        <a:cs typeface="Comic Sans MS"/>
                      </a:endParaRPr>
                    </a:p>
                  </a:txBody>
                  <a:tcPr marL="0" marR="0" marT="27305" marB="0">
                    <a:lnL w="28575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R="21590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7909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500" dirty="0">
                          <a:latin typeface="Comic Sans MS"/>
                          <a:cs typeface="Comic Sans MS"/>
                        </a:rPr>
                        <a:t>1</a:t>
                      </a:r>
                      <a:endParaRPr sz="1500">
                        <a:latin typeface="Comic Sans MS"/>
                        <a:cs typeface="Comic Sans MS"/>
                      </a:endParaRPr>
                    </a:p>
                  </a:txBody>
                  <a:tcPr marL="0" marR="0" marT="2730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R="33655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500" dirty="0">
                          <a:latin typeface="Comic Sans MS"/>
                          <a:cs typeface="Comic Sans MS"/>
                        </a:rPr>
                        <a:t>1</a:t>
                      </a:r>
                      <a:endParaRPr sz="1500">
                        <a:latin typeface="Comic Sans MS"/>
                        <a:cs typeface="Comic Sans MS"/>
                      </a:endParaRPr>
                    </a:p>
                  </a:txBody>
                  <a:tcPr marL="0" marR="0" marT="27305" marB="0"/>
                </a:tc>
              </a:tr>
              <a:tr h="2839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500" dirty="0">
                          <a:latin typeface="Comic Sans MS"/>
                          <a:cs typeface="Comic Sans MS"/>
                        </a:rPr>
                        <a:t>Z</a:t>
                      </a:r>
                      <a:endParaRPr sz="1500">
                        <a:latin typeface="Comic Sans MS"/>
                        <a:cs typeface="Comic Sans MS"/>
                      </a:endParaRPr>
                    </a:p>
                  </a:txBody>
                  <a:tcPr marL="0" marR="0" marT="2730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381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grpSp>
        <p:nvGrpSpPr>
          <p:cNvPr id="13" name="object 13"/>
          <p:cNvGrpSpPr/>
          <p:nvPr/>
        </p:nvGrpSpPr>
        <p:grpSpPr>
          <a:xfrm>
            <a:off x="2107565" y="4377818"/>
            <a:ext cx="4211320" cy="608965"/>
            <a:chOff x="2107564" y="4377816"/>
            <a:chExt cx="4211320" cy="608965"/>
          </a:xfrm>
        </p:grpSpPr>
        <p:sp>
          <p:nvSpPr>
            <p:cNvPr id="14" name="object 14"/>
            <p:cNvSpPr/>
            <p:nvPr/>
          </p:nvSpPr>
          <p:spPr>
            <a:xfrm>
              <a:off x="2668904" y="4385920"/>
              <a:ext cx="23495" cy="17780"/>
            </a:xfrm>
            <a:custGeom>
              <a:avLst/>
              <a:gdLst/>
              <a:ahLst/>
              <a:cxnLst/>
              <a:rect l="l" t="t" r="r" b="b"/>
              <a:pathLst>
                <a:path w="23494" h="17779">
                  <a:moveTo>
                    <a:pt x="22974" y="0"/>
                  </a:moveTo>
                  <a:lnTo>
                    <a:pt x="0" y="0"/>
                  </a:lnTo>
                  <a:lnTo>
                    <a:pt x="0" y="17550"/>
                  </a:lnTo>
                  <a:lnTo>
                    <a:pt x="22974" y="17550"/>
                  </a:lnTo>
                  <a:lnTo>
                    <a:pt x="2297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669793" y="4380356"/>
              <a:ext cx="21590" cy="12700"/>
            </a:xfrm>
            <a:custGeom>
              <a:avLst/>
              <a:gdLst/>
              <a:ahLst/>
              <a:cxnLst/>
              <a:rect l="l" t="t" r="r" b="b"/>
              <a:pathLst>
                <a:path w="21589" h="12700">
                  <a:moveTo>
                    <a:pt x="0" y="12700"/>
                  </a:moveTo>
                  <a:lnTo>
                    <a:pt x="21081" y="12700"/>
                  </a:lnTo>
                  <a:lnTo>
                    <a:pt x="21081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669793" y="4386706"/>
              <a:ext cx="0" cy="16510"/>
            </a:xfrm>
            <a:custGeom>
              <a:avLst/>
              <a:gdLst/>
              <a:ahLst/>
              <a:cxnLst/>
              <a:rect l="l" t="t" r="r" b="b"/>
              <a:pathLst>
                <a:path h="16510">
                  <a:moveTo>
                    <a:pt x="-6350" y="8001"/>
                  </a:moveTo>
                  <a:lnTo>
                    <a:pt x="6350" y="8001"/>
                  </a:lnTo>
                </a:path>
              </a:pathLst>
            </a:custGeom>
            <a:ln w="1600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2691892" y="4380356"/>
              <a:ext cx="914400" cy="23495"/>
            </a:xfrm>
            <a:custGeom>
              <a:avLst/>
              <a:gdLst/>
              <a:ahLst/>
              <a:cxnLst/>
              <a:rect l="l" t="t" r="r" b="b"/>
              <a:pathLst>
                <a:path w="914400" h="23495">
                  <a:moveTo>
                    <a:pt x="914019" y="5588"/>
                  </a:moveTo>
                  <a:lnTo>
                    <a:pt x="913003" y="5588"/>
                  </a:lnTo>
                  <a:lnTo>
                    <a:pt x="913003" y="0"/>
                  </a:lnTo>
                  <a:lnTo>
                    <a:pt x="889" y="0"/>
                  </a:lnTo>
                  <a:lnTo>
                    <a:pt x="889" y="5588"/>
                  </a:lnTo>
                  <a:lnTo>
                    <a:pt x="0" y="5588"/>
                  </a:lnTo>
                  <a:lnTo>
                    <a:pt x="0" y="23126"/>
                  </a:lnTo>
                  <a:lnTo>
                    <a:pt x="914019" y="23126"/>
                  </a:lnTo>
                  <a:lnTo>
                    <a:pt x="914019" y="558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628770" y="4385920"/>
              <a:ext cx="23495" cy="17780"/>
            </a:xfrm>
            <a:custGeom>
              <a:avLst/>
              <a:gdLst/>
              <a:ahLst/>
              <a:cxnLst/>
              <a:rect l="l" t="t" r="r" b="b"/>
              <a:pathLst>
                <a:path w="23495" h="17779">
                  <a:moveTo>
                    <a:pt x="22974" y="0"/>
                  </a:moveTo>
                  <a:lnTo>
                    <a:pt x="0" y="0"/>
                  </a:lnTo>
                  <a:lnTo>
                    <a:pt x="0" y="17550"/>
                  </a:lnTo>
                  <a:lnTo>
                    <a:pt x="22974" y="17550"/>
                  </a:lnTo>
                  <a:lnTo>
                    <a:pt x="2297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3629786" y="4380356"/>
              <a:ext cx="21590" cy="12700"/>
            </a:xfrm>
            <a:custGeom>
              <a:avLst/>
              <a:gdLst/>
              <a:ahLst/>
              <a:cxnLst/>
              <a:rect l="l" t="t" r="r" b="b"/>
              <a:pathLst>
                <a:path w="21589" h="12700">
                  <a:moveTo>
                    <a:pt x="0" y="12700"/>
                  </a:moveTo>
                  <a:lnTo>
                    <a:pt x="21082" y="12700"/>
                  </a:lnTo>
                  <a:lnTo>
                    <a:pt x="21082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629786" y="4386706"/>
              <a:ext cx="0" cy="16510"/>
            </a:xfrm>
            <a:custGeom>
              <a:avLst/>
              <a:gdLst/>
              <a:ahLst/>
              <a:cxnLst/>
              <a:rect l="l" t="t" r="r" b="b"/>
              <a:pathLst>
                <a:path h="16510">
                  <a:moveTo>
                    <a:pt x="-6350" y="8001"/>
                  </a:moveTo>
                  <a:lnTo>
                    <a:pt x="6350" y="8001"/>
                  </a:lnTo>
                </a:path>
              </a:pathLst>
            </a:custGeom>
            <a:ln w="1600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3651758" y="4380356"/>
              <a:ext cx="2643505" cy="23495"/>
            </a:xfrm>
            <a:custGeom>
              <a:avLst/>
              <a:gdLst/>
              <a:ahLst/>
              <a:cxnLst/>
              <a:rect l="l" t="t" r="r" b="b"/>
              <a:pathLst>
                <a:path w="2643504" h="23495">
                  <a:moveTo>
                    <a:pt x="865759" y="5588"/>
                  </a:moveTo>
                  <a:lnTo>
                    <a:pt x="864870" y="5588"/>
                  </a:lnTo>
                  <a:lnTo>
                    <a:pt x="864870" y="0"/>
                  </a:lnTo>
                  <a:lnTo>
                    <a:pt x="1016" y="0"/>
                  </a:lnTo>
                  <a:lnTo>
                    <a:pt x="1016" y="5588"/>
                  </a:lnTo>
                  <a:lnTo>
                    <a:pt x="0" y="5588"/>
                  </a:lnTo>
                  <a:lnTo>
                    <a:pt x="0" y="23126"/>
                  </a:lnTo>
                  <a:lnTo>
                    <a:pt x="865759" y="23126"/>
                  </a:lnTo>
                  <a:lnTo>
                    <a:pt x="865759" y="5588"/>
                  </a:lnTo>
                  <a:close/>
                </a:path>
                <a:path w="2643504" h="23495">
                  <a:moveTo>
                    <a:pt x="1731645" y="5588"/>
                  </a:moveTo>
                  <a:lnTo>
                    <a:pt x="1730629" y="5588"/>
                  </a:lnTo>
                  <a:lnTo>
                    <a:pt x="1730629" y="0"/>
                  </a:lnTo>
                  <a:lnTo>
                    <a:pt x="889762" y="0"/>
                  </a:lnTo>
                  <a:lnTo>
                    <a:pt x="889762" y="5588"/>
                  </a:lnTo>
                  <a:lnTo>
                    <a:pt x="888873" y="5588"/>
                  </a:lnTo>
                  <a:lnTo>
                    <a:pt x="888873" y="23126"/>
                  </a:lnTo>
                  <a:lnTo>
                    <a:pt x="1731645" y="23126"/>
                  </a:lnTo>
                  <a:lnTo>
                    <a:pt x="1731645" y="5588"/>
                  </a:lnTo>
                  <a:close/>
                </a:path>
                <a:path w="2643504" h="23495">
                  <a:moveTo>
                    <a:pt x="2643505" y="5588"/>
                  </a:moveTo>
                  <a:lnTo>
                    <a:pt x="2642743" y="5588"/>
                  </a:lnTo>
                  <a:lnTo>
                    <a:pt x="2642743" y="0"/>
                  </a:lnTo>
                  <a:lnTo>
                    <a:pt x="1755775" y="0"/>
                  </a:lnTo>
                  <a:lnTo>
                    <a:pt x="1755775" y="5588"/>
                  </a:lnTo>
                  <a:lnTo>
                    <a:pt x="1754886" y="5588"/>
                  </a:lnTo>
                  <a:lnTo>
                    <a:pt x="1754886" y="23126"/>
                  </a:lnTo>
                  <a:lnTo>
                    <a:pt x="2643505" y="23126"/>
                  </a:lnTo>
                  <a:lnTo>
                    <a:pt x="2643505" y="558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6296405" y="4386706"/>
              <a:ext cx="0" cy="17780"/>
            </a:xfrm>
            <a:custGeom>
              <a:avLst/>
              <a:gdLst/>
              <a:ahLst/>
              <a:cxnLst/>
              <a:rect l="l" t="t" r="r" b="b"/>
              <a:pathLst>
                <a:path h="17779">
                  <a:moveTo>
                    <a:pt x="-6350" y="8763"/>
                  </a:moveTo>
                  <a:lnTo>
                    <a:pt x="6350" y="8763"/>
                  </a:lnTo>
                </a:path>
              </a:pathLst>
            </a:custGeom>
            <a:ln w="17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6296405" y="4386706"/>
              <a:ext cx="0" cy="16510"/>
            </a:xfrm>
            <a:custGeom>
              <a:avLst/>
              <a:gdLst/>
              <a:ahLst/>
              <a:cxnLst/>
              <a:rect l="l" t="t" r="r" b="b"/>
              <a:pathLst>
                <a:path h="16510">
                  <a:moveTo>
                    <a:pt x="-6350" y="8001"/>
                  </a:moveTo>
                  <a:lnTo>
                    <a:pt x="6350" y="8001"/>
                  </a:lnTo>
                </a:path>
              </a:pathLst>
            </a:custGeom>
            <a:ln w="1600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6296405" y="4405629"/>
              <a:ext cx="0" cy="271145"/>
            </a:xfrm>
            <a:custGeom>
              <a:avLst/>
              <a:gdLst/>
              <a:ahLst/>
              <a:cxnLst/>
              <a:rect l="l" t="t" r="r" b="b"/>
              <a:pathLst>
                <a:path h="271145">
                  <a:moveTo>
                    <a:pt x="0" y="0"/>
                  </a:moveTo>
                  <a:lnTo>
                    <a:pt x="0" y="270891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2107565" y="4671694"/>
              <a:ext cx="4187825" cy="23495"/>
            </a:xfrm>
            <a:custGeom>
              <a:avLst/>
              <a:gdLst/>
              <a:ahLst/>
              <a:cxnLst/>
              <a:rect l="l" t="t" r="r" b="b"/>
              <a:pathLst>
                <a:path w="4187825" h="23495">
                  <a:moveTo>
                    <a:pt x="538353" y="5588"/>
                  </a:moveTo>
                  <a:lnTo>
                    <a:pt x="537337" y="5588"/>
                  </a:lnTo>
                  <a:lnTo>
                    <a:pt x="537337" y="0"/>
                  </a:lnTo>
                  <a:lnTo>
                    <a:pt x="889" y="0"/>
                  </a:lnTo>
                  <a:lnTo>
                    <a:pt x="889" y="5588"/>
                  </a:lnTo>
                  <a:lnTo>
                    <a:pt x="0" y="5588"/>
                  </a:lnTo>
                  <a:lnTo>
                    <a:pt x="0" y="23126"/>
                  </a:lnTo>
                  <a:lnTo>
                    <a:pt x="538353" y="23126"/>
                  </a:lnTo>
                  <a:lnTo>
                    <a:pt x="538353" y="5588"/>
                  </a:lnTo>
                  <a:close/>
                </a:path>
                <a:path w="4187825" h="23495">
                  <a:moveTo>
                    <a:pt x="1498346" y="5588"/>
                  </a:moveTo>
                  <a:lnTo>
                    <a:pt x="1497330" y="5588"/>
                  </a:lnTo>
                  <a:lnTo>
                    <a:pt x="1497330" y="0"/>
                  </a:lnTo>
                  <a:lnTo>
                    <a:pt x="562229" y="0"/>
                  </a:lnTo>
                  <a:lnTo>
                    <a:pt x="562229" y="5588"/>
                  </a:lnTo>
                  <a:lnTo>
                    <a:pt x="561340" y="5588"/>
                  </a:lnTo>
                  <a:lnTo>
                    <a:pt x="561340" y="23126"/>
                  </a:lnTo>
                  <a:lnTo>
                    <a:pt x="1498346" y="23126"/>
                  </a:lnTo>
                  <a:lnTo>
                    <a:pt x="1498346" y="5588"/>
                  </a:lnTo>
                  <a:close/>
                </a:path>
                <a:path w="4187825" h="23495">
                  <a:moveTo>
                    <a:pt x="2409952" y="5588"/>
                  </a:moveTo>
                  <a:lnTo>
                    <a:pt x="2409063" y="5588"/>
                  </a:lnTo>
                  <a:lnTo>
                    <a:pt x="2409063" y="0"/>
                  </a:lnTo>
                  <a:lnTo>
                    <a:pt x="1522222" y="0"/>
                  </a:lnTo>
                  <a:lnTo>
                    <a:pt x="1522222" y="5588"/>
                  </a:lnTo>
                  <a:lnTo>
                    <a:pt x="1521206" y="5588"/>
                  </a:lnTo>
                  <a:lnTo>
                    <a:pt x="1521206" y="23126"/>
                  </a:lnTo>
                  <a:lnTo>
                    <a:pt x="2409952" y="23126"/>
                  </a:lnTo>
                  <a:lnTo>
                    <a:pt x="2409952" y="5588"/>
                  </a:lnTo>
                  <a:close/>
                </a:path>
                <a:path w="4187825" h="23495">
                  <a:moveTo>
                    <a:pt x="3275838" y="5588"/>
                  </a:moveTo>
                  <a:lnTo>
                    <a:pt x="3274822" y="5588"/>
                  </a:lnTo>
                  <a:lnTo>
                    <a:pt x="3274822" y="0"/>
                  </a:lnTo>
                  <a:lnTo>
                    <a:pt x="2433955" y="0"/>
                  </a:lnTo>
                  <a:lnTo>
                    <a:pt x="2433955" y="5588"/>
                  </a:lnTo>
                  <a:lnTo>
                    <a:pt x="2433066" y="5588"/>
                  </a:lnTo>
                  <a:lnTo>
                    <a:pt x="2433066" y="23126"/>
                  </a:lnTo>
                  <a:lnTo>
                    <a:pt x="3275838" y="23126"/>
                  </a:lnTo>
                  <a:lnTo>
                    <a:pt x="3275838" y="5588"/>
                  </a:lnTo>
                  <a:close/>
                </a:path>
                <a:path w="4187825" h="23495">
                  <a:moveTo>
                    <a:pt x="4187698" y="5588"/>
                  </a:moveTo>
                  <a:lnTo>
                    <a:pt x="4186936" y="5588"/>
                  </a:lnTo>
                  <a:lnTo>
                    <a:pt x="4186936" y="0"/>
                  </a:lnTo>
                  <a:lnTo>
                    <a:pt x="3299968" y="0"/>
                  </a:lnTo>
                  <a:lnTo>
                    <a:pt x="3299968" y="5588"/>
                  </a:lnTo>
                  <a:lnTo>
                    <a:pt x="3299079" y="5588"/>
                  </a:lnTo>
                  <a:lnTo>
                    <a:pt x="3299079" y="23126"/>
                  </a:lnTo>
                  <a:lnTo>
                    <a:pt x="4187698" y="23126"/>
                  </a:lnTo>
                  <a:lnTo>
                    <a:pt x="4187698" y="558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6296405" y="4678044"/>
              <a:ext cx="0" cy="17780"/>
            </a:xfrm>
            <a:custGeom>
              <a:avLst/>
              <a:gdLst/>
              <a:ahLst/>
              <a:cxnLst/>
              <a:rect l="l" t="t" r="r" b="b"/>
              <a:pathLst>
                <a:path h="17779">
                  <a:moveTo>
                    <a:pt x="-6350" y="8762"/>
                  </a:moveTo>
                  <a:lnTo>
                    <a:pt x="6350" y="8762"/>
                  </a:lnTo>
                </a:path>
              </a:pathLst>
            </a:custGeom>
            <a:ln w="17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6295459" y="4385817"/>
              <a:ext cx="23495" cy="600710"/>
            </a:xfrm>
            <a:custGeom>
              <a:avLst/>
              <a:gdLst/>
              <a:ahLst/>
              <a:cxnLst/>
              <a:rect l="l" t="t" r="r" b="b"/>
              <a:pathLst>
                <a:path w="23495" h="600710">
                  <a:moveTo>
                    <a:pt x="0" y="600582"/>
                  </a:moveTo>
                  <a:lnTo>
                    <a:pt x="22974" y="600582"/>
                  </a:lnTo>
                  <a:lnTo>
                    <a:pt x="22974" y="0"/>
                  </a:lnTo>
                  <a:lnTo>
                    <a:pt x="0" y="0"/>
                  </a:lnTo>
                  <a:lnTo>
                    <a:pt x="0" y="60058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6296405" y="4696967"/>
              <a:ext cx="0" cy="271145"/>
            </a:xfrm>
            <a:custGeom>
              <a:avLst/>
              <a:gdLst/>
              <a:ahLst/>
              <a:cxnLst/>
              <a:rect l="l" t="t" r="r" b="b"/>
              <a:pathLst>
                <a:path h="271145">
                  <a:moveTo>
                    <a:pt x="0" y="0"/>
                  </a:moveTo>
                  <a:lnTo>
                    <a:pt x="0" y="271144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9" name="object 29"/>
          <p:cNvGrpSpPr/>
          <p:nvPr/>
        </p:nvGrpSpPr>
        <p:grpSpPr>
          <a:xfrm>
            <a:off x="2663445" y="4963288"/>
            <a:ext cx="3639820" cy="23495"/>
            <a:chOff x="2663444" y="4963286"/>
            <a:chExt cx="3639820" cy="23495"/>
          </a:xfrm>
        </p:grpSpPr>
        <p:sp>
          <p:nvSpPr>
            <p:cNvPr id="30" name="object 30"/>
            <p:cNvSpPr/>
            <p:nvPr/>
          </p:nvSpPr>
          <p:spPr>
            <a:xfrm>
              <a:off x="2668905" y="4968850"/>
              <a:ext cx="23495" cy="17780"/>
            </a:xfrm>
            <a:custGeom>
              <a:avLst/>
              <a:gdLst/>
              <a:ahLst/>
              <a:cxnLst/>
              <a:rect l="l" t="t" r="r" b="b"/>
              <a:pathLst>
                <a:path w="23494" h="17779">
                  <a:moveTo>
                    <a:pt x="22974" y="0"/>
                  </a:moveTo>
                  <a:lnTo>
                    <a:pt x="0" y="0"/>
                  </a:lnTo>
                  <a:lnTo>
                    <a:pt x="0" y="17550"/>
                  </a:lnTo>
                  <a:lnTo>
                    <a:pt x="22974" y="17550"/>
                  </a:lnTo>
                  <a:lnTo>
                    <a:pt x="2297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2669794" y="4963286"/>
              <a:ext cx="21590" cy="12700"/>
            </a:xfrm>
            <a:custGeom>
              <a:avLst/>
              <a:gdLst/>
              <a:ahLst/>
              <a:cxnLst/>
              <a:rect l="l" t="t" r="r" b="b"/>
              <a:pathLst>
                <a:path w="21589" h="12700">
                  <a:moveTo>
                    <a:pt x="0" y="12700"/>
                  </a:moveTo>
                  <a:lnTo>
                    <a:pt x="21081" y="12700"/>
                  </a:lnTo>
                  <a:lnTo>
                    <a:pt x="21081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2669794" y="4969636"/>
              <a:ext cx="0" cy="16510"/>
            </a:xfrm>
            <a:custGeom>
              <a:avLst/>
              <a:gdLst/>
              <a:ahLst/>
              <a:cxnLst/>
              <a:rect l="l" t="t" r="r" b="b"/>
              <a:pathLst>
                <a:path h="16510">
                  <a:moveTo>
                    <a:pt x="-6350" y="8064"/>
                  </a:moveTo>
                  <a:lnTo>
                    <a:pt x="6350" y="8064"/>
                  </a:lnTo>
                </a:path>
              </a:pathLst>
            </a:custGeom>
            <a:ln w="1612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2691892" y="4963286"/>
              <a:ext cx="3603625" cy="23495"/>
            </a:xfrm>
            <a:custGeom>
              <a:avLst/>
              <a:gdLst/>
              <a:ahLst/>
              <a:cxnLst/>
              <a:rect l="l" t="t" r="r" b="b"/>
              <a:pathLst>
                <a:path w="3603625" h="23495">
                  <a:moveTo>
                    <a:pt x="914019" y="5588"/>
                  </a:moveTo>
                  <a:lnTo>
                    <a:pt x="913003" y="5588"/>
                  </a:lnTo>
                  <a:lnTo>
                    <a:pt x="913003" y="0"/>
                  </a:lnTo>
                  <a:lnTo>
                    <a:pt x="889" y="0"/>
                  </a:lnTo>
                  <a:lnTo>
                    <a:pt x="889" y="5588"/>
                  </a:lnTo>
                  <a:lnTo>
                    <a:pt x="0" y="5588"/>
                  </a:lnTo>
                  <a:lnTo>
                    <a:pt x="0" y="23126"/>
                  </a:lnTo>
                  <a:lnTo>
                    <a:pt x="914019" y="23126"/>
                  </a:lnTo>
                  <a:lnTo>
                    <a:pt x="914019" y="5588"/>
                  </a:lnTo>
                  <a:close/>
                </a:path>
                <a:path w="3603625" h="23495">
                  <a:moveTo>
                    <a:pt x="1825625" y="5588"/>
                  </a:moveTo>
                  <a:lnTo>
                    <a:pt x="1824736" y="5588"/>
                  </a:lnTo>
                  <a:lnTo>
                    <a:pt x="1824736" y="0"/>
                  </a:lnTo>
                  <a:lnTo>
                    <a:pt x="937895" y="0"/>
                  </a:lnTo>
                  <a:lnTo>
                    <a:pt x="937895" y="5588"/>
                  </a:lnTo>
                  <a:lnTo>
                    <a:pt x="936879" y="5588"/>
                  </a:lnTo>
                  <a:lnTo>
                    <a:pt x="936879" y="23126"/>
                  </a:lnTo>
                  <a:lnTo>
                    <a:pt x="1825625" y="23126"/>
                  </a:lnTo>
                  <a:lnTo>
                    <a:pt x="1825625" y="5588"/>
                  </a:lnTo>
                  <a:close/>
                </a:path>
                <a:path w="3603625" h="23495">
                  <a:moveTo>
                    <a:pt x="2691511" y="5588"/>
                  </a:moveTo>
                  <a:lnTo>
                    <a:pt x="2690495" y="5588"/>
                  </a:lnTo>
                  <a:lnTo>
                    <a:pt x="2690495" y="0"/>
                  </a:lnTo>
                  <a:lnTo>
                    <a:pt x="1849628" y="0"/>
                  </a:lnTo>
                  <a:lnTo>
                    <a:pt x="1849628" y="5588"/>
                  </a:lnTo>
                  <a:lnTo>
                    <a:pt x="1848739" y="5588"/>
                  </a:lnTo>
                  <a:lnTo>
                    <a:pt x="1848739" y="23126"/>
                  </a:lnTo>
                  <a:lnTo>
                    <a:pt x="2691511" y="23126"/>
                  </a:lnTo>
                  <a:lnTo>
                    <a:pt x="2691511" y="5588"/>
                  </a:lnTo>
                  <a:close/>
                </a:path>
                <a:path w="3603625" h="23495">
                  <a:moveTo>
                    <a:pt x="3603371" y="5588"/>
                  </a:moveTo>
                  <a:lnTo>
                    <a:pt x="3602609" y="5588"/>
                  </a:lnTo>
                  <a:lnTo>
                    <a:pt x="3602609" y="0"/>
                  </a:lnTo>
                  <a:lnTo>
                    <a:pt x="2715641" y="0"/>
                  </a:lnTo>
                  <a:lnTo>
                    <a:pt x="2715641" y="5588"/>
                  </a:lnTo>
                  <a:lnTo>
                    <a:pt x="2714752" y="5588"/>
                  </a:lnTo>
                  <a:lnTo>
                    <a:pt x="2714752" y="23126"/>
                  </a:lnTo>
                  <a:lnTo>
                    <a:pt x="3603371" y="23126"/>
                  </a:lnTo>
                  <a:lnTo>
                    <a:pt x="3603371" y="558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6290055" y="4977701"/>
              <a:ext cx="12700" cy="0"/>
            </a:xfrm>
            <a:custGeom>
              <a:avLst/>
              <a:gdLst/>
              <a:ahLst/>
              <a:cxnLst/>
              <a:rect l="l" t="t" r="r" b="b"/>
              <a:pathLst>
                <a:path w="12700">
                  <a:moveTo>
                    <a:pt x="0" y="0"/>
                  </a:moveTo>
                  <a:lnTo>
                    <a:pt x="12700" y="0"/>
                  </a:lnTo>
                </a:path>
                <a:path w="12700">
                  <a:moveTo>
                    <a:pt x="0" y="0"/>
                  </a:moveTo>
                  <a:lnTo>
                    <a:pt x="12700" y="0"/>
                  </a:lnTo>
                </a:path>
              </a:pathLst>
            </a:custGeom>
            <a:ln w="1612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5" name="object 35"/>
          <p:cNvSpPr/>
          <p:nvPr/>
        </p:nvSpPr>
        <p:spPr>
          <a:xfrm>
            <a:off x="3352801" y="5047490"/>
            <a:ext cx="786765" cy="512445"/>
          </a:xfrm>
          <a:custGeom>
            <a:avLst/>
            <a:gdLst/>
            <a:ahLst/>
            <a:cxnLst/>
            <a:rect l="l" t="t" r="r" b="b"/>
            <a:pathLst>
              <a:path w="786764" h="512445">
                <a:moveTo>
                  <a:pt x="0" y="512064"/>
                </a:moveTo>
                <a:lnTo>
                  <a:pt x="786384" y="512064"/>
                </a:lnTo>
                <a:lnTo>
                  <a:pt x="786384" y="0"/>
                </a:lnTo>
                <a:lnTo>
                  <a:pt x="0" y="0"/>
                </a:lnTo>
                <a:lnTo>
                  <a:pt x="0" y="512064"/>
                </a:lnTo>
                <a:close/>
              </a:path>
            </a:pathLst>
          </a:custGeom>
          <a:ln w="24384">
            <a:solidFill>
              <a:srgbClr val="FF33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297680" y="5346193"/>
            <a:ext cx="1612900" cy="216535"/>
          </a:xfrm>
          <a:custGeom>
            <a:avLst/>
            <a:gdLst/>
            <a:ahLst/>
            <a:cxnLst/>
            <a:rect l="l" t="t" r="r" b="b"/>
            <a:pathLst>
              <a:path w="1612900" h="216535">
                <a:moveTo>
                  <a:pt x="0" y="216407"/>
                </a:moveTo>
                <a:lnTo>
                  <a:pt x="1612391" y="216407"/>
                </a:lnTo>
                <a:lnTo>
                  <a:pt x="1612391" y="0"/>
                </a:lnTo>
                <a:lnTo>
                  <a:pt x="0" y="0"/>
                </a:lnTo>
                <a:lnTo>
                  <a:pt x="0" y="216407"/>
                </a:lnTo>
                <a:close/>
              </a:path>
            </a:pathLst>
          </a:custGeom>
          <a:ln w="24384">
            <a:solidFill>
              <a:srgbClr val="3333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>
            <a:spLocks noGrp="1"/>
          </p:cNvSpPr>
          <p:nvPr>
            <p:ph type="title"/>
          </p:nvPr>
        </p:nvSpPr>
        <p:spPr>
          <a:xfrm>
            <a:off x="2353818" y="124409"/>
            <a:ext cx="355536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25" dirty="0">
                <a:solidFill>
                  <a:srgbClr val="C0504D"/>
                </a:solidFill>
                <a:latin typeface="Calibri"/>
                <a:cs typeface="Calibri"/>
              </a:rPr>
              <a:t>5-VARIABLE</a:t>
            </a:r>
            <a:r>
              <a:rPr sz="3600" spc="-1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C0504D"/>
                </a:solidFill>
                <a:latin typeface="Calibri"/>
                <a:cs typeface="Calibri"/>
              </a:rPr>
              <a:t>K-MAP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8445501" y="6410197"/>
            <a:ext cx="25781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sz="1800" spc="-390" dirty="0">
                <a:solidFill>
                  <a:srgbClr val="888888"/>
                </a:solidFill>
                <a:latin typeface="Calibri"/>
                <a:cs typeface="Calibri"/>
              </a:rPr>
              <a:t>9</a:t>
            </a:r>
            <a:r>
              <a:rPr sz="1800" spc="-330" baseline="2314" dirty="0">
                <a:solidFill>
                  <a:srgbClr val="878787"/>
                </a:solidFill>
                <a:latin typeface="Calibri"/>
                <a:cs typeface="Calibri"/>
              </a:rPr>
              <a:t>4</a:t>
            </a:r>
            <a:r>
              <a:rPr sz="1800" dirty="0">
                <a:solidFill>
                  <a:srgbClr val="888888"/>
                </a:solidFill>
                <a:latin typeface="Calibri"/>
                <a:cs typeface="Calibri"/>
              </a:rPr>
              <a:t>9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" y="6400802"/>
            <a:ext cx="4648201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40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1" y="98886"/>
            <a:ext cx="13715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Rectangle 40"/>
          <p:cNvSpPr/>
          <p:nvPr/>
        </p:nvSpPr>
        <p:spPr>
          <a:xfrm>
            <a:off x="4648200" y="6400802"/>
            <a:ext cx="4191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Department of Computer Science &amp; Engineering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1143000" y="1143000"/>
            <a:ext cx="6809740" cy="3075940"/>
            <a:chOff x="1143000" y="1143000"/>
            <a:chExt cx="6809740" cy="307594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43000" y="1143000"/>
              <a:ext cx="3227831" cy="3075432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724400" y="1143000"/>
              <a:ext cx="3227831" cy="3075432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5949823" y="3687904"/>
            <a:ext cx="57975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Verdana"/>
                <a:cs typeface="Verdana"/>
              </a:rPr>
              <a:t>V</a:t>
            </a:r>
            <a:r>
              <a:rPr sz="1800" dirty="0">
                <a:latin typeface="Verdana"/>
                <a:cs typeface="Verdana"/>
              </a:rPr>
              <a:t>=</a:t>
            </a:r>
            <a:r>
              <a:rPr sz="1800" spc="-114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1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289811" y="3230117"/>
            <a:ext cx="579755" cy="7543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32384" algn="r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Verdana"/>
                <a:cs typeface="Verdana"/>
              </a:rPr>
              <a:t>1</a:t>
            </a:r>
            <a:endParaRPr sz="1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415"/>
              </a:spcBef>
            </a:pPr>
            <a:r>
              <a:rPr sz="1800" spc="-10" dirty="0">
                <a:latin typeface="Verdana"/>
                <a:cs typeface="Verdana"/>
              </a:rPr>
              <a:t>V</a:t>
            </a:r>
            <a:r>
              <a:rPr sz="1800" dirty="0">
                <a:latin typeface="Verdana"/>
                <a:cs typeface="Verdana"/>
              </a:rPr>
              <a:t>=</a:t>
            </a:r>
            <a:r>
              <a:rPr sz="1800" spc="-1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0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415789" y="1781302"/>
            <a:ext cx="1708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Verdana"/>
                <a:cs typeface="Verdana"/>
              </a:rPr>
              <a:t>1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414518" y="2239136"/>
            <a:ext cx="1708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Verdana"/>
                <a:cs typeface="Verdana"/>
              </a:rPr>
              <a:t>1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866002" y="2239136"/>
            <a:ext cx="1708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Verdana"/>
                <a:cs typeface="Verdana"/>
              </a:rPr>
              <a:t>1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415788" y="2696034"/>
            <a:ext cx="17145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Verdana"/>
                <a:cs typeface="Verdana"/>
              </a:rPr>
              <a:t>1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407277" y="2696034"/>
            <a:ext cx="62865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69265" algn="l"/>
              </a:tabLst>
            </a:pPr>
            <a:r>
              <a:rPr sz="1800" dirty="0">
                <a:latin typeface="Verdana"/>
                <a:cs typeface="Verdana"/>
              </a:rPr>
              <a:t>1	1</a:t>
            </a:r>
            <a:endParaRPr sz="1800">
              <a:latin typeface="Verdana"/>
              <a:cs typeface="Verdana"/>
            </a:endParaRPr>
          </a:p>
        </p:txBody>
      </p:sp>
      <p:graphicFrame>
        <p:nvGraphicFramePr>
          <p:cNvPr id="13" name="object 13"/>
          <p:cNvGraphicFramePr>
            <a:graphicFrameLocks noGrp="1"/>
          </p:cNvGraphicFramePr>
          <p:nvPr/>
        </p:nvGraphicFramePr>
        <p:xfrm>
          <a:off x="1511808" y="1676400"/>
          <a:ext cx="1981200" cy="1447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7200"/>
                <a:gridCol w="457200"/>
                <a:gridCol w="533400"/>
                <a:gridCol w="533400"/>
              </a:tblGrid>
              <a:tr h="457200">
                <a:tc>
                  <a:txBody>
                    <a:bodyPr/>
                    <a:lstStyle/>
                    <a:p>
                      <a:pPr marR="57150" algn="r">
                        <a:lnSpc>
                          <a:spcPts val="1975"/>
                        </a:lnSpc>
                        <a:spcBef>
                          <a:spcPts val="1520"/>
                        </a:spcBef>
                      </a:pPr>
                      <a:r>
                        <a:rPr sz="1800" dirty="0">
                          <a:latin typeface="Verdana"/>
                          <a:cs typeface="Verdana"/>
                        </a:rPr>
                        <a:t>1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T="193040" marB="0">
                    <a:lnL w="28575">
                      <a:solidFill>
                        <a:srgbClr val="C0504D"/>
                      </a:solidFill>
                      <a:prstDash val="solid"/>
                    </a:lnL>
                    <a:lnR w="28575">
                      <a:solidFill>
                        <a:srgbClr val="9933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50165" algn="r">
                        <a:lnSpc>
                          <a:spcPts val="1975"/>
                        </a:lnSpc>
                        <a:spcBef>
                          <a:spcPts val="1520"/>
                        </a:spcBef>
                      </a:pPr>
                      <a:r>
                        <a:rPr sz="1800" dirty="0">
                          <a:latin typeface="Verdana"/>
                          <a:cs typeface="Verdana"/>
                        </a:rPr>
                        <a:t>1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T="193040" marB="0">
                    <a:lnL w="28575">
                      <a:solidFill>
                        <a:srgbClr val="993366"/>
                      </a:solidFill>
                      <a:prstDash val="solid"/>
                    </a:lnL>
                    <a:lnR w="28575">
                      <a:solidFill>
                        <a:srgbClr val="C0504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C0504D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52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C0504D"/>
                      </a:solidFill>
                      <a:prstDash val="solid"/>
                    </a:lnL>
                    <a:lnR w="28575">
                      <a:solidFill>
                        <a:srgbClr val="9933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993366"/>
                      </a:solidFill>
                      <a:prstDash val="solid"/>
                    </a:lnL>
                    <a:lnR w="28575">
                      <a:solidFill>
                        <a:srgbClr val="C0504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C0504D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04800">
                <a:tc>
                  <a:txBody>
                    <a:bodyPr/>
                    <a:lstStyle/>
                    <a:p>
                      <a:pPr marR="57150" algn="r">
                        <a:lnSpc>
                          <a:spcPts val="2115"/>
                        </a:lnSpc>
                        <a:spcBef>
                          <a:spcPts val="185"/>
                        </a:spcBef>
                      </a:pPr>
                      <a:r>
                        <a:rPr sz="1800" dirty="0">
                          <a:latin typeface="Verdana"/>
                          <a:cs typeface="Verdana"/>
                        </a:rPr>
                        <a:t>1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T="23495" marB="0">
                    <a:lnL w="28575">
                      <a:solidFill>
                        <a:srgbClr val="C0504D"/>
                      </a:solidFill>
                      <a:prstDash val="solid"/>
                    </a:lnL>
                    <a:lnR w="28575">
                      <a:solidFill>
                        <a:srgbClr val="993366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50165" algn="r">
                        <a:lnSpc>
                          <a:spcPts val="2115"/>
                        </a:lnSpc>
                        <a:spcBef>
                          <a:spcPts val="185"/>
                        </a:spcBef>
                      </a:pPr>
                      <a:r>
                        <a:rPr sz="1800" dirty="0">
                          <a:latin typeface="Verdana"/>
                          <a:cs typeface="Verdana"/>
                        </a:rPr>
                        <a:t>1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T="23495" marB="0">
                    <a:lnL w="28575">
                      <a:solidFill>
                        <a:srgbClr val="993366"/>
                      </a:solidFill>
                      <a:prstDash val="solid"/>
                    </a:lnL>
                    <a:lnR w="28575">
                      <a:solidFill>
                        <a:srgbClr val="C0504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C0504D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R="125730" algn="r">
                        <a:lnSpc>
                          <a:spcPts val="2115"/>
                        </a:lnSpc>
                        <a:spcBef>
                          <a:spcPts val="185"/>
                        </a:spcBef>
                      </a:pPr>
                      <a:r>
                        <a:rPr sz="1800" dirty="0">
                          <a:latin typeface="Verdana"/>
                          <a:cs typeface="Verdana"/>
                        </a:rPr>
                        <a:t>1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T="23495" marB="0"/>
                </a:tc>
              </a:tr>
              <a:tr h="76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C0504D"/>
                      </a:solidFill>
                      <a:prstDash val="solid"/>
                    </a:lnL>
                    <a:lnR w="28575">
                      <a:solidFill>
                        <a:srgbClr val="4F81B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4F81BB"/>
                      </a:solidFill>
                      <a:prstDash val="solid"/>
                    </a:lnL>
                    <a:lnR w="28575">
                      <a:solidFill>
                        <a:srgbClr val="C0504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C0504D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457200">
                <a:tc>
                  <a:txBody>
                    <a:bodyPr/>
                    <a:lstStyle/>
                    <a:p>
                      <a:pPr marR="57150" algn="r"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r>
                        <a:rPr sz="1800" dirty="0">
                          <a:latin typeface="Verdana"/>
                          <a:cs typeface="Verdana"/>
                        </a:rPr>
                        <a:t>1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T="118110" marB="0">
                    <a:lnR w="28575">
                      <a:solidFill>
                        <a:srgbClr val="4F81B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4F81BB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5730" algn="r"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r>
                        <a:rPr sz="1800" dirty="0">
                          <a:latin typeface="Verdana"/>
                          <a:cs typeface="Verdana"/>
                        </a:rPr>
                        <a:t>1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T="118110" marB="0"/>
                </a:tc>
              </a:tr>
            </a:tbl>
          </a:graphicData>
        </a:graphic>
      </p:graphicFrame>
      <p:grpSp>
        <p:nvGrpSpPr>
          <p:cNvPr id="14" name="object 14"/>
          <p:cNvGrpSpPr/>
          <p:nvPr/>
        </p:nvGrpSpPr>
        <p:grpSpPr>
          <a:xfrm>
            <a:off x="1435418" y="2257361"/>
            <a:ext cx="2098675" cy="881380"/>
            <a:chOff x="1435417" y="2257361"/>
            <a:chExt cx="2098675" cy="881380"/>
          </a:xfrm>
        </p:grpSpPr>
        <p:sp>
          <p:nvSpPr>
            <p:cNvPr id="15" name="object 15"/>
            <p:cNvSpPr/>
            <p:nvPr/>
          </p:nvSpPr>
          <p:spPr>
            <a:xfrm>
              <a:off x="1447800" y="2285999"/>
              <a:ext cx="533400" cy="838200"/>
            </a:xfrm>
            <a:custGeom>
              <a:avLst/>
              <a:gdLst/>
              <a:ahLst/>
              <a:cxnLst/>
              <a:rect l="l" t="t" r="r" b="b"/>
              <a:pathLst>
                <a:path w="533400" h="838200">
                  <a:moveTo>
                    <a:pt x="0" y="838200"/>
                  </a:moveTo>
                  <a:lnTo>
                    <a:pt x="533400" y="838200"/>
                  </a:lnTo>
                  <a:lnTo>
                    <a:pt x="533400" y="0"/>
                  </a:lnTo>
                  <a:lnTo>
                    <a:pt x="0" y="0"/>
                  </a:lnTo>
                  <a:lnTo>
                    <a:pt x="0" y="838200"/>
                  </a:lnTo>
                  <a:close/>
                </a:path>
              </a:pathLst>
            </a:custGeom>
            <a:ln w="24384">
              <a:solidFill>
                <a:srgbClr val="4F81B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957576" y="2271648"/>
              <a:ext cx="561975" cy="852805"/>
            </a:xfrm>
            <a:custGeom>
              <a:avLst/>
              <a:gdLst/>
              <a:ahLst/>
              <a:cxnLst/>
              <a:rect l="l" t="t" r="r" b="b"/>
              <a:pathLst>
                <a:path w="561975" h="852805">
                  <a:moveTo>
                    <a:pt x="14224" y="0"/>
                  </a:moveTo>
                  <a:lnTo>
                    <a:pt x="14224" y="852551"/>
                  </a:lnTo>
                </a:path>
                <a:path w="561975" h="852805">
                  <a:moveTo>
                    <a:pt x="0" y="14350"/>
                  </a:moveTo>
                  <a:lnTo>
                    <a:pt x="561848" y="14350"/>
                  </a:lnTo>
                </a:path>
                <a:path w="561975" h="852805">
                  <a:moveTo>
                    <a:pt x="547624" y="0"/>
                  </a:moveTo>
                  <a:lnTo>
                    <a:pt x="547624" y="852551"/>
                  </a:lnTo>
                </a:path>
              </a:pathLst>
            </a:custGeom>
            <a:ln w="28575">
              <a:solidFill>
                <a:srgbClr val="4F81B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7" name="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324736" y="2858137"/>
            <a:ext cx="74929" cy="74929"/>
          </a:xfrm>
          <a:prstGeom prst="rect">
            <a:avLst/>
          </a:prstGeom>
        </p:spPr>
      </p:pic>
      <p:grpSp>
        <p:nvGrpSpPr>
          <p:cNvPr id="18" name="object 18"/>
          <p:cNvGrpSpPr/>
          <p:nvPr/>
        </p:nvGrpSpPr>
        <p:grpSpPr>
          <a:xfrm>
            <a:off x="1359409" y="1740409"/>
            <a:ext cx="5968365" cy="1472565"/>
            <a:chOff x="1359408" y="1740407"/>
            <a:chExt cx="5968365" cy="1472565"/>
          </a:xfrm>
        </p:grpSpPr>
        <p:pic>
          <p:nvPicPr>
            <p:cNvPr id="19" name="object 1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933700" y="2857499"/>
              <a:ext cx="73787" cy="76200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1943100" y="2857499"/>
              <a:ext cx="2506345" cy="299720"/>
            </a:xfrm>
            <a:custGeom>
              <a:avLst/>
              <a:gdLst/>
              <a:ahLst/>
              <a:cxnLst/>
              <a:rect l="l" t="t" r="r" b="b"/>
              <a:pathLst>
                <a:path w="2506345" h="299719">
                  <a:moveTo>
                    <a:pt x="1066800" y="38100"/>
                  </a:moveTo>
                  <a:lnTo>
                    <a:pt x="1064387" y="25908"/>
                  </a:lnTo>
                  <a:lnTo>
                    <a:pt x="1028700" y="25908"/>
                  </a:lnTo>
                  <a:lnTo>
                    <a:pt x="1028700" y="50292"/>
                  </a:lnTo>
                  <a:lnTo>
                    <a:pt x="1064387" y="50292"/>
                  </a:lnTo>
                  <a:lnTo>
                    <a:pt x="1066800" y="38100"/>
                  </a:lnTo>
                  <a:close/>
                </a:path>
                <a:path w="2506345" h="299719">
                  <a:moveTo>
                    <a:pt x="2505964" y="274828"/>
                  </a:moveTo>
                  <a:lnTo>
                    <a:pt x="2117217" y="274828"/>
                  </a:lnTo>
                  <a:lnTo>
                    <a:pt x="1994027" y="272415"/>
                  </a:lnTo>
                  <a:lnTo>
                    <a:pt x="1869059" y="265938"/>
                  </a:lnTo>
                  <a:lnTo>
                    <a:pt x="1742567" y="255905"/>
                  </a:lnTo>
                  <a:lnTo>
                    <a:pt x="1614551" y="242570"/>
                  </a:lnTo>
                  <a:lnTo>
                    <a:pt x="1485265" y="226060"/>
                  </a:lnTo>
                  <a:lnTo>
                    <a:pt x="1354963" y="207010"/>
                  </a:lnTo>
                  <a:lnTo>
                    <a:pt x="1223518" y="185420"/>
                  </a:lnTo>
                  <a:lnTo>
                    <a:pt x="1091184" y="162052"/>
                  </a:lnTo>
                  <a:lnTo>
                    <a:pt x="958215" y="136906"/>
                  </a:lnTo>
                  <a:lnTo>
                    <a:pt x="540372" y="50800"/>
                  </a:lnTo>
                  <a:lnTo>
                    <a:pt x="991844" y="50800"/>
                  </a:lnTo>
                  <a:lnTo>
                    <a:pt x="991844" y="38100"/>
                  </a:lnTo>
                  <a:lnTo>
                    <a:pt x="991844" y="25400"/>
                  </a:lnTo>
                  <a:lnTo>
                    <a:pt x="74942" y="25400"/>
                  </a:lnTo>
                  <a:lnTo>
                    <a:pt x="74942" y="31750"/>
                  </a:lnTo>
                  <a:lnTo>
                    <a:pt x="73787" y="25908"/>
                  </a:lnTo>
                  <a:lnTo>
                    <a:pt x="73152" y="23241"/>
                  </a:lnTo>
                  <a:lnTo>
                    <a:pt x="65024" y="11176"/>
                  </a:lnTo>
                  <a:lnTo>
                    <a:pt x="52959" y="3048"/>
                  </a:lnTo>
                  <a:lnTo>
                    <a:pt x="38100" y="0"/>
                  </a:lnTo>
                  <a:lnTo>
                    <a:pt x="23241" y="3048"/>
                  </a:lnTo>
                  <a:lnTo>
                    <a:pt x="11176" y="11176"/>
                  </a:lnTo>
                  <a:lnTo>
                    <a:pt x="3048" y="23241"/>
                  </a:lnTo>
                  <a:lnTo>
                    <a:pt x="0" y="38100"/>
                  </a:lnTo>
                  <a:lnTo>
                    <a:pt x="3048" y="52959"/>
                  </a:lnTo>
                  <a:lnTo>
                    <a:pt x="11176" y="65024"/>
                  </a:lnTo>
                  <a:lnTo>
                    <a:pt x="23241" y="73152"/>
                  </a:lnTo>
                  <a:lnTo>
                    <a:pt x="38100" y="76200"/>
                  </a:lnTo>
                  <a:lnTo>
                    <a:pt x="52959" y="73152"/>
                  </a:lnTo>
                  <a:lnTo>
                    <a:pt x="65024" y="65024"/>
                  </a:lnTo>
                  <a:lnTo>
                    <a:pt x="73152" y="52959"/>
                  </a:lnTo>
                  <a:lnTo>
                    <a:pt x="73787" y="50292"/>
                  </a:lnTo>
                  <a:lnTo>
                    <a:pt x="74942" y="44462"/>
                  </a:lnTo>
                  <a:lnTo>
                    <a:pt x="74942" y="50800"/>
                  </a:lnTo>
                  <a:lnTo>
                    <a:pt x="454342" y="50800"/>
                  </a:lnTo>
                  <a:lnTo>
                    <a:pt x="451485" y="57404"/>
                  </a:lnTo>
                  <a:lnTo>
                    <a:pt x="953389" y="160782"/>
                  </a:lnTo>
                  <a:lnTo>
                    <a:pt x="1086612" y="186055"/>
                  </a:lnTo>
                  <a:lnTo>
                    <a:pt x="1219327" y="209423"/>
                  </a:lnTo>
                  <a:lnTo>
                    <a:pt x="1350899" y="231013"/>
                  </a:lnTo>
                  <a:lnTo>
                    <a:pt x="1481709" y="250190"/>
                  </a:lnTo>
                  <a:lnTo>
                    <a:pt x="1611503" y="266700"/>
                  </a:lnTo>
                  <a:lnTo>
                    <a:pt x="1740027" y="280162"/>
                  </a:lnTo>
                  <a:lnTo>
                    <a:pt x="1867154" y="290322"/>
                  </a:lnTo>
                  <a:lnTo>
                    <a:pt x="1992757" y="296799"/>
                  </a:lnTo>
                  <a:lnTo>
                    <a:pt x="2116836" y="299212"/>
                  </a:lnTo>
                  <a:lnTo>
                    <a:pt x="2239010" y="297180"/>
                  </a:lnTo>
                  <a:lnTo>
                    <a:pt x="2359406" y="290449"/>
                  </a:lnTo>
                  <a:lnTo>
                    <a:pt x="2477643" y="278892"/>
                  </a:lnTo>
                  <a:lnTo>
                    <a:pt x="2505964" y="274828"/>
                  </a:lnTo>
                  <a:close/>
                </a:path>
              </a:pathLst>
            </a:custGeom>
            <a:solidFill>
              <a:srgbClr val="993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5181599" y="2209799"/>
              <a:ext cx="2057400" cy="838200"/>
            </a:xfrm>
            <a:custGeom>
              <a:avLst/>
              <a:gdLst/>
              <a:ahLst/>
              <a:cxnLst/>
              <a:rect l="l" t="t" r="r" b="b"/>
              <a:pathLst>
                <a:path w="2057400" h="838200">
                  <a:moveTo>
                    <a:pt x="0" y="838200"/>
                  </a:moveTo>
                  <a:lnTo>
                    <a:pt x="533400" y="838200"/>
                  </a:lnTo>
                  <a:lnTo>
                    <a:pt x="533400" y="0"/>
                  </a:lnTo>
                  <a:lnTo>
                    <a:pt x="0" y="0"/>
                  </a:lnTo>
                  <a:lnTo>
                    <a:pt x="0" y="838200"/>
                  </a:lnTo>
                  <a:close/>
                </a:path>
                <a:path w="2057400" h="838200">
                  <a:moveTo>
                    <a:pt x="1524000" y="838200"/>
                  </a:moveTo>
                  <a:lnTo>
                    <a:pt x="2057400" y="838200"/>
                  </a:lnTo>
                  <a:lnTo>
                    <a:pt x="2057400" y="0"/>
                  </a:lnTo>
                  <a:lnTo>
                    <a:pt x="1524000" y="0"/>
                  </a:lnTo>
                  <a:lnTo>
                    <a:pt x="1524000" y="838200"/>
                  </a:lnTo>
                  <a:close/>
                </a:path>
              </a:pathLst>
            </a:custGeom>
            <a:ln w="24384">
              <a:solidFill>
                <a:srgbClr val="4F81B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5676899" y="2400299"/>
              <a:ext cx="74295" cy="76200"/>
            </a:xfrm>
            <a:custGeom>
              <a:avLst/>
              <a:gdLst/>
              <a:ahLst/>
              <a:cxnLst/>
              <a:rect l="l" t="t" r="r" b="b"/>
              <a:pathLst>
                <a:path w="74295" h="76200">
                  <a:moveTo>
                    <a:pt x="38100" y="0"/>
                  </a:moveTo>
                  <a:lnTo>
                    <a:pt x="23240" y="3048"/>
                  </a:lnTo>
                  <a:lnTo>
                    <a:pt x="11175" y="11175"/>
                  </a:lnTo>
                  <a:lnTo>
                    <a:pt x="3048" y="23240"/>
                  </a:lnTo>
                  <a:lnTo>
                    <a:pt x="0" y="38100"/>
                  </a:lnTo>
                  <a:lnTo>
                    <a:pt x="3048" y="52959"/>
                  </a:lnTo>
                  <a:lnTo>
                    <a:pt x="11175" y="65024"/>
                  </a:lnTo>
                  <a:lnTo>
                    <a:pt x="23240" y="73151"/>
                  </a:lnTo>
                  <a:lnTo>
                    <a:pt x="38100" y="76200"/>
                  </a:lnTo>
                  <a:lnTo>
                    <a:pt x="52959" y="73151"/>
                  </a:lnTo>
                  <a:lnTo>
                    <a:pt x="65024" y="65024"/>
                  </a:lnTo>
                  <a:lnTo>
                    <a:pt x="73151" y="52959"/>
                  </a:lnTo>
                  <a:lnTo>
                    <a:pt x="73787" y="50291"/>
                  </a:lnTo>
                  <a:lnTo>
                    <a:pt x="38100" y="50291"/>
                  </a:lnTo>
                  <a:lnTo>
                    <a:pt x="38100" y="25908"/>
                  </a:lnTo>
                  <a:lnTo>
                    <a:pt x="73787" y="25908"/>
                  </a:lnTo>
                  <a:lnTo>
                    <a:pt x="73151" y="23240"/>
                  </a:lnTo>
                  <a:lnTo>
                    <a:pt x="65024" y="11175"/>
                  </a:lnTo>
                  <a:lnTo>
                    <a:pt x="52959" y="3048"/>
                  </a:lnTo>
                  <a:lnTo>
                    <a:pt x="38100" y="0"/>
                  </a:lnTo>
                  <a:close/>
                </a:path>
              </a:pathLst>
            </a:custGeom>
            <a:solidFill>
              <a:srgbClr val="993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667499" y="2400299"/>
              <a:ext cx="73786" cy="76200"/>
            </a:xfrm>
            <a:prstGeom prst="rect">
              <a:avLst/>
            </a:prstGeom>
          </p:spPr>
        </p:pic>
        <p:sp>
          <p:nvSpPr>
            <p:cNvPr id="24" name="object 24"/>
            <p:cNvSpPr/>
            <p:nvPr/>
          </p:nvSpPr>
          <p:spPr>
            <a:xfrm>
              <a:off x="4060317" y="2425699"/>
              <a:ext cx="2683510" cy="706755"/>
            </a:xfrm>
            <a:custGeom>
              <a:avLst/>
              <a:gdLst/>
              <a:ahLst/>
              <a:cxnLst/>
              <a:rect l="l" t="t" r="r" b="b"/>
              <a:pathLst>
                <a:path w="2683509" h="706755">
                  <a:moveTo>
                    <a:pt x="2608427" y="0"/>
                  </a:moveTo>
                  <a:lnTo>
                    <a:pt x="1691525" y="0"/>
                  </a:lnTo>
                  <a:lnTo>
                    <a:pt x="1691525" y="6350"/>
                  </a:lnTo>
                  <a:lnTo>
                    <a:pt x="1690370" y="508"/>
                  </a:lnTo>
                  <a:lnTo>
                    <a:pt x="1654683" y="508"/>
                  </a:lnTo>
                  <a:lnTo>
                    <a:pt x="1654683" y="24892"/>
                  </a:lnTo>
                  <a:lnTo>
                    <a:pt x="1690370" y="24892"/>
                  </a:lnTo>
                  <a:lnTo>
                    <a:pt x="1691525" y="19062"/>
                  </a:lnTo>
                  <a:lnTo>
                    <a:pt x="1691525" y="25400"/>
                  </a:lnTo>
                  <a:lnTo>
                    <a:pt x="1977885" y="25400"/>
                  </a:lnTo>
                  <a:lnTo>
                    <a:pt x="1939163" y="43307"/>
                  </a:lnTo>
                  <a:lnTo>
                    <a:pt x="1903476" y="60960"/>
                  </a:lnTo>
                  <a:lnTo>
                    <a:pt x="1865249" y="80264"/>
                  </a:lnTo>
                  <a:lnTo>
                    <a:pt x="1541018" y="249047"/>
                  </a:lnTo>
                  <a:lnTo>
                    <a:pt x="1433449" y="303530"/>
                  </a:lnTo>
                  <a:lnTo>
                    <a:pt x="1320927" y="358902"/>
                  </a:lnTo>
                  <a:lnTo>
                    <a:pt x="1204468" y="413766"/>
                  </a:lnTo>
                  <a:lnTo>
                    <a:pt x="1084961" y="466979"/>
                  </a:lnTo>
                  <a:lnTo>
                    <a:pt x="963295" y="517271"/>
                  </a:lnTo>
                  <a:lnTo>
                    <a:pt x="840486" y="563753"/>
                  </a:lnTo>
                  <a:lnTo>
                    <a:pt x="779018" y="585089"/>
                  </a:lnTo>
                  <a:lnTo>
                    <a:pt x="717677" y="605028"/>
                  </a:lnTo>
                  <a:lnTo>
                    <a:pt x="656463" y="623443"/>
                  </a:lnTo>
                  <a:lnTo>
                    <a:pt x="595630" y="639953"/>
                  </a:lnTo>
                  <a:lnTo>
                    <a:pt x="535305" y="654812"/>
                  </a:lnTo>
                  <a:lnTo>
                    <a:pt x="475488" y="667385"/>
                  </a:lnTo>
                  <a:lnTo>
                    <a:pt x="416306" y="678053"/>
                  </a:lnTo>
                  <a:lnTo>
                    <a:pt x="358140" y="686308"/>
                  </a:lnTo>
                  <a:lnTo>
                    <a:pt x="240919" y="697992"/>
                  </a:lnTo>
                  <a:lnTo>
                    <a:pt x="121412" y="704596"/>
                  </a:lnTo>
                  <a:lnTo>
                    <a:pt x="0" y="706628"/>
                  </a:lnTo>
                  <a:lnTo>
                    <a:pt x="388747" y="706628"/>
                  </a:lnTo>
                  <a:lnTo>
                    <a:pt x="479679" y="691388"/>
                  </a:lnTo>
                  <a:lnTo>
                    <a:pt x="540258" y="678561"/>
                  </a:lnTo>
                  <a:lnTo>
                    <a:pt x="601472" y="663702"/>
                  </a:lnTo>
                  <a:lnTo>
                    <a:pt x="662940" y="646938"/>
                  </a:lnTo>
                  <a:lnTo>
                    <a:pt x="724662" y="628396"/>
                  </a:lnTo>
                  <a:lnTo>
                    <a:pt x="786511" y="608330"/>
                  </a:lnTo>
                  <a:lnTo>
                    <a:pt x="848487" y="586740"/>
                  </a:lnTo>
                  <a:lnTo>
                    <a:pt x="971931" y="540131"/>
                  </a:lnTo>
                  <a:lnTo>
                    <a:pt x="1094232" y="489458"/>
                  </a:lnTo>
                  <a:lnTo>
                    <a:pt x="1214374" y="435991"/>
                  </a:lnTo>
                  <a:lnTo>
                    <a:pt x="1331214" y="380873"/>
                  </a:lnTo>
                  <a:lnTo>
                    <a:pt x="1444244" y="325374"/>
                  </a:lnTo>
                  <a:lnTo>
                    <a:pt x="1552067" y="270764"/>
                  </a:lnTo>
                  <a:lnTo>
                    <a:pt x="1876552" y="101854"/>
                  </a:lnTo>
                  <a:lnTo>
                    <a:pt x="1914525" y="82677"/>
                  </a:lnTo>
                  <a:lnTo>
                    <a:pt x="1950085" y="65151"/>
                  </a:lnTo>
                  <a:lnTo>
                    <a:pt x="1982978" y="49403"/>
                  </a:lnTo>
                  <a:lnTo>
                    <a:pt x="2007997" y="38354"/>
                  </a:lnTo>
                  <a:lnTo>
                    <a:pt x="2000758" y="27813"/>
                  </a:lnTo>
                  <a:lnTo>
                    <a:pt x="2000237" y="25400"/>
                  </a:lnTo>
                  <a:lnTo>
                    <a:pt x="2608427" y="25400"/>
                  </a:lnTo>
                  <a:lnTo>
                    <a:pt x="2608427" y="12700"/>
                  </a:lnTo>
                  <a:lnTo>
                    <a:pt x="2608427" y="0"/>
                  </a:lnTo>
                  <a:close/>
                </a:path>
                <a:path w="2683509" h="706755">
                  <a:moveTo>
                    <a:pt x="2683383" y="12700"/>
                  </a:moveTo>
                  <a:lnTo>
                    <a:pt x="2680970" y="508"/>
                  </a:lnTo>
                  <a:lnTo>
                    <a:pt x="2645283" y="508"/>
                  </a:lnTo>
                  <a:lnTo>
                    <a:pt x="2645283" y="24892"/>
                  </a:lnTo>
                  <a:lnTo>
                    <a:pt x="2680970" y="24892"/>
                  </a:lnTo>
                  <a:lnTo>
                    <a:pt x="2683383" y="12700"/>
                  </a:lnTo>
                  <a:close/>
                </a:path>
              </a:pathLst>
            </a:custGeom>
            <a:solidFill>
              <a:srgbClr val="993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" name="object 2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057899" y="2400299"/>
              <a:ext cx="76200" cy="76200"/>
            </a:xfrm>
            <a:prstGeom prst="rect">
              <a:avLst/>
            </a:prstGeom>
          </p:spPr>
        </p:pic>
        <p:sp>
          <p:nvSpPr>
            <p:cNvPr id="26" name="object 26"/>
            <p:cNvSpPr/>
            <p:nvPr/>
          </p:nvSpPr>
          <p:spPr>
            <a:xfrm>
              <a:off x="5029199" y="1752599"/>
              <a:ext cx="609600" cy="838200"/>
            </a:xfrm>
            <a:custGeom>
              <a:avLst/>
              <a:gdLst/>
              <a:ahLst/>
              <a:cxnLst/>
              <a:rect l="l" t="t" r="r" b="b"/>
              <a:pathLst>
                <a:path w="609600" h="838200">
                  <a:moveTo>
                    <a:pt x="0" y="838200"/>
                  </a:moveTo>
                  <a:lnTo>
                    <a:pt x="609600" y="838200"/>
                  </a:lnTo>
                  <a:lnTo>
                    <a:pt x="609600" y="0"/>
                  </a:lnTo>
                  <a:lnTo>
                    <a:pt x="0" y="0"/>
                  </a:lnTo>
                  <a:lnTo>
                    <a:pt x="0" y="838200"/>
                  </a:lnTo>
                  <a:close/>
                </a:path>
              </a:pathLst>
            </a:custGeom>
            <a:ln w="24384">
              <a:solidFill>
                <a:srgbClr val="99336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6324599" y="2514599"/>
              <a:ext cx="990600" cy="685800"/>
            </a:xfrm>
            <a:custGeom>
              <a:avLst/>
              <a:gdLst/>
              <a:ahLst/>
              <a:cxnLst/>
              <a:rect l="l" t="t" r="r" b="b"/>
              <a:pathLst>
                <a:path w="990600" h="685800">
                  <a:moveTo>
                    <a:pt x="0" y="685800"/>
                  </a:moveTo>
                  <a:lnTo>
                    <a:pt x="990600" y="685800"/>
                  </a:lnTo>
                  <a:lnTo>
                    <a:pt x="990600" y="0"/>
                  </a:lnTo>
                  <a:lnTo>
                    <a:pt x="0" y="0"/>
                  </a:lnTo>
                  <a:lnTo>
                    <a:pt x="0" y="685800"/>
                  </a:lnTo>
                  <a:close/>
                </a:path>
              </a:pathLst>
            </a:custGeom>
            <a:ln w="24384">
              <a:solidFill>
                <a:srgbClr val="C050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371600" y="1752599"/>
              <a:ext cx="609600" cy="838200"/>
            </a:xfrm>
            <a:custGeom>
              <a:avLst/>
              <a:gdLst/>
              <a:ahLst/>
              <a:cxnLst/>
              <a:rect l="l" t="t" r="r" b="b"/>
              <a:pathLst>
                <a:path w="609600" h="838200">
                  <a:moveTo>
                    <a:pt x="0" y="838200"/>
                  </a:moveTo>
                  <a:lnTo>
                    <a:pt x="609600" y="838200"/>
                  </a:lnTo>
                  <a:lnTo>
                    <a:pt x="609600" y="0"/>
                  </a:lnTo>
                  <a:lnTo>
                    <a:pt x="0" y="0"/>
                  </a:lnTo>
                  <a:lnTo>
                    <a:pt x="0" y="838200"/>
                  </a:lnTo>
                  <a:close/>
                </a:path>
              </a:pathLst>
            </a:custGeom>
            <a:ln w="24384">
              <a:solidFill>
                <a:srgbClr val="99336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" name="object 2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991099" y="2095499"/>
              <a:ext cx="73787" cy="76200"/>
            </a:xfrm>
            <a:prstGeom prst="rect">
              <a:avLst/>
            </a:prstGeom>
          </p:spPr>
        </p:pic>
        <p:sp>
          <p:nvSpPr>
            <p:cNvPr id="30" name="object 30"/>
            <p:cNvSpPr/>
            <p:nvPr/>
          </p:nvSpPr>
          <p:spPr>
            <a:xfrm>
              <a:off x="1943100" y="2095499"/>
              <a:ext cx="3124200" cy="76200"/>
            </a:xfrm>
            <a:custGeom>
              <a:avLst/>
              <a:gdLst/>
              <a:ahLst/>
              <a:cxnLst/>
              <a:rect l="l" t="t" r="r" b="b"/>
              <a:pathLst>
                <a:path w="3124200" h="76200">
                  <a:moveTo>
                    <a:pt x="3049244" y="25400"/>
                  </a:moveTo>
                  <a:lnTo>
                    <a:pt x="74942" y="25400"/>
                  </a:lnTo>
                  <a:lnTo>
                    <a:pt x="74942" y="31750"/>
                  </a:lnTo>
                  <a:lnTo>
                    <a:pt x="73787" y="25908"/>
                  </a:lnTo>
                  <a:lnTo>
                    <a:pt x="73152" y="23241"/>
                  </a:lnTo>
                  <a:lnTo>
                    <a:pt x="65024" y="11176"/>
                  </a:lnTo>
                  <a:lnTo>
                    <a:pt x="52959" y="3048"/>
                  </a:lnTo>
                  <a:lnTo>
                    <a:pt x="38100" y="0"/>
                  </a:lnTo>
                  <a:lnTo>
                    <a:pt x="23241" y="3048"/>
                  </a:lnTo>
                  <a:lnTo>
                    <a:pt x="11176" y="11176"/>
                  </a:lnTo>
                  <a:lnTo>
                    <a:pt x="3048" y="23241"/>
                  </a:lnTo>
                  <a:lnTo>
                    <a:pt x="0" y="38100"/>
                  </a:lnTo>
                  <a:lnTo>
                    <a:pt x="3048" y="52959"/>
                  </a:lnTo>
                  <a:lnTo>
                    <a:pt x="11176" y="65024"/>
                  </a:lnTo>
                  <a:lnTo>
                    <a:pt x="23241" y="73152"/>
                  </a:lnTo>
                  <a:lnTo>
                    <a:pt x="38100" y="76200"/>
                  </a:lnTo>
                  <a:lnTo>
                    <a:pt x="52959" y="73152"/>
                  </a:lnTo>
                  <a:lnTo>
                    <a:pt x="65024" y="65024"/>
                  </a:lnTo>
                  <a:lnTo>
                    <a:pt x="73152" y="52959"/>
                  </a:lnTo>
                  <a:lnTo>
                    <a:pt x="73787" y="50292"/>
                  </a:lnTo>
                  <a:lnTo>
                    <a:pt x="74942" y="44462"/>
                  </a:lnTo>
                  <a:lnTo>
                    <a:pt x="74942" y="50800"/>
                  </a:lnTo>
                  <a:lnTo>
                    <a:pt x="3049244" y="50800"/>
                  </a:lnTo>
                  <a:lnTo>
                    <a:pt x="3049244" y="38100"/>
                  </a:lnTo>
                  <a:lnTo>
                    <a:pt x="3049244" y="25400"/>
                  </a:lnTo>
                  <a:close/>
                </a:path>
                <a:path w="3124200" h="76200">
                  <a:moveTo>
                    <a:pt x="3124200" y="38100"/>
                  </a:moveTo>
                  <a:lnTo>
                    <a:pt x="3121787" y="25908"/>
                  </a:lnTo>
                  <a:lnTo>
                    <a:pt x="3086100" y="25908"/>
                  </a:lnTo>
                  <a:lnTo>
                    <a:pt x="3086100" y="50292"/>
                  </a:lnTo>
                  <a:lnTo>
                    <a:pt x="3121787" y="50292"/>
                  </a:lnTo>
                  <a:lnTo>
                    <a:pt x="3124200" y="38100"/>
                  </a:lnTo>
                  <a:close/>
                </a:path>
              </a:pathLst>
            </a:custGeom>
            <a:solidFill>
              <a:srgbClr val="9933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2060830" y="4298442"/>
            <a:ext cx="322389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Verdana"/>
                <a:cs typeface="Verdana"/>
              </a:rPr>
              <a:t>f</a:t>
            </a:r>
            <a:r>
              <a:rPr sz="1800" spc="-5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=</a:t>
            </a:r>
            <a:r>
              <a:rPr sz="1800" spc="-3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XZ’</a:t>
            </a:r>
            <a:endParaRPr sz="1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Verdana"/>
                <a:cs typeface="Verdana"/>
              </a:rPr>
              <a:t>Σm(4,6,12,14,20,22,28,30)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272154" y="4847287"/>
            <a:ext cx="143954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Verdana"/>
                <a:cs typeface="Verdana"/>
              </a:rPr>
              <a:t>Σm(0,1,4,5)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266058" y="5121909"/>
            <a:ext cx="17316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Verdana"/>
                <a:cs typeface="Verdana"/>
              </a:rPr>
              <a:t>Σm(0,4,16,20)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305051" y="4847285"/>
            <a:ext cx="1260475" cy="13978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Verdana"/>
                <a:cs typeface="Verdana"/>
              </a:rPr>
              <a:t>+</a:t>
            </a:r>
            <a:r>
              <a:rPr sz="1800" spc="-120" dirty="0">
                <a:latin typeface="Verdana"/>
                <a:cs typeface="Verdana"/>
              </a:rPr>
              <a:t> </a:t>
            </a:r>
            <a:r>
              <a:rPr sz="1800" spc="10" dirty="0">
                <a:latin typeface="Verdana"/>
                <a:cs typeface="Verdana"/>
              </a:rPr>
              <a:t>V</a:t>
            </a:r>
            <a:r>
              <a:rPr sz="1800" spc="65" dirty="0">
                <a:latin typeface="Verdana"/>
                <a:cs typeface="Verdana"/>
              </a:rPr>
              <a:t>’</a:t>
            </a:r>
            <a:r>
              <a:rPr sz="1800" spc="15" dirty="0">
                <a:latin typeface="Verdana"/>
                <a:cs typeface="Verdana"/>
              </a:rPr>
              <a:t>W</a:t>
            </a:r>
            <a:r>
              <a:rPr sz="1800" spc="110" dirty="0">
                <a:latin typeface="Verdana"/>
                <a:cs typeface="Verdana"/>
              </a:rPr>
              <a:t>’</a:t>
            </a:r>
            <a:r>
              <a:rPr sz="1800" spc="15" dirty="0">
                <a:latin typeface="Verdana"/>
                <a:cs typeface="Verdana"/>
              </a:rPr>
              <a:t>Y</a:t>
            </a:r>
            <a:r>
              <a:rPr sz="1800" dirty="0">
                <a:latin typeface="Verdana"/>
                <a:cs typeface="Verdana"/>
              </a:rPr>
              <a:t>’</a:t>
            </a:r>
            <a:endParaRPr sz="1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Verdana"/>
                <a:cs typeface="Verdana"/>
              </a:rPr>
              <a:t>+</a:t>
            </a:r>
            <a:r>
              <a:rPr sz="1800" spc="-114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W</a:t>
            </a:r>
            <a:r>
              <a:rPr sz="1800" spc="85" dirty="0">
                <a:latin typeface="Verdana"/>
                <a:cs typeface="Verdana"/>
              </a:rPr>
              <a:t>’</a:t>
            </a:r>
            <a:r>
              <a:rPr sz="1800" spc="-5" dirty="0">
                <a:latin typeface="Verdana"/>
                <a:cs typeface="Verdana"/>
              </a:rPr>
              <a:t>Y</a:t>
            </a:r>
            <a:r>
              <a:rPr sz="1800" spc="-10" dirty="0">
                <a:latin typeface="Verdana"/>
                <a:cs typeface="Verdana"/>
              </a:rPr>
              <a:t>’Z</a:t>
            </a:r>
            <a:r>
              <a:rPr sz="1800" dirty="0">
                <a:latin typeface="Verdana"/>
                <a:cs typeface="Verdana"/>
              </a:rPr>
              <a:t>’</a:t>
            </a:r>
            <a:endParaRPr sz="1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Verdana"/>
                <a:cs typeface="Verdana"/>
              </a:rPr>
              <a:t>+</a:t>
            </a:r>
            <a:r>
              <a:rPr sz="1800" spc="-9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VWXY</a:t>
            </a:r>
            <a:endParaRPr sz="1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Verdana"/>
                <a:cs typeface="Verdana"/>
              </a:rPr>
              <a:t>+</a:t>
            </a:r>
            <a:r>
              <a:rPr sz="1800" spc="-9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V</a:t>
            </a:r>
            <a:r>
              <a:rPr sz="1800" spc="40" dirty="0">
                <a:latin typeface="Verdana"/>
                <a:cs typeface="Verdana"/>
              </a:rPr>
              <a:t>’</a:t>
            </a:r>
            <a:r>
              <a:rPr sz="1800" dirty="0">
                <a:latin typeface="Verdana"/>
                <a:cs typeface="Verdana"/>
              </a:rPr>
              <a:t>W</a:t>
            </a:r>
            <a:r>
              <a:rPr sz="1800" spc="-15" dirty="0">
                <a:latin typeface="Verdana"/>
                <a:cs typeface="Verdana"/>
              </a:rPr>
              <a:t>X</a:t>
            </a:r>
            <a:r>
              <a:rPr sz="1800" spc="110" dirty="0">
                <a:latin typeface="Verdana"/>
                <a:cs typeface="Verdana"/>
              </a:rPr>
              <a:t>’</a:t>
            </a:r>
            <a:r>
              <a:rPr sz="1800" spc="15" dirty="0">
                <a:latin typeface="Verdana"/>
                <a:cs typeface="Verdana"/>
              </a:rPr>
              <a:t>Y</a:t>
            </a:r>
            <a:r>
              <a:rPr sz="1800" dirty="0">
                <a:latin typeface="Verdana"/>
                <a:cs typeface="Verdana"/>
              </a:rPr>
              <a:t>Z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4199890" y="5396587"/>
            <a:ext cx="129921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83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Verdana"/>
                <a:cs typeface="Verdana"/>
              </a:rPr>
              <a:t>Σ</a:t>
            </a:r>
            <a:r>
              <a:rPr sz="1800" dirty="0">
                <a:latin typeface="Verdana"/>
                <a:cs typeface="Verdana"/>
              </a:rPr>
              <a:t>m(</a:t>
            </a:r>
            <a:r>
              <a:rPr sz="1800" spc="5" dirty="0">
                <a:latin typeface="Verdana"/>
                <a:cs typeface="Verdana"/>
              </a:rPr>
              <a:t>30</a:t>
            </a:r>
            <a:r>
              <a:rPr sz="1800" spc="-10" dirty="0">
                <a:latin typeface="Verdana"/>
                <a:cs typeface="Verdana"/>
              </a:rPr>
              <a:t>,</a:t>
            </a:r>
            <a:r>
              <a:rPr sz="1800" spc="5" dirty="0">
                <a:latin typeface="Verdana"/>
                <a:cs typeface="Verdana"/>
              </a:rPr>
              <a:t>31</a:t>
            </a:r>
            <a:r>
              <a:rPr sz="1800" dirty="0">
                <a:latin typeface="Verdana"/>
                <a:cs typeface="Verdana"/>
              </a:rPr>
              <a:t>)</a:t>
            </a:r>
            <a:endParaRPr sz="1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Verdana"/>
                <a:cs typeface="Verdana"/>
              </a:rPr>
              <a:t>m11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36" name="object 36"/>
          <p:cNvSpPr txBox="1">
            <a:spLocks noGrp="1"/>
          </p:cNvSpPr>
          <p:nvPr>
            <p:ph type="title"/>
          </p:nvPr>
        </p:nvSpPr>
        <p:spPr>
          <a:xfrm>
            <a:off x="2277618" y="124411"/>
            <a:ext cx="355536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25" dirty="0">
                <a:solidFill>
                  <a:srgbClr val="C0504D"/>
                </a:solidFill>
                <a:latin typeface="Calibri"/>
                <a:cs typeface="Calibri"/>
              </a:rPr>
              <a:t>5-VARIABLE</a:t>
            </a:r>
            <a:r>
              <a:rPr sz="3600" spc="-1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C0504D"/>
                </a:solidFill>
                <a:latin typeface="Calibri"/>
                <a:cs typeface="Calibri"/>
              </a:rPr>
              <a:t>K-MAP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500815"/>
            <a:ext cx="4724400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39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1" y="98886"/>
            <a:ext cx="13715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0" name="Rectangle 39"/>
          <p:cNvSpPr/>
          <p:nvPr/>
        </p:nvSpPr>
        <p:spPr>
          <a:xfrm>
            <a:off x="4572000" y="6400800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Department of Computer Science &amp; </a:t>
            </a:r>
            <a:r>
              <a:rPr lang="en-US" dirty="0" err="1" smtClean="0"/>
              <a:t>Engining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497841" y="1394537"/>
            <a:ext cx="7581265" cy="213007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94970" indent="-344805">
              <a:lnSpc>
                <a:spcPts val="2570"/>
              </a:lnSpc>
              <a:spcBef>
                <a:spcPts val="110"/>
              </a:spcBef>
              <a:buFont typeface="Microsoft Sans Serif"/>
              <a:buChar char="•"/>
              <a:tabLst>
                <a:tab pos="394970" algn="l"/>
                <a:tab pos="395605" algn="l"/>
              </a:tabLst>
            </a:pPr>
            <a:r>
              <a:rPr sz="2200" spc="-80" dirty="0">
                <a:latin typeface="Calibri"/>
                <a:cs typeface="Calibri"/>
              </a:rPr>
              <a:t>You</a:t>
            </a:r>
            <a:r>
              <a:rPr sz="2200" spc="-1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don’t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35" dirty="0">
                <a:latin typeface="Calibri"/>
                <a:cs typeface="Calibri"/>
              </a:rPr>
              <a:t>always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need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all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15" dirty="0">
                <a:latin typeface="Calibri"/>
                <a:cs typeface="Calibri"/>
              </a:rPr>
              <a:t>2</a:t>
            </a:r>
            <a:r>
              <a:rPr sz="2175" spc="22" baseline="28735" dirty="0">
                <a:latin typeface="Calibri"/>
                <a:cs typeface="Calibri"/>
              </a:rPr>
              <a:t>n</a:t>
            </a:r>
            <a:r>
              <a:rPr sz="2175" baseline="2873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input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combinations</a:t>
            </a:r>
            <a:r>
              <a:rPr sz="2200" spc="-10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in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10" dirty="0">
                <a:latin typeface="Calibri"/>
                <a:cs typeface="Calibri"/>
              </a:rPr>
              <a:t>ann-variable</a:t>
            </a:r>
            <a:endParaRPr sz="2200">
              <a:latin typeface="Calibri"/>
              <a:cs typeface="Calibri"/>
            </a:endParaRPr>
          </a:p>
          <a:p>
            <a:pPr marL="394970">
              <a:lnSpc>
                <a:spcPts val="2570"/>
              </a:lnSpc>
            </a:pPr>
            <a:r>
              <a:rPr sz="2200" dirty="0">
                <a:latin typeface="Calibri"/>
                <a:cs typeface="Calibri"/>
              </a:rPr>
              <a:t>function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550">
              <a:latin typeface="Calibri"/>
              <a:cs typeface="Calibri"/>
            </a:endParaRPr>
          </a:p>
          <a:p>
            <a:pPr marL="794385" lvl="1" indent="-287020">
              <a:lnSpc>
                <a:spcPts val="2570"/>
              </a:lnSpc>
              <a:buFont typeface="Microsoft Sans Serif"/>
              <a:buChar char="–"/>
              <a:tabLst>
                <a:tab pos="794385" algn="l"/>
                <a:tab pos="795020" algn="l"/>
              </a:tabLst>
            </a:pPr>
            <a:r>
              <a:rPr sz="2200" dirty="0">
                <a:latin typeface="Calibri"/>
                <a:cs typeface="Calibri"/>
              </a:rPr>
              <a:t>If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you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can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35" dirty="0">
                <a:latin typeface="Calibri"/>
                <a:cs typeface="Calibri"/>
              </a:rPr>
              <a:t>guarantee</a:t>
            </a:r>
            <a:r>
              <a:rPr sz="2200" spc="3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that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certain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input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combinations</a:t>
            </a:r>
            <a:r>
              <a:rPr sz="2200" spc="-18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never</a:t>
            </a:r>
            <a:endParaRPr sz="2200">
              <a:latin typeface="Calibri"/>
              <a:cs typeface="Calibri"/>
            </a:endParaRPr>
          </a:p>
          <a:p>
            <a:pPr marL="794385">
              <a:lnSpc>
                <a:spcPts val="2570"/>
              </a:lnSpc>
            </a:pPr>
            <a:r>
              <a:rPr sz="2200" spc="5" dirty="0">
                <a:latin typeface="Calibri"/>
                <a:cs typeface="Calibri"/>
              </a:rPr>
              <a:t>occur</a:t>
            </a:r>
            <a:endParaRPr sz="2200">
              <a:latin typeface="Calibri"/>
              <a:cs typeface="Calibri"/>
            </a:endParaRPr>
          </a:p>
          <a:p>
            <a:pPr marL="794385" lvl="1" indent="-287020">
              <a:lnSpc>
                <a:spcPct val="100000"/>
              </a:lnSpc>
              <a:spcBef>
                <a:spcPts val="290"/>
              </a:spcBef>
              <a:buFont typeface="Microsoft Sans Serif"/>
              <a:buChar char="–"/>
              <a:tabLst>
                <a:tab pos="794385" algn="l"/>
                <a:tab pos="795020" algn="l"/>
              </a:tabLst>
            </a:pPr>
            <a:r>
              <a:rPr sz="2200" dirty="0">
                <a:latin typeface="Calibri"/>
                <a:cs typeface="Calibri"/>
              </a:rPr>
              <a:t>If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5" dirty="0">
                <a:latin typeface="Calibri"/>
                <a:cs typeface="Calibri"/>
              </a:rPr>
              <a:t>some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outputs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aren’t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used</a:t>
            </a:r>
            <a:r>
              <a:rPr sz="2200" dirty="0">
                <a:latin typeface="Calibri"/>
                <a:cs typeface="Calibri"/>
              </a:rPr>
              <a:t> in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the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rest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5" dirty="0">
                <a:latin typeface="Calibri"/>
                <a:cs typeface="Calibri"/>
              </a:rPr>
              <a:t>of </a:t>
            </a:r>
            <a:r>
              <a:rPr sz="2200" dirty="0">
                <a:latin typeface="Calibri"/>
                <a:cs typeface="Calibri"/>
              </a:rPr>
              <a:t>the</a:t>
            </a:r>
            <a:r>
              <a:rPr sz="2200" spc="-16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circuit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1" y="5339285"/>
            <a:ext cx="7535545" cy="3625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110"/>
              </a:spcBef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sz="2200" spc="-45" dirty="0">
                <a:latin typeface="Calibri"/>
                <a:cs typeface="Calibri"/>
              </a:rPr>
              <a:t>We</a:t>
            </a:r>
            <a:r>
              <a:rPr sz="2200" spc="-110" dirty="0">
                <a:latin typeface="Calibri"/>
                <a:cs typeface="Calibri"/>
              </a:rPr>
              <a:t> </a:t>
            </a:r>
            <a:r>
              <a:rPr sz="2200" spc="5" dirty="0">
                <a:latin typeface="Calibri"/>
                <a:cs typeface="Calibri"/>
              </a:rPr>
              <a:t>mark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don’t-care</a:t>
            </a:r>
            <a:r>
              <a:rPr sz="2200" spc="-10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outputs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in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truth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tables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and K-maps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with</a:t>
            </a:r>
            <a:r>
              <a:rPr sz="2200" spc="-26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Xs.</a:t>
            </a:r>
            <a:endParaRPr sz="2200">
              <a:latin typeface="Calibri"/>
              <a:cs typeface="Calibri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3338513" y="3506978"/>
          <a:ext cx="2112009" cy="16144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4015"/>
                <a:gridCol w="384810"/>
                <a:gridCol w="394969"/>
                <a:gridCol w="958215"/>
              </a:tblGrid>
              <a:tr h="190500"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950" dirty="0">
                          <a:latin typeface="Comic Sans MS"/>
                          <a:cs typeface="Comic Sans MS"/>
                        </a:rPr>
                        <a:t>x</a:t>
                      </a:r>
                      <a:endParaRPr sz="950">
                        <a:latin typeface="Comic Sans MS"/>
                        <a:cs typeface="Comic Sans MS"/>
                      </a:endParaRPr>
                    </a:p>
                  </a:txBody>
                  <a:tcPr marL="0" marR="0" marT="21590" marB="0">
                    <a:lnL w="28575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R="952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950" dirty="0">
                          <a:latin typeface="Comic Sans MS"/>
                          <a:cs typeface="Comic Sans MS"/>
                        </a:rPr>
                        <a:t>y</a:t>
                      </a:r>
                      <a:endParaRPr sz="950">
                        <a:latin typeface="Comic Sans MS"/>
                        <a:cs typeface="Comic Sans MS"/>
                      </a:endParaRPr>
                    </a:p>
                  </a:txBody>
                  <a:tcPr marL="0" marR="0" marT="21590" marB="0"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950" dirty="0">
                          <a:latin typeface="Comic Sans MS"/>
                          <a:cs typeface="Comic Sans MS"/>
                        </a:rPr>
                        <a:t>z</a:t>
                      </a:r>
                      <a:endParaRPr sz="950">
                        <a:latin typeface="Comic Sans MS"/>
                        <a:cs typeface="Comic Sans MS"/>
                      </a:endParaRPr>
                    </a:p>
                  </a:txBody>
                  <a:tcPr marL="0" marR="0" marT="21590" marB="0"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R="2476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950" spc="5" dirty="0">
                          <a:latin typeface="Comic Sans MS"/>
                          <a:cs typeface="Comic Sans MS"/>
                        </a:rPr>
                        <a:t>f</a:t>
                      </a:r>
                      <a:r>
                        <a:rPr sz="950" spc="-2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950" dirty="0">
                          <a:latin typeface="Comic Sans MS"/>
                          <a:cs typeface="Comic Sans MS"/>
                        </a:rPr>
                        <a:t>( </a:t>
                      </a:r>
                      <a:r>
                        <a:rPr sz="950" spc="5" dirty="0">
                          <a:latin typeface="Comic Sans MS"/>
                          <a:cs typeface="Comic Sans MS"/>
                        </a:rPr>
                        <a:t>x</a:t>
                      </a:r>
                      <a:r>
                        <a:rPr sz="950" dirty="0">
                          <a:latin typeface="Comic Sans MS"/>
                          <a:cs typeface="Comic Sans MS"/>
                        </a:rPr>
                        <a:t> ,</a:t>
                      </a:r>
                      <a:r>
                        <a:rPr sz="950" spc="-1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950" spc="5" dirty="0">
                          <a:latin typeface="Comic Sans MS"/>
                          <a:cs typeface="Comic Sans MS"/>
                        </a:rPr>
                        <a:t>y</a:t>
                      </a:r>
                      <a:r>
                        <a:rPr sz="950" spc="-3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950" dirty="0">
                          <a:latin typeface="Comic Sans MS"/>
                          <a:cs typeface="Comic Sans MS"/>
                        </a:rPr>
                        <a:t>,</a:t>
                      </a:r>
                      <a:r>
                        <a:rPr sz="950" spc="-1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950" spc="5" dirty="0">
                          <a:latin typeface="Comic Sans MS"/>
                          <a:cs typeface="Comic Sans MS"/>
                        </a:rPr>
                        <a:t>z</a:t>
                      </a:r>
                      <a:r>
                        <a:rPr sz="950" spc="-2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950" dirty="0">
                          <a:latin typeface="Comic Sans MS"/>
                          <a:cs typeface="Comic Sans MS"/>
                        </a:rPr>
                        <a:t>)</a:t>
                      </a:r>
                      <a:endParaRPr sz="950">
                        <a:latin typeface="Comic Sans MS"/>
                        <a:cs typeface="Comic Sans MS"/>
                      </a:endParaRPr>
                    </a:p>
                  </a:txBody>
                  <a:tcPr marL="0" marR="0" marT="2159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174871"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950" dirty="0">
                          <a:latin typeface="Comic Sans MS"/>
                          <a:cs typeface="Comic Sans MS"/>
                        </a:rPr>
                        <a:t>0</a:t>
                      </a:r>
                      <a:endParaRPr sz="950">
                        <a:latin typeface="Comic Sans MS"/>
                        <a:cs typeface="Comic Sans MS"/>
                      </a:endParaRPr>
                    </a:p>
                  </a:txBody>
                  <a:tcPr marL="0" marR="0" marT="16510" marB="0">
                    <a:lnL w="28575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6510"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950" dirty="0">
                          <a:latin typeface="Comic Sans MS"/>
                          <a:cs typeface="Comic Sans MS"/>
                        </a:rPr>
                        <a:t>0</a:t>
                      </a:r>
                      <a:endParaRPr sz="950">
                        <a:latin typeface="Comic Sans MS"/>
                        <a:cs typeface="Comic Sans MS"/>
                      </a:endParaRPr>
                    </a:p>
                  </a:txBody>
                  <a:tcPr marL="0" marR="0" marT="16510" marB="0"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950" dirty="0">
                          <a:latin typeface="Comic Sans MS"/>
                          <a:cs typeface="Comic Sans MS"/>
                        </a:rPr>
                        <a:t>0</a:t>
                      </a:r>
                      <a:endParaRPr sz="950">
                        <a:latin typeface="Comic Sans MS"/>
                        <a:cs typeface="Comic Sans MS"/>
                      </a:endParaRPr>
                    </a:p>
                  </a:txBody>
                  <a:tcPr marL="0" marR="0" marT="16510" marB="0"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950" dirty="0">
                          <a:latin typeface="Comic Sans MS"/>
                          <a:cs typeface="Comic Sans MS"/>
                        </a:rPr>
                        <a:t>0</a:t>
                      </a:r>
                      <a:endParaRPr sz="950">
                        <a:latin typeface="Comic Sans MS"/>
                        <a:cs typeface="Comic Sans MS"/>
                      </a:endParaRPr>
                    </a:p>
                  </a:txBody>
                  <a:tcPr marL="0" marR="0" marT="1651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73291"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50" dirty="0">
                          <a:latin typeface="Comic Sans MS"/>
                          <a:cs typeface="Comic Sans MS"/>
                        </a:rPr>
                        <a:t>0</a:t>
                      </a:r>
                      <a:endParaRPr sz="950">
                        <a:latin typeface="Comic Sans MS"/>
                        <a:cs typeface="Comic Sans MS"/>
                      </a:endParaRPr>
                    </a:p>
                  </a:txBody>
                  <a:tcPr marL="0" marR="0" marT="15240" marB="0">
                    <a:lnL w="28575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R="1651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50" dirty="0">
                          <a:latin typeface="Comic Sans MS"/>
                          <a:cs typeface="Comic Sans MS"/>
                        </a:rPr>
                        <a:t>0</a:t>
                      </a:r>
                      <a:endParaRPr sz="950">
                        <a:latin typeface="Comic Sans MS"/>
                        <a:cs typeface="Comic Sans MS"/>
                      </a:endParaRPr>
                    </a:p>
                  </a:txBody>
                  <a:tcPr marL="0" marR="0" marT="15240" marB="0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50" dirty="0">
                          <a:latin typeface="Comic Sans MS"/>
                          <a:cs typeface="Comic Sans MS"/>
                        </a:rPr>
                        <a:t>1</a:t>
                      </a:r>
                      <a:endParaRPr sz="950">
                        <a:latin typeface="Comic Sans MS"/>
                        <a:cs typeface="Comic Sans MS"/>
                      </a:endParaRPr>
                    </a:p>
                  </a:txBody>
                  <a:tcPr marL="0" marR="0" marT="15240" marB="0">
                    <a:lnR w="2857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50" dirty="0">
                          <a:latin typeface="Comic Sans MS"/>
                          <a:cs typeface="Comic Sans MS"/>
                        </a:rPr>
                        <a:t>1</a:t>
                      </a:r>
                      <a:endParaRPr sz="950">
                        <a:latin typeface="Comic Sans MS"/>
                        <a:cs typeface="Comic Sans MS"/>
                      </a:endParaRPr>
                    </a:p>
                  </a:txBody>
                  <a:tcPr marL="0" marR="0" marT="1524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</a:tcPr>
                </a:tc>
              </a:tr>
              <a:tr h="176466"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50" dirty="0">
                          <a:solidFill>
                            <a:srgbClr val="0000FF"/>
                          </a:solidFill>
                          <a:latin typeface="Comic Sans MS"/>
                          <a:cs typeface="Comic Sans MS"/>
                        </a:rPr>
                        <a:t>0</a:t>
                      </a:r>
                      <a:endParaRPr sz="950">
                        <a:latin typeface="Comic Sans MS"/>
                        <a:cs typeface="Comic Sans MS"/>
                      </a:endParaRPr>
                    </a:p>
                  </a:txBody>
                  <a:tcPr marL="0" marR="0" marT="15240" marB="0">
                    <a:lnL w="28575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R="571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50" dirty="0">
                          <a:solidFill>
                            <a:srgbClr val="0000FF"/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sz="950">
                        <a:latin typeface="Comic Sans MS"/>
                        <a:cs typeface="Comic Sans MS"/>
                      </a:endParaRPr>
                    </a:p>
                  </a:txBody>
                  <a:tcPr marL="0" marR="0" marT="15240" marB="0"/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50" dirty="0">
                          <a:solidFill>
                            <a:srgbClr val="0000FF"/>
                          </a:solidFill>
                          <a:latin typeface="Comic Sans MS"/>
                          <a:cs typeface="Comic Sans MS"/>
                        </a:rPr>
                        <a:t>0</a:t>
                      </a:r>
                      <a:endParaRPr sz="950">
                        <a:latin typeface="Comic Sans MS"/>
                        <a:cs typeface="Comic Sans MS"/>
                      </a:endParaRPr>
                    </a:p>
                  </a:txBody>
                  <a:tcPr marL="0" marR="0" marT="15240" marB="0">
                    <a:lnR w="2857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50" dirty="0">
                          <a:solidFill>
                            <a:srgbClr val="0000FF"/>
                          </a:solidFill>
                          <a:latin typeface="Comic Sans MS"/>
                          <a:cs typeface="Comic Sans MS"/>
                        </a:rPr>
                        <a:t>X</a:t>
                      </a:r>
                      <a:endParaRPr sz="950">
                        <a:latin typeface="Comic Sans MS"/>
                        <a:cs typeface="Comic Sans MS"/>
                      </a:endParaRPr>
                    </a:p>
                  </a:txBody>
                  <a:tcPr marL="0" marR="0" marT="1524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</a:tcPr>
                </a:tc>
              </a:tr>
              <a:tr h="187332"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950" dirty="0">
                          <a:latin typeface="Comic Sans MS"/>
                          <a:cs typeface="Comic Sans MS"/>
                        </a:rPr>
                        <a:t>0</a:t>
                      </a:r>
                      <a:endParaRPr sz="95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28575">
                      <a:solidFill>
                        <a:srgbClr val="000000"/>
                      </a:solidFill>
                      <a:prstDash val="solid"/>
                    </a:lnL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71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950" dirty="0">
                          <a:latin typeface="Comic Sans MS"/>
                          <a:cs typeface="Comic Sans MS"/>
                        </a:rPr>
                        <a:t>1</a:t>
                      </a:r>
                      <a:endParaRPr sz="95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950" dirty="0">
                          <a:latin typeface="Comic Sans MS"/>
                          <a:cs typeface="Comic Sans MS"/>
                        </a:rPr>
                        <a:t>1</a:t>
                      </a:r>
                      <a:endParaRPr sz="95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R w="28575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950" dirty="0">
                          <a:latin typeface="Comic Sans MS"/>
                          <a:cs typeface="Comic Sans MS"/>
                        </a:rPr>
                        <a:t>0</a:t>
                      </a:r>
                      <a:endParaRPr sz="95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5252"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950" dirty="0">
                          <a:latin typeface="Comic Sans MS"/>
                          <a:cs typeface="Comic Sans MS"/>
                        </a:rPr>
                        <a:t>1</a:t>
                      </a:r>
                      <a:endParaRPr sz="95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28575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6510"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950" dirty="0">
                          <a:latin typeface="Comic Sans MS"/>
                          <a:cs typeface="Comic Sans MS"/>
                        </a:rPr>
                        <a:t>0</a:t>
                      </a:r>
                      <a:endParaRPr sz="95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950" dirty="0">
                          <a:latin typeface="Comic Sans MS"/>
                          <a:cs typeface="Comic Sans MS"/>
                        </a:rPr>
                        <a:t>0</a:t>
                      </a:r>
                      <a:endParaRPr sz="95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950" dirty="0">
                          <a:latin typeface="Comic Sans MS"/>
                          <a:cs typeface="Comic Sans MS"/>
                        </a:rPr>
                        <a:t>0</a:t>
                      </a:r>
                      <a:endParaRPr sz="950">
                        <a:latin typeface="Comic Sans MS"/>
                        <a:cs typeface="Comic Sans MS"/>
                      </a:endParaRPr>
                    </a:p>
                  </a:txBody>
                  <a:tcPr marL="0" marR="0" marT="171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73291"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50" dirty="0">
                          <a:latin typeface="Comic Sans MS"/>
                          <a:cs typeface="Comic Sans MS"/>
                        </a:rPr>
                        <a:t>1</a:t>
                      </a:r>
                      <a:endParaRPr sz="950">
                        <a:latin typeface="Comic Sans MS"/>
                        <a:cs typeface="Comic Sans MS"/>
                      </a:endParaRPr>
                    </a:p>
                  </a:txBody>
                  <a:tcPr marL="0" marR="0" marT="15240" marB="0">
                    <a:lnL w="28575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R="1651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50" dirty="0">
                          <a:latin typeface="Comic Sans MS"/>
                          <a:cs typeface="Comic Sans MS"/>
                        </a:rPr>
                        <a:t>0</a:t>
                      </a:r>
                      <a:endParaRPr sz="950">
                        <a:latin typeface="Comic Sans MS"/>
                        <a:cs typeface="Comic Sans MS"/>
                      </a:endParaRPr>
                    </a:p>
                  </a:txBody>
                  <a:tcPr marL="0" marR="0" marT="15240" marB="0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50" dirty="0">
                          <a:latin typeface="Comic Sans MS"/>
                          <a:cs typeface="Comic Sans MS"/>
                        </a:rPr>
                        <a:t>1</a:t>
                      </a:r>
                      <a:endParaRPr sz="950">
                        <a:latin typeface="Comic Sans MS"/>
                        <a:cs typeface="Comic Sans MS"/>
                      </a:endParaRPr>
                    </a:p>
                  </a:txBody>
                  <a:tcPr marL="0" marR="0" marT="15240" marB="0">
                    <a:lnR w="2857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50" dirty="0">
                          <a:latin typeface="Comic Sans MS"/>
                          <a:cs typeface="Comic Sans MS"/>
                        </a:rPr>
                        <a:t>1</a:t>
                      </a:r>
                      <a:endParaRPr sz="950">
                        <a:latin typeface="Comic Sans MS"/>
                        <a:cs typeface="Comic Sans MS"/>
                      </a:endParaRPr>
                    </a:p>
                  </a:txBody>
                  <a:tcPr marL="0" marR="0" marT="1524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</a:tcPr>
                </a:tc>
              </a:tr>
              <a:tr h="176298"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50" dirty="0">
                          <a:solidFill>
                            <a:srgbClr val="0000FF"/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sz="950">
                        <a:latin typeface="Comic Sans MS"/>
                        <a:cs typeface="Comic Sans MS"/>
                      </a:endParaRPr>
                    </a:p>
                  </a:txBody>
                  <a:tcPr marL="0" marR="0" marT="15240" marB="0">
                    <a:lnL w="28575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R="571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50" dirty="0">
                          <a:solidFill>
                            <a:srgbClr val="0000FF"/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sz="950">
                        <a:latin typeface="Comic Sans MS"/>
                        <a:cs typeface="Comic Sans MS"/>
                      </a:endParaRPr>
                    </a:p>
                  </a:txBody>
                  <a:tcPr marL="0" marR="0" marT="15240" marB="0"/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50" dirty="0">
                          <a:solidFill>
                            <a:srgbClr val="0000FF"/>
                          </a:solidFill>
                          <a:latin typeface="Comic Sans MS"/>
                          <a:cs typeface="Comic Sans MS"/>
                        </a:rPr>
                        <a:t>0</a:t>
                      </a:r>
                      <a:endParaRPr sz="950">
                        <a:latin typeface="Comic Sans MS"/>
                        <a:cs typeface="Comic Sans MS"/>
                      </a:endParaRPr>
                    </a:p>
                  </a:txBody>
                  <a:tcPr marL="0" marR="0" marT="15240" marB="0">
                    <a:lnR w="2857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50" dirty="0">
                          <a:solidFill>
                            <a:srgbClr val="0000FF"/>
                          </a:solidFill>
                          <a:latin typeface="Comic Sans MS"/>
                          <a:cs typeface="Comic Sans MS"/>
                        </a:rPr>
                        <a:t>X</a:t>
                      </a:r>
                      <a:endParaRPr sz="950">
                        <a:latin typeface="Comic Sans MS"/>
                        <a:cs typeface="Comic Sans MS"/>
                      </a:endParaRPr>
                    </a:p>
                  </a:txBody>
                  <a:tcPr marL="0" marR="0" marT="1524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</a:tcPr>
                </a:tc>
              </a:tr>
              <a:tr h="187119"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950" dirty="0">
                          <a:latin typeface="Comic Sans MS"/>
                          <a:cs typeface="Comic Sans MS"/>
                        </a:rPr>
                        <a:t>1</a:t>
                      </a:r>
                      <a:endParaRPr sz="950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28575">
                      <a:solidFill>
                        <a:srgbClr val="000000"/>
                      </a:solidFill>
                      <a:prstDash val="solid"/>
                    </a:lnL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715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950" dirty="0">
                          <a:latin typeface="Comic Sans MS"/>
                          <a:cs typeface="Comic Sans MS"/>
                        </a:rPr>
                        <a:t>1</a:t>
                      </a:r>
                      <a:endParaRPr sz="950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950" dirty="0">
                          <a:latin typeface="Comic Sans MS"/>
                          <a:cs typeface="Comic Sans MS"/>
                        </a:rPr>
                        <a:t>1</a:t>
                      </a:r>
                      <a:endParaRPr sz="950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R w="28575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950" dirty="0">
                          <a:latin typeface="Comic Sans MS"/>
                          <a:cs typeface="Comic Sans MS"/>
                        </a:rPr>
                        <a:t>1</a:t>
                      </a:r>
                      <a:endParaRPr sz="950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384806" y="208866"/>
            <a:ext cx="459295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solidFill>
                  <a:srgbClr val="C0504D"/>
                </a:solidFill>
                <a:latin typeface="Calibri"/>
                <a:cs typeface="Calibri"/>
              </a:rPr>
              <a:t>DON’T</a:t>
            </a:r>
            <a:r>
              <a:rPr sz="3600" spc="-5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3600" spc="-5" dirty="0">
                <a:solidFill>
                  <a:srgbClr val="C0504D"/>
                </a:solidFill>
                <a:latin typeface="Calibri"/>
                <a:cs typeface="Calibri"/>
              </a:rPr>
              <a:t>CARE</a:t>
            </a:r>
            <a:r>
              <a:rPr sz="3600" spc="-4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3600" spc="-5" dirty="0">
                <a:solidFill>
                  <a:srgbClr val="C0504D"/>
                </a:solidFill>
                <a:latin typeface="Calibri"/>
                <a:cs typeface="Calibri"/>
              </a:rPr>
              <a:t>CONDITION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" y="6400802"/>
            <a:ext cx="4648201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9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1" y="98886"/>
            <a:ext cx="13715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4572000" y="6324600"/>
            <a:ext cx="4572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Department of Computer Science &amp; Engineering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85800" y="990600"/>
            <a:ext cx="3352799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latin typeface="Times New Roman" pitchFamily="18" charset="0"/>
                <a:cs typeface="Times New Roman" pitchFamily="18" charset="0"/>
              </a:rPr>
              <a:t>KA</a:t>
            </a:r>
            <a:r>
              <a:rPr sz="2800" spc="-1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sz="2800" dirty="0">
                <a:latin typeface="Times New Roman" pitchFamily="18" charset="0"/>
                <a:cs typeface="Times New Roman" pitchFamily="18" charset="0"/>
              </a:rPr>
              <a:t>ANAUGH</a:t>
            </a:r>
            <a:r>
              <a:rPr sz="2800" spc="-1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dirty="0">
                <a:latin typeface="Times New Roman" pitchFamily="18" charset="0"/>
                <a:cs typeface="Times New Roman" pitchFamily="18" charset="0"/>
              </a:rPr>
              <a:t>MAP</a:t>
            </a:r>
            <a:endParaRPr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dirty="0"/>
              <a:pPr marL="153670">
                <a:lnSpc>
                  <a:spcPts val="1810"/>
                </a:lnSpc>
              </a:pPr>
              <a:t>2</a:t>
            </a:fld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533400" y="1828800"/>
            <a:ext cx="7429500" cy="3372718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356870" indent="-344805">
              <a:lnSpc>
                <a:spcPct val="150000"/>
              </a:lnSpc>
              <a:spcBef>
                <a:spcPts val="605"/>
              </a:spcBef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sz="1600" spc="5" dirty="0">
                <a:latin typeface="Times New Roman" pitchFamily="18" charset="0"/>
                <a:cs typeface="Times New Roman" pitchFamily="18" charset="0"/>
              </a:rPr>
              <a:t>Boolean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algebra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helps</a:t>
            </a:r>
            <a:r>
              <a:rPr sz="1600" spc="-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us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simplify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expressions</a:t>
            </a:r>
            <a:r>
              <a:rPr sz="1600" spc="-1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and</a:t>
            </a:r>
            <a:r>
              <a:rPr sz="1600" spc="-19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circuits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356870" indent="-344805">
              <a:lnSpc>
                <a:spcPct val="150000"/>
              </a:lnSpc>
              <a:spcBef>
                <a:spcPts val="505"/>
              </a:spcBef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sz="1600" spc="-10" dirty="0"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sz="1600" spc="-1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Map: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sz="1600" spc="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graphical</a:t>
            </a:r>
            <a:r>
              <a:rPr sz="1600" spc="-11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technique</a:t>
            </a:r>
            <a:r>
              <a:rPr sz="1600" spc="-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for</a:t>
            </a:r>
            <a:r>
              <a:rPr sz="1600" spc="-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simplifying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sz="1600" spc="-1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Boolean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356870">
              <a:lnSpc>
                <a:spcPct val="150000"/>
              </a:lnSpc>
            </a:pPr>
            <a:r>
              <a:rPr sz="1600" spc="-15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xp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ess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1600" spc="-1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sz="1600" spc="-55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1600" spc="-45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either</a:t>
            </a:r>
            <a:r>
              <a:rPr sz="1600" spc="-1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5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rm: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756285" lvl="1" indent="-287020">
              <a:lnSpc>
                <a:spcPct val="150000"/>
              </a:lnSpc>
              <a:spcBef>
                <a:spcPts val="480"/>
              </a:spcBef>
              <a:buFont typeface="Microsoft Sans Serif"/>
              <a:buChar char="–"/>
              <a:tabLst>
                <a:tab pos="756285" algn="l"/>
                <a:tab pos="756920" algn="l"/>
              </a:tabLst>
            </a:pPr>
            <a:r>
              <a:rPr sz="1600" spc="1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al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su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du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cts</a:t>
            </a:r>
            <a:r>
              <a:rPr sz="1600" spc="-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SP)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756285" lvl="1" indent="-287020">
              <a:lnSpc>
                <a:spcPct val="150000"/>
              </a:lnSpc>
              <a:spcBef>
                <a:spcPts val="509"/>
              </a:spcBef>
              <a:buFont typeface="Microsoft Sans Serif"/>
              <a:buChar char="–"/>
              <a:tabLst>
                <a:tab pos="756285" algn="l"/>
                <a:tab pos="756920" algn="l"/>
              </a:tabLst>
            </a:pPr>
            <a:r>
              <a:rPr sz="1600" spc="1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imal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du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ct</a:t>
            </a:r>
            <a:r>
              <a:rPr sz="1600" spc="-10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su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sz="1600" spc="-18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MP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S)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356870" indent="-344805">
              <a:lnSpc>
                <a:spcPct val="150000"/>
              </a:lnSpc>
              <a:spcBef>
                <a:spcPts val="500"/>
              </a:spcBef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sz="1600" spc="5" dirty="0">
                <a:latin typeface="Times New Roman" pitchFamily="18" charset="0"/>
                <a:cs typeface="Times New Roman" pitchFamily="18" charset="0"/>
              </a:rPr>
              <a:t>Goal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1600" spc="-9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simplification.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756285" lvl="1" indent="-287020">
              <a:lnSpc>
                <a:spcPct val="150000"/>
              </a:lnSpc>
              <a:spcBef>
                <a:spcPts val="509"/>
              </a:spcBef>
              <a:buFont typeface="Microsoft Sans Serif"/>
              <a:buChar char="–"/>
              <a:tabLst>
                <a:tab pos="756285" algn="l"/>
                <a:tab pos="756920" algn="l"/>
              </a:tabLst>
            </a:pPr>
            <a:r>
              <a:rPr sz="1600" spc="-5" dirty="0">
                <a:latin typeface="Times New Roman" pitchFamily="18" charset="0"/>
                <a:cs typeface="Times New Roman" pitchFamily="18" charset="0"/>
              </a:rPr>
              <a:t>There</a:t>
            </a:r>
            <a:r>
              <a:rPr sz="1600" spc="-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are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minimal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number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product/sumterms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756285" lvl="1" indent="-287020">
              <a:lnSpc>
                <a:spcPct val="150000"/>
              </a:lnSpc>
              <a:spcBef>
                <a:spcPts val="505"/>
              </a:spcBef>
              <a:buFont typeface="Microsoft Sans Serif"/>
              <a:buChar char="–"/>
              <a:tabLst>
                <a:tab pos="756285" algn="l"/>
                <a:tab pos="756920" algn="l"/>
              </a:tabLst>
            </a:pPr>
            <a:r>
              <a:rPr sz="1600" spc="-10" dirty="0">
                <a:latin typeface="Times New Roman" pitchFamily="18" charset="0"/>
                <a:cs typeface="Times New Roman" pitchFamily="18" charset="0"/>
              </a:rPr>
              <a:t>Each</a:t>
            </a:r>
            <a:r>
              <a:rPr sz="1600" spc="-10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term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has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minimal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number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of</a:t>
            </a:r>
            <a:r>
              <a:rPr sz="1600" spc="-1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literals</a:t>
            </a:r>
            <a:endParaRPr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76800" y="6400802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b="1" dirty="0" smtClean="0"/>
              <a:t>Department of Computer Science &amp; Engineering</a:t>
            </a:r>
            <a:endParaRPr lang="en-US" sz="1200" b="1" dirty="0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1" y="98886"/>
            <a:ext cx="13715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" y="6400802"/>
            <a:ext cx="4648201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497841" y="1293954"/>
            <a:ext cx="7654925" cy="196659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94970" indent="-344805">
              <a:lnSpc>
                <a:spcPct val="100000"/>
              </a:lnSpc>
              <a:spcBef>
                <a:spcPts val="110"/>
              </a:spcBef>
              <a:buFont typeface="Microsoft Sans Serif"/>
              <a:buChar char="•"/>
              <a:tabLst>
                <a:tab pos="394970" algn="l"/>
                <a:tab pos="395605" algn="l"/>
              </a:tabLst>
            </a:pPr>
            <a:r>
              <a:rPr sz="2200" spc="-5" dirty="0">
                <a:latin typeface="Calibri"/>
                <a:cs typeface="Calibri"/>
              </a:rPr>
              <a:t>Find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spc="5" dirty="0">
                <a:latin typeface="Calibri"/>
                <a:cs typeface="Calibri"/>
              </a:rPr>
              <a:t>a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5" dirty="0">
                <a:latin typeface="Calibri"/>
                <a:cs typeface="Calibri"/>
              </a:rPr>
              <a:t>MSP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spc="-30" dirty="0">
                <a:latin typeface="Calibri"/>
                <a:cs typeface="Calibri"/>
              </a:rPr>
              <a:t>for</a:t>
            </a:r>
            <a:endParaRPr sz="2200">
              <a:latin typeface="Calibri"/>
              <a:cs typeface="Calibri"/>
            </a:endParaRPr>
          </a:p>
          <a:p>
            <a:pPr marL="901065">
              <a:lnSpc>
                <a:spcPct val="100000"/>
              </a:lnSpc>
              <a:spcBef>
                <a:spcPts val="2115"/>
              </a:spcBef>
            </a:pPr>
            <a:r>
              <a:rPr sz="2200" spc="-65" dirty="0">
                <a:solidFill>
                  <a:srgbClr val="3333FF"/>
                </a:solidFill>
                <a:latin typeface="Calibri"/>
                <a:cs typeface="Calibri"/>
              </a:rPr>
              <a:t>f(w,x,y,z)</a:t>
            </a:r>
            <a:r>
              <a:rPr sz="2200" spc="-155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3333FF"/>
                </a:solidFill>
                <a:latin typeface="Calibri"/>
                <a:cs typeface="Calibri"/>
              </a:rPr>
              <a:t>=</a:t>
            </a:r>
            <a:r>
              <a:rPr sz="2200" spc="15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3333FF"/>
                </a:solidFill>
                <a:latin typeface="Symbol"/>
                <a:cs typeface="Symbol"/>
              </a:rPr>
              <a:t></a:t>
            </a:r>
            <a:r>
              <a:rPr sz="2200" spc="-5" dirty="0">
                <a:solidFill>
                  <a:srgbClr val="3333FF"/>
                </a:solidFill>
                <a:latin typeface="Calibri"/>
                <a:cs typeface="Calibri"/>
              </a:rPr>
              <a:t>m(0,2,4,5,8,14,15),</a:t>
            </a:r>
            <a:r>
              <a:rPr sz="2200" spc="-80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2200" spc="-60" dirty="0">
                <a:solidFill>
                  <a:srgbClr val="3333FF"/>
                </a:solidFill>
                <a:latin typeface="Calibri"/>
                <a:cs typeface="Calibri"/>
              </a:rPr>
              <a:t>d(w,x,y,z)</a:t>
            </a:r>
            <a:r>
              <a:rPr sz="2200" spc="-180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3333FF"/>
                </a:solidFill>
                <a:latin typeface="Calibri"/>
                <a:cs typeface="Calibri"/>
              </a:rPr>
              <a:t>=</a:t>
            </a:r>
            <a:r>
              <a:rPr sz="2200" spc="-15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2200" spc="5" dirty="0">
                <a:solidFill>
                  <a:srgbClr val="3333FF"/>
                </a:solidFill>
                <a:latin typeface="Symbol"/>
                <a:cs typeface="Symbol"/>
              </a:rPr>
              <a:t></a:t>
            </a:r>
            <a:r>
              <a:rPr sz="2200" spc="5" dirty="0">
                <a:solidFill>
                  <a:srgbClr val="3333FF"/>
                </a:solidFill>
                <a:latin typeface="Calibri"/>
                <a:cs typeface="Calibri"/>
              </a:rPr>
              <a:t>m(7,10,13)</a:t>
            </a:r>
            <a:endParaRPr sz="2200">
              <a:latin typeface="Calibri"/>
              <a:cs typeface="Calibri"/>
            </a:endParaRPr>
          </a:p>
          <a:p>
            <a:pPr marL="50800" marR="43180">
              <a:lnSpc>
                <a:spcPct val="119200"/>
              </a:lnSpc>
              <a:spcBef>
                <a:spcPts val="1580"/>
              </a:spcBef>
            </a:pPr>
            <a:r>
              <a:rPr sz="2200" spc="-5" dirty="0">
                <a:latin typeface="Calibri"/>
                <a:cs typeface="Calibri"/>
              </a:rPr>
              <a:t>This notation </a:t>
            </a:r>
            <a:r>
              <a:rPr sz="2200" spc="5" dirty="0">
                <a:latin typeface="Calibri"/>
                <a:cs typeface="Calibri"/>
              </a:rPr>
              <a:t>means </a:t>
            </a:r>
            <a:r>
              <a:rPr sz="2200" spc="-5" dirty="0">
                <a:latin typeface="Calibri"/>
                <a:cs typeface="Calibri"/>
              </a:rPr>
              <a:t>that input combinations </a:t>
            </a:r>
            <a:r>
              <a:rPr sz="2200" dirty="0">
                <a:latin typeface="Calibri"/>
                <a:cs typeface="Calibri"/>
              </a:rPr>
              <a:t>wxyz = </a:t>
            </a:r>
            <a:r>
              <a:rPr sz="2200" spc="5" dirty="0">
                <a:latin typeface="Calibri"/>
                <a:cs typeface="Calibri"/>
              </a:rPr>
              <a:t>0111, 1010 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and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1101(corresponding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to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minterms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m</a:t>
            </a:r>
            <a:r>
              <a:rPr sz="2175" baseline="-17241" dirty="0">
                <a:latin typeface="Calibri"/>
                <a:cs typeface="Calibri"/>
              </a:rPr>
              <a:t>7</a:t>
            </a:r>
            <a:r>
              <a:rPr sz="2200" dirty="0">
                <a:latin typeface="Calibri"/>
                <a:cs typeface="Calibri"/>
              </a:rPr>
              <a:t>,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m</a:t>
            </a:r>
            <a:r>
              <a:rPr sz="2175" spc="-7" baseline="-17241" dirty="0">
                <a:latin typeface="Calibri"/>
                <a:cs typeface="Calibri"/>
              </a:rPr>
              <a:t>10</a:t>
            </a:r>
            <a:r>
              <a:rPr sz="2175" spc="112" baseline="-17241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and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m</a:t>
            </a:r>
            <a:r>
              <a:rPr sz="2175" spc="-7" baseline="-17241" dirty="0">
                <a:latin typeface="Calibri"/>
                <a:cs typeface="Calibri"/>
              </a:rPr>
              <a:t>13</a:t>
            </a:r>
            <a:r>
              <a:rPr sz="2200" spc="-5" dirty="0">
                <a:latin typeface="Calibri"/>
                <a:cs typeface="Calibri"/>
              </a:rPr>
              <a:t>)</a:t>
            </a:r>
            <a:r>
              <a:rPr sz="2200" spc="4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are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unused.</a:t>
            </a:r>
            <a:endParaRPr sz="22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787524" y="3657602"/>
          <a:ext cx="3462652" cy="17362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4210"/>
                <a:gridCol w="543560"/>
                <a:gridCol w="575944"/>
                <a:gridCol w="560069"/>
                <a:gridCol w="544194"/>
                <a:gridCol w="574675"/>
              </a:tblGrid>
              <a:tr h="281813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4552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550" dirty="0">
                          <a:latin typeface="Comic Sans MS"/>
                          <a:cs typeface="Comic Sans MS"/>
                        </a:rPr>
                        <a:t>Y</a:t>
                      </a:r>
                      <a:endParaRPr sz="1550">
                        <a:latin typeface="Comic Sans MS"/>
                        <a:cs typeface="Comic Sans MS"/>
                      </a:endParaRPr>
                    </a:p>
                  </a:txBody>
                  <a:tcPr marL="0" marR="0" marT="10160" marB="0">
                    <a:lnL w="28575">
                      <a:solidFill>
                        <a:srgbClr val="000000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9210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19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550" dirty="0">
                          <a:latin typeface="Comic Sans MS"/>
                          <a:cs typeface="Comic Sans MS"/>
                        </a:rPr>
                        <a:t>1</a:t>
                      </a:r>
                      <a:endParaRPr sz="1550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621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550" dirty="0">
                          <a:latin typeface="Comic Sans MS"/>
                          <a:cs typeface="Comic Sans MS"/>
                        </a:rPr>
                        <a:t>0</a:t>
                      </a:r>
                      <a:endParaRPr sz="1550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84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550" dirty="0">
                          <a:latin typeface="Comic Sans MS"/>
                          <a:cs typeface="Comic Sans MS"/>
                        </a:rPr>
                        <a:t>0</a:t>
                      </a:r>
                      <a:endParaRPr sz="1550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732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550" dirty="0">
                          <a:latin typeface="Comic Sans MS"/>
                          <a:cs typeface="Comic Sans MS"/>
                        </a:rPr>
                        <a:t>1</a:t>
                      </a:r>
                      <a:endParaRPr sz="1550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222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28575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19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550" dirty="0">
                          <a:latin typeface="Comic Sans MS"/>
                          <a:cs typeface="Comic Sans MS"/>
                        </a:rPr>
                        <a:t>1</a:t>
                      </a:r>
                      <a:endParaRPr sz="1550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097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550" dirty="0">
                          <a:latin typeface="Comic Sans MS"/>
                          <a:cs typeface="Comic Sans MS"/>
                        </a:rPr>
                        <a:t>1</a:t>
                      </a:r>
                      <a:endParaRPr sz="1550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161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550" dirty="0">
                          <a:latin typeface="Comic Sans MS"/>
                          <a:cs typeface="Comic Sans MS"/>
                        </a:rPr>
                        <a:t>x</a:t>
                      </a:r>
                      <a:endParaRPr sz="1550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272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550" dirty="0">
                          <a:latin typeface="Comic Sans MS"/>
                          <a:cs typeface="Comic Sans MS"/>
                        </a:rPr>
                        <a:t>0</a:t>
                      </a:r>
                      <a:endParaRPr sz="1550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sz="1550" dirty="0">
                          <a:latin typeface="Comic Sans MS"/>
                          <a:cs typeface="Comic Sans MS"/>
                        </a:rPr>
                        <a:t>X</a:t>
                      </a:r>
                      <a:endParaRPr sz="1550">
                        <a:latin typeface="Comic Sans MS"/>
                        <a:cs typeface="Comic Sans MS"/>
                      </a:endParaRPr>
                    </a:p>
                  </a:txBody>
                  <a:tcPr marL="0" marR="0" marT="156845" marB="0">
                    <a:lnL w="28575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2100">
                <a:tc rowSpan="2"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1235"/>
                        </a:spcBef>
                      </a:pPr>
                      <a:r>
                        <a:rPr sz="1550" dirty="0">
                          <a:latin typeface="Comic Sans MS"/>
                          <a:cs typeface="Comic Sans MS"/>
                        </a:rPr>
                        <a:t>W</a:t>
                      </a:r>
                      <a:endParaRPr sz="1550">
                        <a:latin typeface="Comic Sans MS"/>
                        <a:cs typeface="Comic Sans MS"/>
                      </a:endParaRPr>
                    </a:p>
                  </a:txBody>
                  <a:tcPr marL="0" marR="0" marT="156845" marB="0"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8097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550" dirty="0">
                          <a:latin typeface="Comic Sans MS"/>
                          <a:cs typeface="Comic Sans MS"/>
                        </a:rPr>
                        <a:t>0</a:t>
                      </a:r>
                      <a:endParaRPr sz="1550">
                        <a:latin typeface="Comic Sans MS"/>
                        <a:cs typeface="Comic Sans MS"/>
                      </a:endParaRPr>
                    </a:p>
                  </a:txBody>
                  <a:tcPr marL="0" marR="0" marT="1968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939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550" dirty="0">
                          <a:latin typeface="Comic Sans MS"/>
                          <a:cs typeface="Comic Sans MS"/>
                        </a:rPr>
                        <a:t>x</a:t>
                      </a:r>
                      <a:endParaRPr sz="1550">
                        <a:latin typeface="Comic Sans MS"/>
                        <a:cs typeface="Comic Sans MS"/>
                      </a:endParaRPr>
                    </a:p>
                  </a:txBody>
                  <a:tcPr marL="0" marR="0" marT="1968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6854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550" dirty="0">
                          <a:latin typeface="Comic Sans MS"/>
                          <a:cs typeface="Comic Sans MS"/>
                        </a:rPr>
                        <a:t>1</a:t>
                      </a:r>
                      <a:endParaRPr sz="1550">
                        <a:latin typeface="Comic Sans MS"/>
                        <a:cs typeface="Comic Sans MS"/>
                      </a:endParaRPr>
                    </a:p>
                  </a:txBody>
                  <a:tcPr marL="0" marR="0" marT="1968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7329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550" dirty="0">
                          <a:latin typeface="Comic Sans MS"/>
                          <a:cs typeface="Comic Sans MS"/>
                        </a:rPr>
                        <a:t>1</a:t>
                      </a:r>
                      <a:endParaRPr sz="1550">
                        <a:latin typeface="Comic Sans MS"/>
                        <a:cs typeface="Comic Sans MS"/>
                      </a:endParaRPr>
                    </a:p>
                  </a:txBody>
                  <a:tcPr marL="0" marR="0" marT="1968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6845" marB="0">
                    <a:lnL w="28575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222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6845" marB="0"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0193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550" dirty="0">
                          <a:latin typeface="Comic Sans MS"/>
                          <a:cs typeface="Comic Sans MS"/>
                        </a:rPr>
                        <a:t>1</a:t>
                      </a:r>
                      <a:endParaRPr sz="1550">
                        <a:latin typeface="Comic Sans MS"/>
                        <a:cs typeface="Comic Sans MS"/>
                      </a:endParaRPr>
                    </a:p>
                  </a:txBody>
                  <a:tcPr marL="0" marR="0" marT="1968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62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550" dirty="0">
                          <a:latin typeface="Comic Sans MS"/>
                          <a:cs typeface="Comic Sans MS"/>
                        </a:rPr>
                        <a:t>0</a:t>
                      </a:r>
                      <a:endParaRPr sz="1550">
                        <a:latin typeface="Comic Sans MS"/>
                        <a:cs typeface="Comic Sans MS"/>
                      </a:endParaRPr>
                    </a:p>
                  </a:txBody>
                  <a:tcPr marL="0" marR="0" marT="1968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844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550" dirty="0">
                          <a:latin typeface="Comic Sans MS"/>
                          <a:cs typeface="Comic Sans MS"/>
                        </a:rPr>
                        <a:t>0</a:t>
                      </a:r>
                      <a:endParaRPr sz="1550">
                        <a:latin typeface="Comic Sans MS"/>
                        <a:cs typeface="Comic Sans MS"/>
                      </a:endParaRPr>
                    </a:p>
                  </a:txBody>
                  <a:tcPr marL="0" marR="0" marT="1968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526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550" dirty="0">
                          <a:latin typeface="Comic Sans MS"/>
                          <a:cs typeface="Comic Sans MS"/>
                        </a:rPr>
                        <a:t>x</a:t>
                      </a:r>
                      <a:endParaRPr sz="1550">
                        <a:latin typeface="Comic Sans MS"/>
                        <a:cs typeface="Comic Sans MS"/>
                      </a:endParaRPr>
                    </a:p>
                  </a:txBody>
                  <a:tcPr marL="0" marR="0" marT="1968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285749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550" dirty="0">
                          <a:latin typeface="Comic Sans MS"/>
                          <a:cs typeface="Comic Sans MS"/>
                        </a:rPr>
                        <a:t>Z</a:t>
                      </a:r>
                      <a:endParaRPr sz="1550">
                        <a:latin typeface="Comic Sans MS"/>
                        <a:cs typeface="Comic Sans MS"/>
                      </a:endParaRPr>
                    </a:p>
                  </a:txBody>
                  <a:tcPr marL="0" marR="0" marT="1968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424430" y="170764"/>
            <a:ext cx="459295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solidFill>
                  <a:srgbClr val="C0504D"/>
                </a:solidFill>
                <a:latin typeface="Calibri"/>
                <a:cs typeface="Calibri"/>
              </a:rPr>
              <a:t>DON’T</a:t>
            </a:r>
            <a:r>
              <a:rPr sz="3600" spc="-5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3600" spc="-5" dirty="0">
                <a:solidFill>
                  <a:srgbClr val="C0504D"/>
                </a:solidFill>
                <a:latin typeface="Calibri"/>
                <a:cs typeface="Calibri"/>
              </a:rPr>
              <a:t>CARE</a:t>
            </a:r>
            <a:r>
              <a:rPr sz="3600" spc="-4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3600" spc="-5" dirty="0">
                <a:solidFill>
                  <a:srgbClr val="C0504D"/>
                </a:solidFill>
                <a:latin typeface="Calibri"/>
                <a:cs typeface="Calibri"/>
              </a:rPr>
              <a:t>CONDITION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" y="6400802"/>
            <a:ext cx="4648201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1" y="98886"/>
            <a:ext cx="13715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4724400" y="6324600"/>
            <a:ext cx="4953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Department of Computer Science &amp; Engineering</a:t>
            </a:r>
            <a:endParaRPr lang="en-US" sz="16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688340" y="1298018"/>
            <a:ext cx="7210425" cy="1263015"/>
          </a:xfrm>
          <a:prstGeom prst="rect">
            <a:avLst/>
          </a:prstGeom>
        </p:spPr>
        <p:txBody>
          <a:bodyPr vert="horz" wrap="square" lIns="0" tIns="161925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1275"/>
              </a:spcBef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sz="2200" spc="-5" dirty="0">
                <a:latin typeface="Calibri"/>
                <a:cs typeface="Calibri"/>
              </a:rPr>
              <a:t>Find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MSP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for:</a:t>
            </a:r>
            <a:endParaRPr sz="2200">
              <a:latin typeface="Calibri"/>
              <a:cs typeface="Calibri"/>
            </a:endParaRPr>
          </a:p>
          <a:p>
            <a:pPr marL="954405">
              <a:lnSpc>
                <a:spcPts val="2615"/>
              </a:lnSpc>
              <a:spcBef>
                <a:spcPts val="1180"/>
              </a:spcBef>
            </a:pPr>
            <a:r>
              <a:rPr sz="2200" spc="-65" dirty="0">
                <a:solidFill>
                  <a:srgbClr val="3333FF"/>
                </a:solidFill>
                <a:latin typeface="Calibri"/>
                <a:cs typeface="Calibri"/>
              </a:rPr>
              <a:t>f(w,x,y,z)</a:t>
            </a:r>
            <a:r>
              <a:rPr sz="2200" spc="-155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3333FF"/>
                </a:solidFill>
                <a:latin typeface="Calibri"/>
                <a:cs typeface="Calibri"/>
              </a:rPr>
              <a:t>=</a:t>
            </a:r>
            <a:r>
              <a:rPr sz="2200" spc="15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3333FF"/>
                </a:solidFill>
                <a:latin typeface="Symbol"/>
                <a:cs typeface="Symbol"/>
              </a:rPr>
              <a:t></a:t>
            </a:r>
            <a:r>
              <a:rPr sz="2200" dirty="0">
                <a:solidFill>
                  <a:srgbClr val="3333FF"/>
                </a:solidFill>
                <a:latin typeface="Calibri"/>
                <a:cs typeface="Calibri"/>
              </a:rPr>
              <a:t>m(0,2,4,5,8,14,15),</a:t>
            </a:r>
            <a:r>
              <a:rPr sz="2200" spc="-65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2200" spc="-60" dirty="0">
                <a:solidFill>
                  <a:srgbClr val="3333FF"/>
                </a:solidFill>
                <a:latin typeface="Calibri"/>
                <a:cs typeface="Calibri"/>
              </a:rPr>
              <a:t>d(w,x,y,z)</a:t>
            </a:r>
            <a:r>
              <a:rPr sz="2200" spc="-155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3333FF"/>
                </a:solidFill>
                <a:latin typeface="Calibri"/>
                <a:cs typeface="Calibri"/>
              </a:rPr>
              <a:t>=</a:t>
            </a:r>
            <a:r>
              <a:rPr sz="2200" spc="-55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3333FF"/>
                </a:solidFill>
                <a:latin typeface="Symbol"/>
                <a:cs typeface="Symbol"/>
              </a:rPr>
              <a:t></a:t>
            </a:r>
            <a:r>
              <a:rPr sz="2200" dirty="0">
                <a:solidFill>
                  <a:srgbClr val="3333FF"/>
                </a:solidFill>
                <a:latin typeface="Calibri"/>
                <a:cs typeface="Calibri"/>
              </a:rPr>
              <a:t>m(7,10,13)</a:t>
            </a:r>
            <a:endParaRPr sz="2200">
              <a:latin typeface="Calibri"/>
              <a:cs typeface="Calibri"/>
            </a:endParaRPr>
          </a:p>
          <a:p>
            <a:pPr marL="1066800" algn="ctr">
              <a:lnSpc>
                <a:spcPts val="2135"/>
              </a:lnSpc>
            </a:pPr>
            <a:r>
              <a:rPr sz="1800" dirty="0">
                <a:latin typeface="Verdana"/>
                <a:cs typeface="Verdana"/>
              </a:rPr>
              <a:t>Y</a:t>
            </a:r>
            <a:endParaRPr sz="1800">
              <a:latin typeface="Verdana"/>
              <a:cs typeface="Verdan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3549142" y="2281173"/>
            <a:ext cx="1710689" cy="668020"/>
            <a:chOff x="3549141" y="2281173"/>
            <a:chExt cx="1710689" cy="668020"/>
          </a:xfrm>
        </p:grpSpPr>
        <p:sp>
          <p:nvSpPr>
            <p:cNvPr id="5" name="object 5"/>
            <p:cNvSpPr/>
            <p:nvPr/>
          </p:nvSpPr>
          <p:spPr>
            <a:xfrm>
              <a:off x="3555491" y="2287523"/>
              <a:ext cx="847725" cy="335280"/>
            </a:xfrm>
            <a:custGeom>
              <a:avLst/>
              <a:gdLst/>
              <a:ahLst/>
              <a:cxnLst/>
              <a:rect l="l" t="t" r="r" b="b"/>
              <a:pathLst>
                <a:path w="847725" h="335280">
                  <a:moveTo>
                    <a:pt x="847344" y="0"/>
                  </a:moveTo>
                  <a:lnTo>
                    <a:pt x="847344" y="316991"/>
                  </a:lnTo>
                </a:path>
                <a:path w="847725" h="335280">
                  <a:moveTo>
                    <a:pt x="0" y="316991"/>
                  </a:moveTo>
                  <a:lnTo>
                    <a:pt x="3048" y="335279"/>
                  </a:lnTo>
                </a:path>
                <a:path w="847725" h="335280">
                  <a:moveTo>
                    <a:pt x="0" y="316991"/>
                  </a:moveTo>
                  <a:lnTo>
                    <a:pt x="18287" y="320039"/>
                  </a:lnTo>
                </a:path>
                <a:path w="847725" h="335280">
                  <a:moveTo>
                    <a:pt x="0" y="316991"/>
                  </a:moveTo>
                  <a:lnTo>
                    <a:pt x="3048" y="335279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572255" y="2602993"/>
              <a:ext cx="18415" cy="18415"/>
            </a:xfrm>
            <a:custGeom>
              <a:avLst/>
              <a:gdLst/>
              <a:ahLst/>
              <a:cxnLst/>
              <a:rect l="l" t="t" r="r" b="b"/>
              <a:pathLst>
                <a:path w="18414" h="18414">
                  <a:moveTo>
                    <a:pt x="18286" y="0"/>
                  </a:moveTo>
                  <a:lnTo>
                    <a:pt x="0" y="0"/>
                  </a:lnTo>
                  <a:lnTo>
                    <a:pt x="0" y="18286"/>
                  </a:lnTo>
                  <a:lnTo>
                    <a:pt x="18286" y="18286"/>
                  </a:lnTo>
                  <a:lnTo>
                    <a:pt x="1828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573779" y="2604515"/>
              <a:ext cx="18415" cy="18415"/>
            </a:xfrm>
            <a:custGeom>
              <a:avLst/>
              <a:gdLst/>
              <a:ahLst/>
              <a:cxnLst/>
              <a:rect l="l" t="t" r="r" b="b"/>
              <a:pathLst>
                <a:path w="18414" h="18414">
                  <a:moveTo>
                    <a:pt x="0" y="0"/>
                  </a:moveTo>
                  <a:lnTo>
                    <a:pt x="18287" y="3048"/>
                  </a:lnTo>
                </a:path>
                <a:path w="18414" h="18414">
                  <a:moveTo>
                    <a:pt x="0" y="0"/>
                  </a:moveTo>
                  <a:lnTo>
                    <a:pt x="3048" y="18287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590543" y="2602992"/>
              <a:ext cx="375285" cy="18415"/>
            </a:xfrm>
            <a:custGeom>
              <a:avLst/>
              <a:gdLst/>
              <a:ahLst/>
              <a:cxnLst/>
              <a:rect l="l" t="t" r="r" b="b"/>
              <a:pathLst>
                <a:path w="375285" h="18414">
                  <a:moveTo>
                    <a:pt x="0" y="18286"/>
                  </a:moveTo>
                  <a:lnTo>
                    <a:pt x="374903" y="18286"/>
                  </a:lnTo>
                  <a:lnTo>
                    <a:pt x="374903" y="0"/>
                  </a:lnTo>
                  <a:lnTo>
                    <a:pt x="0" y="0"/>
                  </a:lnTo>
                  <a:lnTo>
                    <a:pt x="0" y="1828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592067" y="2604515"/>
              <a:ext cx="393700" cy="18415"/>
            </a:xfrm>
            <a:custGeom>
              <a:avLst/>
              <a:gdLst/>
              <a:ahLst/>
              <a:cxnLst/>
              <a:rect l="l" t="t" r="r" b="b"/>
              <a:pathLst>
                <a:path w="393700" h="18414">
                  <a:moveTo>
                    <a:pt x="0" y="0"/>
                  </a:moveTo>
                  <a:lnTo>
                    <a:pt x="374904" y="3048"/>
                  </a:lnTo>
                </a:path>
                <a:path w="393700" h="18414">
                  <a:moveTo>
                    <a:pt x="374904" y="18287"/>
                  </a:moveTo>
                  <a:lnTo>
                    <a:pt x="393192" y="18287"/>
                  </a:lnTo>
                </a:path>
                <a:path w="393700" h="18414">
                  <a:moveTo>
                    <a:pt x="374904" y="0"/>
                  </a:moveTo>
                  <a:lnTo>
                    <a:pt x="393192" y="3048"/>
                  </a:lnTo>
                </a:path>
                <a:path w="393700" h="18414">
                  <a:moveTo>
                    <a:pt x="374904" y="0"/>
                  </a:moveTo>
                  <a:lnTo>
                    <a:pt x="377952" y="18287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983735" y="2602993"/>
              <a:ext cx="18415" cy="18415"/>
            </a:xfrm>
            <a:custGeom>
              <a:avLst/>
              <a:gdLst/>
              <a:ahLst/>
              <a:cxnLst/>
              <a:rect l="l" t="t" r="r" b="b"/>
              <a:pathLst>
                <a:path w="18414" h="18414">
                  <a:moveTo>
                    <a:pt x="18286" y="0"/>
                  </a:moveTo>
                  <a:lnTo>
                    <a:pt x="0" y="0"/>
                  </a:lnTo>
                  <a:lnTo>
                    <a:pt x="0" y="18286"/>
                  </a:lnTo>
                  <a:lnTo>
                    <a:pt x="18286" y="18286"/>
                  </a:lnTo>
                  <a:lnTo>
                    <a:pt x="1828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985259" y="2604515"/>
              <a:ext cx="18415" cy="3175"/>
            </a:xfrm>
            <a:custGeom>
              <a:avLst/>
              <a:gdLst/>
              <a:ahLst/>
              <a:cxnLst/>
              <a:rect l="l" t="t" r="r" b="b"/>
              <a:pathLst>
                <a:path w="18414" h="3175">
                  <a:moveTo>
                    <a:pt x="0" y="0"/>
                  </a:moveTo>
                  <a:lnTo>
                    <a:pt x="18287" y="3048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978910" y="2603004"/>
              <a:ext cx="422909" cy="20320"/>
            </a:xfrm>
            <a:custGeom>
              <a:avLst/>
              <a:gdLst/>
              <a:ahLst/>
              <a:cxnLst/>
              <a:rect l="l" t="t" r="r" b="b"/>
              <a:pathLst>
                <a:path w="422910" h="20319">
                  <a:moveTo>
                    <a:pt x="12700" y="1511"/>
                  </a:moveTo>
                  <a:lnTo>
                    <a:pt x="0" y="1511"/>
                  </a:lnTo>
                  <a:lnTo>
                    <a:pt x="0" y="19799"/>
                  </a:lnTo>
                  <a:lnTo>
                    <a:pt x="12700" y="19799"/>
                  </a:lnTo>
                  <a:lnTo>
                    <a:pt x="12700" y="1511"/>
                  </a:lnTo>
                  <a:close/>
                </a:path>
                <a:path w="422910" h="20319">
                  <a:moveTo>
                    <a:pt x="422402" y="0"/>
                  </a:moveTo>
                  <a:lnTo>
                    <a:pt x="23114" y="0"/>
                  </a:lnTo>
                  <a:lnTo>
                    <a:pt x="23114" y="18275"/>
                  </a:lnTo>
                  <a:lnTo>
                    <a:pt x="422402" y="18275"/>
                  </a:lnTo>
                  <a:lnTo>
                    <a:pt x="42240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003547" y="2604515"/>
              <a:ext cx="399415" cy="3175"/>
            </a:xfrm>
            <a:custGeom>
              <a:avLst/>
              <a:gdLst/>
              <a:ahLst/>
              <a:cxnLst/>
              <a:rect l="l" t="t" r="r" b="b"/>
              <a:pathLst>
                <a:path w="399414" h="3175">
                  <a:moveTo>
                    <a:pt x="0" y="0"/>
                  </a:moveTo>
                  <a:lnTo>
                    <a:pt x="399288" y="3048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402835" y="2604515"/>
              <a:ext cx="0" cy="18415"/>
            </a:xfrm>
            <a:custGeom>
              <a:avLst/>
              <a:gdLst/>
              <a:ahLst/>
              <a:cxnLst/>
              <a:rect l="l" t="t" r="r" b="b"/>
              <a:pathLst>
                <a:path h="18414">
                  <a:moveTo>
                    <a:pt x="-6350" y="9143"/>
                  </a:moveTo>
                  <a:lnTo>
                    <a:pt x="6350" y="9143"/>
                  </a:lnTo>
                </a:path>
              </a:pathLst>
            </a:custGeom>
            <a:ln w="1828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4416551" y="2602992"/>
              <a:ext cx="405765" cy="18415"/>
            </a:xfrm>
            <a:custGeom>
              <a:avLst/>
              <a:gdLst/>
              <a:ahLst/>
              <a:cxnLst/>
              <a:rect l="l" t="t" r="r" b="b"/>
              <a:pathLst>
                <a:path w="405764" h="18414">
                  <a:moveTo>
                    <a:pt x="0" y="18286"/>
                  </a:moveTo>
                  <a:lnTo>
                    <a:pt x="405384" y="18286"/>
                  </a:lnTo>
                  <a:lnTo>
                    <a:pt x="405384" y="0"/>
                  </a:lnTo>
                  <a:lnTo>
                    <a:pt x="0" y="0"/>
                  </a:lnTo>
                  <a:lnTo>
                    <a:pt x="0" y="1828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4418075" y="2604515"/>
              <a:ext cx="424180" cy="18415"/>
            </a:xfrm>
            <a:custGeom>
              <a:avLst/>
              <a:gdLst/>
              <a:ahLst/>
              <a:cxnLst/>
              <a:rect l="l" t="t" r="r" b="b"/>
              <a:pathLst>
                <a:path w="424179" h="18414">
                  <a:moveTo>
                    <a:pt x="0" y="0"/>
                  </a:moveTo>
                  <a:lnTo>
                    <a:pt x="405384" y="3048"/>
                  </a:lnTo>
                </a:path>
                <a:path w="424179" h="18414">
                  <a:moveTo>
                    <a:pt x="405384" y="18287"/>
                  </a:moveTo>
                  <a:lnTo>
                    <a:pt x="423672" y="18287"/>
                  </a:lnTo>
                </a:path>
                <a:path w="424179" h="18414">
                  <a:moveTo>
                    <a:pt x="405384" y="0"/>
                  </a:moveTo>
                  <a:lnTo>
                    <a:pt x="423672" y="3048"/>
                  </a:lnTo>
                </a:path>
                <a:path w="424179" h="18414">
                  <a:moveTo>
                    <a:pt x="405384" y="0"/>
                  </a:moveTo>
                  <a:lnTo>
                    <a:pt x="408432" y="18287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840223" y="2602992"/>
              <a:ext cx="393700" cy="18415"/>
            </a:xfrm>
            <a:custGeom>
              <a:avLst/>
              <a:gdLst/>
              <a:ahLst/>
              <a:cxnLst/>
              <a:rect l="l" t="t" r="r" b="b"/>
              <a:pathLst>
                <a:path w="393700" h="18414">
                  <a:moveTo>
                    <a:pt x="0" y="18286"/>
                  </a:moveTo>
                  <a:lnTo>
                    <a:pt x="393191" y="18286"/>
                  </a:lnTo>
                  <a:lnTo>
                    <a:pt x="393191" y="0"/>
                  </a:lnTo>
                  <a:lnTo>
                    <a:pt x="0" y="0"/>
                  </a:lnTo>
                  <a:lnTo>
                    <a:pt x="0" y="1828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555491" y="2604515"/>
              <a:ext cx="1697989" cy="338455"/>
            </a:xfrm>
            <a:custGeom>
              <a:avLst/>
              <a:gdLst/>
              <a:ahLst/>
              <a:cxnLst/>
              <a:rect l="l" t="t" r="r" b="b"/>
              <a:pathLst>
                <a:path w="1697989" h="338455">
                  <a:moveTo>
                    <a:pt x="1286256" y="0"/>
                  </a:moveTo>
                  <a:lnTo>
                    <a:pt x="1679448" y="3048"/>
                  </a:lnTo>
                </a:path>
                <a:path w="1697989" h="338455">
                  <a:moveTo>
                    <a:pt x="1679448" y="0"/>
                  </a:moveTo>
                  <a:lnTo>
                    <a:pt x="1682496" y="18287"/>
                  </a:lnTo>
                </a:path>
                <a:path w="1697989" h="338455">
                  <a:moveTo>
                    <a:pt x="1679448" y="0"/>
                  </a:moveTo>
                  <a:lnTo>
                    <a:pt x="1697736" y="3048"/>
                  </a:lnTo>
                </a:path>
                <a:path w="1697989" h="338455">
                  <a:moveTo>
                    <a:pt x="1679448" y="0"/>
                  </a:moveTo>
                  <a:lnTo>
                    <a:pt x="1682496" y="18287"/>
                  </a:lnTo>
                </a:path>
                <a:path w="1697989" h="338455">
                  <a:moveTo>
                    <a:pt x="0" y="18287"/>
                  </a:moveTo>
                  <a:lnTo>
                    <a:pt x="3048" y="338328"/>
                  </a:lnTo>
                </a:path>
                <a:path w="1697989" h="338455">
                  <a:moveTo>
                    <a:pt x="411480" y="18287"/>
                  </a:moveTo>
                  <a:lnTo>
                    <a:pt x="414528" y="338328"/>
                  </a:lnTo>
                </a:path>
                <a:path w="1697989" h="338455">
                  <a:moveTo>
                    <a:pt x="847344" y="18287"/>
                  </a:moveTo>
                  <a:lnTo>
                    <a:pt x="847344" y="338328"/>
                  </a:lnTo>
                </a:path>
                <a:path w="1697989" h="338455">
                  <a:moveTo>
                    <a:pt x="1267968" y="18287"/>
                  </a:moveTo>
                  <a:lnTo>
                    <a:pt x="1271016" y="338328"/>
                  </a:lnTo>
                </a:path>
                <a:path w="1697989" h="338455">
                  <a:moveTo>
                    <a:pt x="1679448" y="18287"/>
                  </a:moveTo>
                  <a:lnTo>
                    <a:pt x="1682496" y="338328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3572255" y="2541831"/>
            <a:ext cx="1656714" cy="702945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147320">
              <a:lnSpc>
                <a:spcPct val="100000"/>
              </a:lnSpc>
              <a:spcBef>
                <a:spcPts val="605"/>
              </a:spcBef>
              <a:tabLst>
                <a:tab pos="1415415" algn="l"/>
              </a:tabLst>
            </a:pPr>
            <a:r>
              <a:rPr sz="1800" dirty="0">
                <a:latin typeface="Verdana"/>
                <a:cs typeface="Verdana"/>
              </a:rPr>
              <a:t>1	1</a:t>
            </a:r>
            <a:endParaRPr sz="1800">
              <a:latin typeface="Verdana"/>
              <a:cs typeface="Verdana"/>
            </a:endParaRPr>
          </a:p>
          <a:p>
            <a:pPr marL="147320">
              <a:lnSpc>
                <a:spcPct val="100000"/>
              </a:lnSpc>
              <a:spcBef>
                <a:spcPts val="505"/>
              </a:spcBef>
              <a:tabLst>
                <a:tab pos="570865" algn="l"/>
                <a:tab pos="982344" algn="l"/>
              </a:tabLst>
            </a:pPr>
            <a:r>
              <a:rPr sz="1800" dirty="0">
                <a:latin typeface="Verdana"/>
                <a:cs typeface="Verdana"/>
              </a:rPr>
              <a:t>1	1	x</a:t>
            </a:r>
            <a:endParaRPr sz="1800">
              <a:latin typeface="Verdana"/>
              <a:cs typeface="Verdana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3547555" y="2932048"/>
            <a:ext cx="2132965" cy="355600"/>
            <a:chOff x="3547554" y="2932048"/>
            <a:chExt cx="2132965" cy="355600"/>
          </a:xfrm>
        </p:grpSpPr>
        <p:sp>
          <p:nvSpPr>
            <p:cNvPr id="21" name="object 21"/>
            <p:cNvSpPr/>
            <p:nvPr/>
          </p:nvSpPr>
          <p:spPr>
            <a:xfrm>
              <a:off x="3555491" y="2942843"/>
              <a:ext cx="3175" cy="21590"/>
            </a:xfrm>
            <a:custGeom>
              <a:avLst/>
              <a:gdLst/>
              <a:ahLst/>
              <a:cxnLst/>
              <a:rect l="l" t="t" r="r" b="b"/>
              <a:pathLst>
                <a:path w="3175" h="21589">
                  <a:moveTo>
                    <a:pt x="1524" y="-6350"/>
                  </a:moveTo>
                  <a:lnTo>
                    <a:pt x="1524" y="27685"/>
                  </a:lnTo>
                </a:path>
              </a:pathLst>
            </a:custGeom>
            <a:ln w="1574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3572255" y="2941320"/>
              <a:ext cx="393700" cy="18415"/>
            </a:xfrm>
            <a:custGeom>
              <a:avLst/>
              <a:gdLst/>
              <a:ahLst/>
              <a:cxnLst/>
              <a:rect l="l" t="t" r="r" b="b"/>
              <a:pathLst>
                <a:path w="393700" h="18414">
                  <a:moveTo>
                    <a:pt x="0" y="18286"/>
                  </a:moveTo>
                  <a:lnTo>
                    <a:pt x="393192" y="18286"/>
                  </a:lnTo>
                  <a:lnTo>
                    <a:pt x="393192" y="0"/>
                  </a:lnTo>
                  <a:lnTo>
                    <a:pt x="0" y="0"/>
                  </a:lnTo>
                  <a:lnTo>
                    <a:pt x="0" y="1828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3573779" y="2942843"/>
              <a:ext cx="393700" cy="3175"/>
            </a:xfrm>
            <a:custGeom>
              <a:avLst/>
              <a:gdLst/>
              <a:ahLst/>
              <a:cxnLst/>
              <a:rect l="l" t="t" r="r" b="b"/>
              <a:pathLst>
                <a:path w="393700" h="3175">
                  <a:moveTo>
                    <a:pt x="0" y="0"/>
                  </a:moveTo>
                  <a:lnTo>
                    <a:pt x="393192" y="3047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3966971" y="2942843"/>
              <a:ext cx="3175" cy="21590"/>
            </a:xfrm>
            <a:custGeom>
              <a:avLst/>
              <a:gdLst/>
              <a:ahLst/>
              <a:cxnLst/>
              <a:rect l="l" t="t" r="r" b="b"/>
              <a:pathLst>
                <a:path w="3175" h="21589">
                  <a:moveTo>
                    <a:pt x="1524" y="-6350"/>
                  </a:moveTo>
                  <a:lnTo>
                    <a:pt x="1524" y="27685"/>
                  </a:lnTo>
                </a:path>
              </a:pathLst>
            </a:custGeom>
            <a:ln w="1574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3983735" y="2941320"/>
              <a:ext cx="417830" cy="18415"/>
            </a:xfrm>
            <a:custGeom>
              <a:avLst/>
              <a:gdLst/>
              <a:ahLst/>
              <a:cxnLst/>
              <a:rect l="l" t="t" r="r" b="b"/>
              <a:pathLst>
                <a:path w="417829" h="18414">
                  <a:moveTo>
                    <a:pt x="0" y="18286"/>
                  </a:moveTo>
                  <a:lnTo>
                    <a:pt x="417575" y="18286"/>
                  </a:lnTo>
                  <a:lnTo>
                    <a:pt x="417575" y="0"/>
                  </a:lnTo>
                  <a:lnTo>
                    <a:pt x="0" y="0"/>
                  </a:lnTo>
                  <a:lnTo>
                    <a:pt x="0" y="1828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3985259" y="2942843"/>
              <a:ext cx="417830" cy="3175"/>
            </a:xfrm>
            <a:custGeom>
              <a:avLst/>
              <a:gdLst/>
              <a:ahLst/>
              <a:cxnLst/>
              <a:rect l="l" t="t" r="r" b="b"/>
              <a:pathLst>
                <a:path w="417829" h="3175">
                  <a:moveTo>
                    <a:pt x="0" y="0"/>
                  </a:moveTo>
                  <a:lnTo>
                    <a:pt x="417575" y="3047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4402835" y="2942843"/>
              <a:ext cx="0" cy="21590"/>
            </a:xfrm>
            <a:custGeom>
              <a:avLst/>
              <a:gdLst/>
              <a:ahLst/>
              <a:cxnLst/>
              <a:rect l="l" t="t" r="r" b="b"/>
              <a:pathLst>
                <a:path h="21589">
                  <a:moveTo>
                    <a:pt x="-6350" y="10667"/>
                  </a:moveTo>
                  <a:lnTo>
                    <a:pt x="6350" y="10667"/>
                  </a:lnTo>
                </a:path>
              </a:pathLst>
            </a:custGeom>
            <a:ln w="2133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4416551" y="2941320"/>
              <a:ext cx="405765" cy="18415"/>
            </a:xfrm>
            <a:custGeom>
              <a:avLst/>
              <a:gdLst/>
              <a:ahLst/>
              <a:cxnLst/>
              <a:rect l="l" t="t" r="r" b="b"/>
              <a:pathLst>
                <a:path w="405764" h="18414">
                  <a:moveTo>
                    <a:pt x="0" y="18286"/>
                  </a:moveTo>
                  <a:lnTo>
                    <a:pt x="405384" y="18286"/>
                  </a:lnTo>
                  <a:lnTo>
                    <a:pt x="405384" y="0"/>
                  </a:lnTo>
                  <a:lnTo>
                    <a:pt x="0" y="0"/>
                  </a:lnTo>
                  <a:lnTo>
                    <a:pt x="0" y="1828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418075" y="2942843"/>
              <a:ext cx="405765" cy="3175"/>
            </a:xfrm>
            <a:custGeom>
              <a:avLst/>
              <a:gdLst/>
              <a:ahLst/>
              <a:cxnLst/>
              <a:rect l="l" t="t" r="r" b="b"/>
              <a:pathLst>
                <a:path w="405764" h="3175">
                  <a:moveTo>
                    <a:pt x="0" y="0"/>
                  </a:moveTo>
                  <a:lnTo>
                    <a:pt x="405384" y="3047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4823459" y="2942843"/>
              <a:ext cx="3175" cy="21590"/>
            </a:xfrm>
            <a:custGeom>
              <a:avLst/>
              <a:gdLst/>
              <a:ahLst/>
              <a:cxnLst/>
              <a:rect l="l" t="t" r="r" b="b"/>
              <a:pathLst>
                <a:path w="3175" h="21589">
                  <a:moveTo>
                    <a:pt x="1524" y="-6350"/>
                  </a:moveTo>
                  <a:lnTo>
                    <a:pt x="1524" y="27685"/>
                  </a:lnTo>
                </a:path>
              </a:pathLst>
            </a:custGeom>
            <a:ln w="1574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4840223" y="2941320"/>
              <a:ext cx="393700" cy="18415"/>
            </a:xfrm>
            <a:custGeom>
              <a:avLst/>
              <a:gdLst/>
              <a:ahLst/>
              <a:cxnLst/>
              <a:rect l="l" t="t" r="r" b="b"/>
              <a:pathLst>
                <a:path w="393700" h="18414">
                  <a:moveTo>
                    <a:pt x="0" y="18286"/>
                  </a:moveTo>
                  <a:lnTo>
                    <a:pt x="393191" y="18286"/>
                  </a:lnTo>
                  <a:lnTo>
                    <a:pt x="393191" y="0"/>
                  </a:lnTo>
                  <a:lnTo>
                    <a:pt x="0" y="0"/>
                  </a:lnTo>
                  <a:lnTo>
                    <a:pt x="0" y="1828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4841747" y="2942843"/>
              <a:ext cx="393700" cy="3175"/>
            </a:xfrm>
            <a:custGeom>
              <a:avLst/>
              <a:gdLst/>
              <a:ahLst/>
              <a:cxnLst/>
              <a:rect l="l" t="t" r="r" b="b"/>
              <a:pathLst>
                <a:path w="393700" h="3175">
                  <a:moveTo>
                    <a:pt x="0" y="0"/>
                  </a:moveTo>
                  <a:lnTo>
                    <a:pt x="393191" y="3047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5234939" y="2942843"/>
              <a:ext cx="3175" cy="21590"/>
            </a:xfrm>
            <a:custGeom>
              <a:avLst/>
              <a:gdLst/>
              <a:ahLst/>
              <a:cxnLst/>
              <a:rect l="l" t="t" r="r" b="b"/>
              <a:pathLst>
                <a:path w="3175" h="21589">
                  <a:moveTo>
                    <a:pt x="1524" y="-6350"/>
                  </a:moveTo>
                  <a:lnTo>
                    <a:pt x="1524" y="27685"/>
                  </a:lnTo>
                </a:path>
              </a:pathLst>
            </a:custGeom>
            <a:ln w="1574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5251703" y="2941320"/>
              <a:ext cx="421005" cy="18415"/>
            </a:xfrm>
            <a:custGeom>
              <a:avLst/>
              <a:gdLst/>
              <a:ahLst/>
              <a:cxnLst/>
              <a:rect l="l" t="t" r="r" b="b"/>
              <a:pathLst>
                <a:path w="421004" h="18414">
                  <a:moveTo>
                    <a:pt x="0" y="18286"/>
                  </a:moveTo>
                  <a:lnTo>
                    <a:pt x="420624" y="18286"/>
                  </a:lnTo>
                  <a:lnTo>
                    <a:pt x="420624" y="0"/>
                  </a:lnTo>
                  <a:lnTo>
                    <a:pt x="0" y="0"/>
                  </a:lnTo>
                  <a:lnTo>
                    <a:pt x="0" y="1828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3555491" y="2942843"/>
              <a:ext cx="2118360" cy="338455"/>
            </a:xfrm>
            <a:custGeom>
              <a:avLst/>
              <a:gdLst/>
              <a:ahLst/>
              <a:cxnLst/>
              <a:rect l="l" t="t" r="r" b="b"/>
              <a:pathLst>
                <a:path w="2118360" h="338454">
                  <a:moveTo>
                    <a:pt x="1697736" y="0"/>
                  </a:moveTo>
                  <a:lnTo>
                    <a:pt x="2118360" y="3047"/>
                  </a:lnTo>
                </a:path>
                <a:path w="2118360" h="338454">
                  <a:moveTo>
                    <a:pt x="0" y="21335"/>
                  </a:moveTo>
                  <a:lnTo>
                    <a:pt x="3048" y="338327"/>
                  </a:lnTo>
                </a:path>
                <a:path w="2118360" h="338454">
                  <a:moveTo>
                    <a:pt x="411480" y="21335"/>
                  </a:moveTo>
                  <a:lnTo>
                    <a:pt x="414528" y="338327"/>
                  </a:lnTo>
                </a:path>
                <a:path w="2118360" h="338454">
                  <a:moveTo>
                    <a:pt x="847344" y="21335"/>
                  </a:moveTo>
                  <a:lnTo>
                    <a:pt x="847344" y="338327"/>
                  </a:lnTo>
                </a:path>
                <a:path w="2118360" h="338454">
                  <a:moveTo>
                    <a:pt x="1267968" y="21335"/>
                  </a:moveTo>
                  <a:lnTo>
                    <a:pt x="1271016" y="338327"/>
                  </a:lnTo>
                </a:path>
                <a:path w="2118360" h="338454">
                  <a:moveTo>
                    <a:pt x="1679448" y="21335"/>
                  </a:moveTo>
                  <a:lnTo>
                    <a:pt x="1682496" y="338327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5300599" y="3103245"/>
            <a:ext cx="1822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Verdana"/>
                <a:cs typeface="Verdana"/>
              </a:rPr>
              <a:t>X</a:t>
            </a:r>
            <a:endParaRPr sz="1800">
              <a:latin typeface="Verdana"/>
              <a:cs typeface="Verdana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3058415" y="3270377"/>
            <a:ext cx="2187575" cy="358775"/>
            <a:chOff x="3058414" y="3270377"/>
            <a:chExt cx="2187575" cy="358775"/>
          </a:xfrm>
        </p:grpSpPr>
        <p:sp>
          <p:nvSpPr>
            <p:cNvPr id="38" name="object 38"/>
            <p:cNvSpPr/>
            <p:nvPr/>
          </p:nvSpPr>
          <p:spPr>
            <a:xfrm>
              <a:off x="3063240" y="3279648"/>
              <a:ext cx="490855" cy="18415"/>
            </a:xfrm>
            <a:custGeom>
              <a:avLst/>
              <a:gdLst/>
              <a:ahLst/>
              <a:cxnLst/>
              <a:rect l="l" t="t" r="r" b="b"/>
              <a:pathLst>
                <a:path w="490854" h="18414">
                  <a:moveTo>
                    <a:pt x="0" y="18286"/>
                  </a:moveTo>
                  <a:lnTo>
                    <a:pt x="490727" y="18286"/>
                  </a:lnTo>
                  <a:lnTo>
                    <a:pt x="490727" y="0"/>
                  </a:lnTo>
                  <a:lnTo>
                    <a:pt x="0" y="0"/>
                  </a:lnTo>
                  <a:lnTo>
                    <a:pt x="0" y="1828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3064764" y="3281172"/>
              <a:ext cx="490855" cy="3175"/>
            </a:xfrm>
            <a:custGeom>
              <a:avLst/>
              <a:gdLst/>
              <a:ahLst/>
              <a:cxnLst/>
              <a:rect l="l" t="t" r="r" b="b"/>
              <a:pathLst>
                <a:path w="490854" h="3175">
                  <a:moveTo>
                    <a:pt x="0" y="0"/>
                  </a:moveTo>
                  <a:lnTo>
                    <a:pt x="490727" y="3048"/>
                  </a:lnTo>
                </a:path>
              </a:pathLst>
            </a:custGeom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3555492" y="3281172"/>
              <a:ext cx="3175" cy="21590"/>
            </a:xfrm>
            <a:custGeom>
              <a:avLst/>
              <a:gdLst/>
              <a:ahLst/>
              <a:cxnLst/>
              <a:rect l="l" t="t" r="r" b="b"/>
              <a:pathLst>
                <a:path w="3175" h="21589">
                  <a:moveTo>
                    <a:pt x="1524" y="-6350"/>
                  </a:moveTo>
                  <a:lnTo>
                    <a:pt x="1524" y="27686"/>
                  </a:lnTo>
                </a:path>
              </a:pathLst>
            </a:custGeom>
            <a:ln w="1574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3572256" y="3279648"/>
              <a:ext cx="393700" cy="18415"/>
            </a:xfrm>
            <a:custGeom>
              <a:avLst/>
              <a:gdLst/>
              <a:ahLst/>
              <a:cxnLst/>
              <a:rect l="l" t="t" r="r" b="b"/>
              <a:pathLst>
                <a:path w="393700" h="18414">
                  <a:moveTo>
                    <a:pt x="0" y="18286"/>
                  </a:moveTo>
                  <a:lnTo>
                    <a:pt x="393192" y="18286"/>
                  </a:lnTo>
                  <a:lnTo>
                    <a:pt x="393192" y="0"/>
                  </a:lnTo>
                  <a:lnTo>
                    <a:pt x="0" y="0"/>
                  </a:lnTo>
                  <a:lnTo>
                    <a:pt x="0" y="1828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3573780" y="3281172"/>
              <a:ext cx="393700" cy="3175"/>
            </a:xfrm>
            <a:custGeom>
              <a:avLst/>
              <a:gdLst/>
              <a:ahLst/>
              <a:cxnLst/>
              <a:rect l="l" t="t" r="r" b="b"/>
              <a:pathLst>
                <a:path w="393700" h="3175">
                  <a:moveTo>
                    <a:pt x="0" y="0"/>
                  </a:moveTo>
                  <a:lnTo>
                    <a:pt x="393192" y="3048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3966972" y="3281172"/>
              <a:ext cx="3175" cy="21590"/>
            </a:xfrm>
            <a:custGeom>
              <a:avLst/>
              <a:gdLst/>
              <a:ahLst/>
              <a:cxnLst/>
              <a:rect l="l" t="t" r="r" b="b"/>
              <a:pathLst>
                <a:path w="3175" h="21589">
                  <a:moveTo>
                    <a:pt x="1524" y="-6350"/>
                  </a:moveTo>
                  <a:lnTo>
                    <a:pt x="1524" y="27686"/>
                  </a:lnTo>
                </a:path>
              </a:pathLst>
            </a:custGeom>
            <a:ln w="1574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3983736" y="3279648"/>
              <a:ext cx="417830" cy="18415"/>
            </a:xfrm>
            <a:custGeom>
              <a:avLst/>
              <a:gdLst/>
              <a:ahLst/>
              <a:cxnLst/>
              <a:rect l="l" t="t" r="r" b="b"/>
              <a:pathLst>
                <a:path w="417829" h="18414">
                  <a:moveTo>
                    <a:pt x="0" y="18286"/>
                  </a:moveTo>
                  <a:lnTo>
                    <a:pt x="417575" y="18286"/>
                  </a:lnTo>
                  <a:lnTo>
                    <a:pt x="417575" y="0"/>
                  </a:lnTo>
                  <a:lnTo>
                    <a:pt x="0" y="0"/>
                  </a:lnTo>
                  <a:lnTo>
                    <a:pt x="0" y="1828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3985260" y="3281172"/>
              <a:ext cx="417830" cy="3175"/>
            </a:xfrm>
            <a:custGeom>
              <a:avLst/>
              <a:gdLst/>
              <a:ahLst/>
              <a:cxnLst/>
              <a:rect l="l" t="t" r="r" b="b"/>
              <a:pathLst>
                <a:path w="417829" h="3175">
                  <a:moveTo>
                    <a:pt x="0" y="0"/>
                  </a:moveTo>
                  <a:lnTo>
                    <a:pt x="417575" y="3048"/>
                  </a:lnTo>
                </a:path>
              </a:pathLst>
            </a:custGeom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4402836" y="3281172"/>
              <a:ext cx="0" cy="21590"/>
            </a:xfrm>
            <a:custGeom>
              <a:avLst/>
              <a:gdLst/>
              <a:ahLst/>
              <a:cxnLst/>
              <a:rect l="l" t="t" r="r" b="b"/>
              <a:pathLst>
                <a:path h="21589">
                  <a:moveTo>
                    <a:pt x="-6350" y="10668"/>
                  </a:moveTo>
                  <a:lnTo>
                    <a:pt x="6350" y="10668"/>
                  </a:lnTo>
                </a:path>
              </a:pathLst>
            </a:custGeom>
            <a:ln w="2133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4416552" y="3279648"/>
              <a:ext cx="405765" cy="18415"/>
            </a:xfrm>
            <a:custGeom>
              <a:avLst/>
              <a:gdLst/>
              <a:ahLst/>
              <a:cxnLst/>
              <a:rect l="l" t="t" r="r" b="b"/>
              <a:pathLst>
                <a:path w="405764" h="18414">
                  <a:moveTo>
                    <a:pt x="0" y="18286"/>
                  </a:moveTo>
                  <a:lnTo>
                    <a:pt x="405384" y="18286"/>
                  </a:lnTo>
                  <a:lnTo>
                    <a:pt x="405384" y="0"/>
                  </a:lnTo>
                  <a:lnTo>
                    <a:pt x="0" y="0"/>
                  </a:lnTo>
                  <a:lnTo>
                    <a:pt x="0" y="1828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4418076" y="3281172"/>
              <a:ext cx="405765" cy="3175"/>
            </a:xfrm>
            <a:custGeom>
              <a:avLst/>
              <a:gdLst/>
              <a:ahLst/>
              <a:cxnLst/>
              <a:rect l="l" t="t" r="r" b="b"/>
              <a:pathLst>
                <a:path w="405764" h="3175">
                  <a:moveTo>
                    <a:pt x="0" y="0"/>
                  </a:moveTo>
                  <a:lnTo>
                    <a:pt x="405384" y="3048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4823460" y="3281172"/>
              <a:ext cx="3175" cy="21590"/>
            </a:xfrm>
            <a:custGeom>
              <a:avLst/>
              <a:gdLst/>
              <a:ahLst/>
              <a:cxnLst/>
              <a:rect l="l" t="t" r="r" b="b"/>
              <a:pathLst>
                <a:path w="3175" h="21589">
                  <a:moveTo>
                    <a:pt x="1524" y="-6350"/>
                  </a:moveTo>
                  <a:lnTo>
                    <a:pt x="1524" y="27686"/>
                  </a:lnTo>
                </a:path>
              </a:pathLst>
            </a:custGeom>
            <a:ln w="1574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4840224" y="3279648"/>
              <a:ext cx="393700" cy="18415"/>
            </a:xfrm>
            <a:custGeom>
              <a:avLst/>
              <a:gdLst/>
              <a:ahLst/>
              <a:cxnLst/>
              <a:rect l="l" t="t" r="r" b="b"/>
              <a:pathLst>
                <a:path w="393700" h="18414">
                  <a:moveTo>
                    <a:pt x="0" y="18286"/>
                  </a:moveTo>
                  <a:lnTo>
                    <a:pt x="393191" y="18286"/>
                  </a:lnTo>
                  <a:lnTo>
                    <a:pt x="393191" y="0"/>
                  </a:lnTo>
                  <a:lnTo>
                    <a:pt x="0" y="0"/>
                  </a:lnTo>
                  <a:lnTo>
                    <a:pt x="0" y="1828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4841748" y="3281172"/>
              <a:ext cx="393700" cy="3175"/>
            </a:xfrm>
            <a:custGeom>
              <a:avLst/>
              <a:gdLst/>
              <a:ahLst/>
              <a:cxnLst/>
              <a:rect l="l" t="t" r="r" b="b"/>
              <a:pathLst>
                <a:path w="393700" h="3175">
                  <a:moveTo>
                    <a:pt x="0" y="0"/>
                  </a:moveTo>
                  <a:lnTo>
                    <a:pt x="393191" y="3048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5234940" y="3281172"/>
              <a:ext cx="3175" cy="21590"/>
            </a:xfrm>
            <a:custGeom>
              <a:avLst/>
              <a:gdLst/>
              <a:ahLst/>
              <a:cxnLst/>
              <a:rect l="l" t="t" r="r" b="b"/>
              <a:pathLst>
                <a:path w="3175" h="21589">
                  <a:moveTo>
                    <a:pt x="1524" y="-6350"/>
                  </a:moveTo>
                  <a:lnTo>
                    <a:pt x="1524" y="27686"/>
                  </a:lnTo>
                </a:path>
              </a:pathLst>
            </a:custGeom>
            <a:ln w="1574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3555492" y="3302508"/>
              <a:ext cx="1682750" cy="320040"/>
            </a:xfrm>
            <a:custGeom>
              <a:avLst/>
              <a:gdLst/>
              <a:ahLst/>
              <a:cxnLst/>
              <a:rect l="l" t="t" r="r" b="b"/>
              <a:pathLst>
                <a:path w="1682750" h="320039">
                  <a:moveTo>
                    <a:pt x="0" y="0"/>
                  </a:moveTo>
                  <a:lnTo>
                    <a:pt x="3048" y="320039"/>
                  </a:lnTo>
                </a:path>
                <a:path w="1682750" h="320039">
                  <a:moveTo>
                    <a:pt x="411480" y="0"/>
                  </a:moveTo>
                  <a:lnTo>
                    <a:pt x="414528" y="320039"/>
                  </a:lnTo>
                </a:path>
                <a:path w="1682750" h="320039">
                  <a:moveTo>
                    <a:pt x="847344" y="0"/>
                  </a:moveTo>
                  <a:lnTo>
                    <a:pt x="847344" y="320039"/>
                  </a:lnTo>
                </a:path>
                <a:path w="1682750" h="320039">
                  <a:moveTo>
                    <a:pt x="1267968" y="0"/>
                  </a:moveTo>
                  <a:lnTo>
                    <a:pt x="1271016" y="320039"/>
                  </a:lnTo>
                </a:path>
                <a:path w="1682750" h="320039">
                  <a:moveTo>
                    <a:pt x="1679448" y="0"/>
                  </a:moveTo>
                  <a:lnTo>
                    <a:pt x="1682496" y="320039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4" name="object 54"/>
          <p:cNvSpPr txBox="1"/>
          <p:nvPr/>
        </p:nvSpPr>
        <p:spPr>
          <a:xfrm>
            <a:off x="3186177" y="3443683"/>
            <a:ext cx="25209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Verdana"/>
                <a:cs typeface="Verdana"/>
              </a:rPr>
              <a:t>W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3707129" y="3622625"/>
            <a:ext cx="17145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Verdana"/>
                <a:cs typeface="Verdana"/>
              </a:rPr>
              <a:t>1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3983736" y="3220474"/>
            <a:ext cx="1245235" cy="70231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R="86995" algn="r">
              <a:lnSpc>
                <a:spcPct val="100000"/>
              </a:lnSpc>
              <a:spcBef>
                <a:spcPts val="600"/>
              </a:spcBef>
              <a:tabLst>
                <a:tab pos="444500" algn="l"/>
                <a:tab pos="862330" algn="l"/>
              </a:tabLst>
            </a:pPr>
            <a:r>
              <a:rPr sz="1800" dirty="0">
                <a:latin typeface="Verdana"/>
                <a:cs typeface="Verdana"/>
              </a:rPr>
              <a:t>x	1	1</a:t>
            </a:r>
            <a:endParaRPr sz="1800">
              <a:latin typeface="Verdana"/>
              <a:cs typeface="Verdana"/>
            </a:endParaRPr>
          </a:p>
          <a:p>
            <a:pPr marR="112395" algn="r">
              <a:lnSpc>
                <a:spcPct val="100000"/>
              </a:lnSpc>
              <a:spcBef>
                <a:spcPts val="505"/>
              </a:spcBef>
            </a:pPr>
            <a:r>
              <a:rPr sz="1800" dirty="0">
                <a:latin typeface="Verdana"/>
                <a:cs typeface="Verdana"/>
              </a:rPr>
              <a:t>x</a:t>
            </a:r>
            <a:endParaRPr sz="1800">
              <a:latin typeface="Verdana"/>
              <a:cs typeface="Verdana"/>
            </a:endParaRPr>
          </a:p>
        </p:txBody>
      </p:sp>
      <p:grpSp>
        <p:nvGrpSpPr>
          <p:cNvPr id="57" name="object 57"/>
          <p:cNvGrpSpPr/>
          <p:nvPr/>
        </p:nvGrpSpPr>
        <p:grpSpPr>
          <a:xfrm>
            <a:off x="3276600" y="2286000"/>
            <a:ext cx="2397760" cy="2016760"/>
            <a:chOff x="3276600" y="2286000"/>
            <a:chExt cx="2397760" cy="2016760"/>
          </a:xfrm>
        </p:grpSpPr>
        <p:sp>
          <p:nvSpPr>
            <p:cNvPr id="58" name="object 58"/>
            <p:cNvSpPr/>
            <p:nvPr/>
          </p:nvSpPr>
          <p:spPr>
            <a:xfrm>
              <a:off x="3555491" y="3622547"/>
              <a:ext cx="3175" cy="18415"/>
            </a:xfrm>
            <a:custGeom>
              <a:avLst/>
              <a:gdLst/>
              <a:ahLst/>
              <a:cxnLst/>
              <a:rect l="l" t="t" r="r" b="b"/>
              <a:pathLst>
                <a:path w="3175" h="18414">
                  <a:moveTo>
                    <a:pt x="0" y="0"/>
                  </a:moveTo>
                  <a:lnTo>
                    <a:pt x="3048" y="18287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3572256" y="3616197"/>
              <a:ext cx="394970" cy="20320"/>
            </a:xfrm>
            <a:custGeom>
              <a:avLst/>
              <a:gdLst/>
              <a:ahLst/>
              <a:cxnLst/>
              <a:rect l="l" t="t" r="r" b="b"/>
              <a:pathLst>
                <a:path w="394970" h="20320">
                  <a:moveTo>
                    <a:pt x="394716" y="0"/>
                  </a:moveTo>
                  <a:lnTo>
                    <a:pt x="1524" y="0"/>
                  </a:lnTo>
                  <a:lnTo>
                    <a:pt x="1524" y="4838"/>
                  </a:lnTo>
                  <a:lnTo>
                    <a:pt x="0" y="4838"/>
                  </a:lnTo>
                  <a:lnTo>
                    <a:pt x="0" y="20066"/>
                  </a:lnTo>
                  <a:lnTo>
                    <a:pt x="393192" y="20066"/>
                  </a:lnTo>
                  <a:lnTo>
                    <a:pt x="393192" y="12700"/>
                  </a:lnTo>
                  <a:lnTo>
                    <a:pt x="394716" y="12700"/>
                  </a:lnTo>
                  <a:lnTo>
                    <a:pt x="39471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3966972" y="3622547"/>
              <a:ext cx="3175" cy="18415"/>
            </a:xfrm>
            <a:custGeom>
              <a:avLst/>
              <a:gdLst/>
              <a:ahLst/>
              <a:cxnLst/>
              <a:rect l="l" t="t" r="r" b="b"/>
              <a:pathLst>
                <a:path w="3175" h="18414">
                  <a:moveTo>
                    <a:pt x="0" y="0"/>
                  </a:moveTo>
                  <a:lnTo>
                    <a:pt x="3048" y="18287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3983736" y="3616197"/>
              <a:ext cx="419100" cy="20320"/>
            </a:xfrm>
            <a:custGeom>
              <a:avLst/>
              <a:gdLst/>
              <a:ahLst/>
              <a:cxnLst/>
              <a:rect l="l" t="t" r="r" b="b"/>
              <a:pathLst>
                <a:path w="419100" h="20320">
                  <a:moveTo>
                    <a:pt x="419100" y="0"/>
                  </a:moveTo>
                  <a:lnTo>
                    <a:pt x="1524" y="0"/>
                  </a:lnTo>
                  <a:lnTo>
                    <a:pt x="1524" y="4838"/>
                  </a:lnTo>
                  <a:lnTo>
                    <a:pt x="0" y="4838"/>
                  </a:lnTo>
                  <a:lnTo>
                    <a:pt x="0" y="20066"/>
                  </a:lnTo>
                  <a:lnTo>
                    <a:pt x="417576" y="20066"/>
                  </a:lnTo>
                  <a:lnTo>
                    <a:pt x="417576" y="12700"/>
                  </a:lnTo>
                  <a:lnTo>
                    <a:pt x="419100" y="12700"/>
                  </a:lnTo>
                  <a:lnTo>
                    <a:pt x="4191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4402836" y="3622547"/>
              <a:ext cx="0" cy="18415"/>
            </a:xfrm>
            <a:custGeom>
              <a:avLst/>
              <a:gdLst/>
              <a:ahLst/>
              <a:cxnLst/>
              <a:rect l="l" t="t" r="r" b="b"/>
              <a:pathLst>
                <a:path h="18414">
                  <a:moveTo>
                    <a:pt x="-6350" y="9143"/>
                  </a:moveTo>
                  <a:lnTo>
                    <a:pt x="6350" y="9143"/>
                  </a:lnTo>
                </a:path>
              </a:pathLst>
            </a:custGeom>
            <a:ln w="1828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4416552" y="3616197"/>
              <a:ext cx="407034" cy="20320"/>
            </a:xfrm>
            <a:custGeom>
              <a:avLst/>
              <a:gdLst/>
              <a:ahLst/>
              <a:cxnLst/>
              <a:rect l="l" t="t" r="r" b="b"/>
              <a:pathLst>
                <a:path w="407035" h="20320">
                  <a:moveTo>
                    <a:pt x="406908" y="0"/>
                  </a:moveTo>
                  <a:lnTo>
                    <a:pt x="1524" y="0"/>
                  </a:lnTo>
                  <a:lnTo>
                    <a:pt x="1524" y="4838"/>
                  </a:lnTo>
                  <a:lnTo>
                    <a:pt x="0" y="4838"/>
                  </a:lnTo>
                  <a:lnTo>
                    <a:pt x="0" y="20066"/>
                  </a:lnTo>
                  <a:lnTo>
                    <a:pt x="405384" y="20066"/>
                  </a:lnTo>
                  <a:lnTo>
                    <a:pt x="405384" y="12700"/>
                  </a:lnTo>
                  <a:lnTo>
                    <a:pt x="406908" y="12700"/>
                  </a:lnTo>
                  <a:lnTo>
                    <a:pt x="40690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4823460" y="3622547"/>
              <a:ext cx="3175" cy="18415"/>
            </a:xfrm>
            <a:custGeom>
              <a:avLst/>
              <a:gdLst/>
              <a:ahLst/>
              <a:cxnLst/>
              <a:rect l="l" t="t" r="r" b="b"/>
              <a:pathLst>
                <a:path w="3175" h="18414">
                  <a:moveTo>
                    <a:pt x="0" y="0"/>
                  </a:moveTo>
                  <a:lnTo>
                    <a:pt x="3048" y="18287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4840224" y="3616197"/>
              <a:ext cx="394970" cy="20320"/>
            </a:xfrm>
            <a:custGeom>
              <a:avLst/>
              <a:gdLst/>
              <a:ahLst/>
              <a:cxnLst/>
              <a:rect l="l" t="t" r="r" b="b"/>
              <a:pathLst>
                <a:path w="394970" h="20320">
                  <a:moveTo>
                    <a:pt x="394716" y="0"/>
                  </a:moveTo>
                  <a:lnTo>
                    <a:pt x="1524" y="0"/>
                  </a:lnTo>
                  <a:lnTo>
                    <a:pt x="1524" y="4838"/>
                  </a:lnTo>
                  <a:lnTo>
                    <a:pt x="0" y="4838"/>
                  </a:lnTo>
                  <a:lnTo>
                    <a:pt x="0" y="20066"/>
                  </a:lnTo>
                  <a:lnTo>
                    <a:pt x="393192" y="20066"/>
                  </a:lnTo>
                  <a:lnTo>
                    <a:pt x="393192" y="12700"/>
                  </a:lnTo>
                  <a:lnTo>
                    <a:pt x="394716" y="12700"/>
                  </a:lnTo>
                  <a:lnTo>
                    <a:pt x="39471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5234939" y="3622547"/>
              <a:ext cx="3175" cy="18415"/>
            </a:xfrm>
            <a:custGeom>
              <a:avLst/>
              <a:gdLst/>
              <a:ahLst/>
              <a:cxnLst/>
              <a:rect l="l" t="t" r="r" b="b"/>
              <a:pathLst>
                <a:path w="3175" h="18414">
                  <a:moveTo>
                    <a:pt x="0" y="0"/>
                  </a:moveTo>
                  <a:lnTo>
                    <a:pt x="3048" y="18287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5251704" y="3616197"/>
              <a:ext cx="422275" cy="20320"/>
            </a:xfrm>
            <a:custGeom>
              <a:avLst/>
              <a:gdLst/>
              <a:ahLst/>
              <a:cxnLst/>
              <a:rect l="l" t="t" r="r" b="b"/>
              <a:pathLst>
                <a:path w="422275" h="20320">
                  <a:moveTo>
                    <a:pt x="422148" y="0"/>
                  </a:moveTo>
                  <a:lnTo>
                    <a:pt x="1524" y="0"/>
                  </a:lnTo>
                  <a:lnTo>
                    <a:pt x="1524" y="4838"/>
                  </a:lnTo>
                  <a:lnTo>
                    <a:pt x="0" y="4838"/>
                  </a:lnTo>
                  <a:lnTo>
                    <a:pt x="0" y="20066"/>
                  </a:lnTo>
                  <a:lnTo>
                    <a:pt x="420624" y="20066"/>
                  </a:lnTo>
                  <a:lnTo>
                    <a:pt x="420624" y="12700"/>
                  </a:lnTo>
                  <a:lnTo>
                    <a:pt x="422148" y="12700"/>
                  </a:lnTo>
                  <a:lnTo>
                    <a:pt x="42214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3563111" y="2602991"/>
              <a:ext cx="0" cy="1371600"/>
            </a:xfrm>
            <a:custGeom>
              <a:avLst/>
              <a:gdLst/>
              <a:ahLst/>
              <a:cxnLst/>
              <a:rect l="l" t="t" r="r" b="b"/>
              <a:pathLst>
                <a:path h="1371600">
                  <a:moveTo>
                    <a:pt x="0" y="0"/>
                  </a:moveTo>
                  <a:lnTo>
                    <a:pt x="0" y="1371600"/>
                  </a:lnTo>
                </a:path>
              </a:pathLst>
            </a:custGeom>
            <a:ln w="1828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3555491" y="3640836"/>
              <a:ext cx="414655" cy="317500"/>
            </a:xfrm>
            <a:custGeom>
              <a:avLst/>
              <a:gdLst/>
              <a:ahLst/>
              <a:cxnLst/>
              <a:rect l="l" t="t" r="r" b="b"/>
              <a:pathLst>
                <a:path w="414654" h="317500">
                  <a:moveTo>
                    <a:pt x="0" y="0"/>
                  </a:moveTo>
                  <a:lnTo>
                    <a:pt x="3048" y="316991"/>
                  </a:lnTo>
                </a:path>
                <a:path w="414654" h="317500">
                  <a:moveTo>
                    <a:pt x="411480" y="0"/>
                  </a:moveTo>
                  <a:lnTo>
                    <a:pt x="414528" y="316991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4401311" y="2286000"/>
              <a:ext cx="15240" cy="1689100"/>
            </a:xfrm>
            <a:custGeom>
              <a:avLst/>
              <a:gdLst/>
              <a:ahLst/>
              <a:cxnLst/>
              <a:rect l="l" t="t" r="r" b="b"/>
              <a:pathLst>
                <a:path w="15239" h="1689100">
                  <a:moveTo>
                    <a:pt x="0" y="1688592"/>
                  </a:moveTo>
                  <a:lnTo>
                    <a:pt x="15240" y="1688592"/>
                  </a:lnTo>
                  <a:lnTo>
                    <a:pt x="15240" y="0"/>
                  </a:lnTo>
                  <a:lnTo>
                    <a:pt x="0" y="0"/>
                  </a:lnTo>
                  <a:lnTo>
                    <a:pt x="0" y="168859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4402836" y="3640836"/>
              <a:ext cx="424180" cy="317500"/>
            </a:xfrm>
            <a:custGeom>
              <a:avLst/>
              <a:gdLst/>
              <a:ahLst/>
              <a:cxnLst/>
              <a:rect l="l" t="t" r="r" b="b"/>
              <a:pathLst>
                <a:path w="424179" h="317500">
                  <a:moveTo>
                    <a:pt x="0" y="0"/>
                  </a:moveTo>
                  <a:lnTo>
                    <a:pt x="0" y="316991"/>
                  </a:lnTo>
                </a:path>
                <a:path w="424179" h="317500">
                  <a:moveTo>
                    <a:pt x="420624" y="0"/>
                  </a:moveTo>
                  <a:lnTo>
                    <a:pt x="423672" y="316991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5242560" y="2602991"/>
              <a:ext cx="0" cy="1371600"/>
            </a:xfrm>
            <a:custGeom>
              <a:avLst/>
              <a:gdLst/>
              <a:ahLst/>
              <a:cxnLst/>
              <a:rect l="l" t="t" r="r" b="b"/>
              <a:pathLst>
                <a:path h="1371600">
                  <a:moveTo>
                    <a:pt x="0" y="0"/>
                  </a:moveTo>
                  <a:lnTo>
                    <a:pt x="0" y="1371600"/>
                  </a:lnTo>
                </a:path>
              </a:pathLst>
            </a:custGeom>
            <a:ln w="1828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3555491" y="3640836"/>
              <a:ext cx="1682750" cy="335280"/>
            </a:xfrm>
            <a:custGeom>
              <a:avLst/>
              <a:gdLst/>
              <a:ahLst/>
              <a:cxnLst/>
              <a:rect l="l" t="t" r="r" b="b"/>
              <a:pathLst>
                <a:path w="1682750" h="335279">
                  <a:moveTo>
                    <a:pt x="1679448" y="0"/>
                  </a:moveTo>
                  <a:lnTo>
                    <a:pt x="1682496" y="316991"/>
                  </a:lnTo>
                </a:path>
                <a:path w="1682750" h="335279">
                  <a:moveTo>
                    <a:pt x="0" y="316991"/>
                  </a:moveTo>
                  <a:lnTo>
                    <a:pt x="18287" y="320039"/>
                  </a:lnTo>
                </a:path>
                <a:path w="1682750" h="335279">
                  <a:moveTo>
                    <a:pt x="0" y="316991"/>
                  </a:moveTo>
                  <a:lnTo>
                    <a:pt x="3048" y="335280"/>
                  </a:lnTo>
                </a:path>
                <a:path w="1682750" h="335279">
                  <a:moveTo>
                    <a:pt x="0" y="316991"/>
                  </a:moveTo>
                  <a:lnTo>
                    <a:pt x="18287" y="320039"/>
                  </a:lnTo>
                </a:path>
                <a:path w="1682750" h="335279">
                  <a:moveTo>
                    <a:pt x="0" y="316991"/>
                  </a:moveTo>
                  <a:lnTo>
                    <a:pt x="3048" y="33528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74"/>
            <p:cNvSpPr/>
            <p:nvPr/>
          </p:nvSpPr>
          <p:spPr>
            <a:xfrm>
              <a:off x="3572256" y="3956304"/>
              <a:ext cx="18415" cy="18415"/>
            </a:xfrm>
            <a:custGeom>
              <a:avLst/>
              <a:gdLst/>
              <a:ahLst/>
              <a:cxnLst/>
              <a:rect l="l" t="t" r="r" b="b"/>
              <a:pathLst>
                <a:path w="18414" h="18414">
                  <a:moveTo>
                    <a:pt x="18286" y="0"/>
                  </a:moveTo>
                  <a:lnTo>
                    <a:pt x="0" y="0"/>
                  </a:lnTo>
                  <a:lnTo>
                    <a:pt x="0" y="18288"/>
                  </a:lnTo>
                  <a:lnTo>
                    <a:pt x="18286" y="18288"/>
                  </a:lnTo>
                  <a:lnTo>
                    <a:pt x="1828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3573779" y="3957827"/>
              <a:ext cx="18415" cy="18415"/>
            </a:xfrm>
            <a:custGeom>
              <a:avLst/>
              <a:gdLst/>
              <a:ahLst/>
              <a:cxnLst/>
              <a:rect l="l" t="t" r="r" b="b"/>
              <a:pathLst>
                <a:path w="18414" h="18414">
                  <a:moveTo>
                    <a:pt x="0" y="0"/>
                  </a:moveTo>
                  <a:lnTo>
                    <a:pt x="18287" y="3048"/>
                  </a:lnTo>
                </a:path>
                <a:path w="18414" h="18414">
                  <a:moveTo>
                    <a:pt x="0" y="0"/>
                  </a:moveTo>
                  <a:lnTo>
                    <a:pt x="3048" y="18288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6"/>
            <p:cNvSpPr/>
            <p:nvPr/>
          </p:nvSpPr>
          <p:spPr>
            <a:xfrm>
              <a:off x="3590543" y="3956304"/>
              <a:ext cx="375285" cy="18415"/>
            </a:xfrm>
            <a:custGeom>
              <a:avLst/>
              <a:gdLst/>
              <a:ahLst/>
              <a:cxnLst/>
              <a:rect l="l" t="t" r="r" b="b"/>
              <a:pathLst>
                <a:path w="375285" h="18414">
                  <a:moveTo>
                    <a:pt x="0" y="18286"/>
                  </a:moveTo>
                  <a:lnTo>
                    <a:pt x="374903" y="18286"/>
                  </a:lnTo>
                  <a:lnTo>
                    <a:pt x="374903" y="0"/>
                  </a:lnTo>
                  <a:lnTo>
                    <a:pt x="0" y="0"/>
                  </a:lnTo>
                  <a:lnTo>
                    <a:pt x="0" y="1828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3592068" y="3957827"/>
              <a:ext cx="375285" cy="3175"/>
            </a:xfrm>
            <a:custGeom>
              <a:avLst/>
              <a:gdLst/>
              <a:ahLst/>
              <a:cxnLst/>
              <a:rect l="l" t="t" r="r" b="b"/>
              <a:pathLst>
                <a:path w="375285" h="3175">
                  <a:moveTo>
                    <a:pt x="0" y="0"/>
                  </a:moveTo>
                  <a:lnTo>
                    <a:pt x="374904" y="3048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8"/>
            <p:cNvSpPr/>
            <p:nvPr/>
          </p:nvSpPr>
          <p:spPr>
            <a:xfrm>
              <a:off x="3966972" y="3957827"/>
              <a:ext cx="3175" cy="21590"/>
            </a:xfrm>
            <a:custGeom>
              <a:avLst/>
              <a:gdLst/>
              <a:ahLst/>
              <a:cxnLst/>
              <a:rect l="l" t="t" r="r" b="b"/>
              <a:pathLst>
                <a:path w="3175" h="21589">
                  <a:moveTo>
                    <a:pt x="1524" y="-6350"/>
                  </a:moveTo>
                  <a:lnTo>
                    <a:pt x="1524" y="27686"/>
                  </a:lnTo>
                </a:path>
              </a:pathLst>
            </a:custGeom>
            <a:ln w="1574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79"/>
            <p:cNvSpPr/>
            <p:nvPr/>
          </p:nvSpPr>
          <p:spPr>
            <a:xfrm>
              <a:off x="3983736" y="3956304"/>
              <a:ext cx="417830" cy="18415"/>
            </a:xfrm>
            <a:custGeom>
              <a:avLst/>
              <a:gdLst/>
              <a:ahLst/>
              <a:cxnLst/>
              <a:rect l="l" t="t" r="r" b="b"/>
              <a:pathLst>
                <a:path w="417829" h="18414">
                  <a:moveTo>
                    <a:pt x="0" y="18286"/>
                  </a:moveTo>
                  <a:lnTo>
                    <a:pt x="417575" y="18286"/>
                  </a:lnTo>
                  <a:lnTo>
                    <a:pt x="417575" y="0"/>
                  </a:lnTo>
                  <a:lnTo>
                    <a:pt x="0" y="0"/>
                  </a:lnTo>
                  <a:lnTo>
                    <a:pt x="0" y="1828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80"/>
            <p:cNvSpPr/>
            <p:nvPr/>
          </p:nvSpPr>
          <p:spPr>
            <a:xfrm>
              <a:off x="3985259" y="3957827"/>
              <a:ext cx="433070" cy="3175"/>
            </a:xfrm>
            <a:custGeom>
              <a:avLst/>
              <a:gdLst/>
              <a:ahLst/>
              <a:cxnLst/>
              <a:rect l="l" t="t" r="r" b="b"/>
              <a:pathLst>
                <a:path w="433070" h="3175">
                  <a:moveTo>
                    <a:pt x="0" y="0"/>
                  </a:moveTo>
                  <a:lnTo>
                    <a:pt x="417575" y="3048"/>
                  </a:lnTo>
                </a:path>
                <a:path w="433070" h="3175">
                  <a:moveTo>
                    <a:pt x="417575" y="0"/>
                  </a:moveTo>
                  <a:lnTo>
                    <a:pt x="432815" y="3048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4402836" y="3957827"/>
              <a:ext cx="0" cy="18415"/>
            </a:xfrm>
            <a:custGeom>
              <a:avLst/>
              <a:gdLst/>
              <a:ahLst/>
              <a:cxnLst/>
              <a:rect l="l" t="t" r="r" b="b"/>
              <a:pathLst>
                <a:path h="18414">
                  <a:moveTo>
                    <a:pt x="-6350" y="9144"/>
                  </a:moveTo>
                  <a:lnTo>
                    <a:pt x="6350" y="9144"/>
                  </a:lnTo>
                </a:path>
              </a:pathLst>
            </a:custGeom>
            <a:ln w="1828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82"/>
            <p:cNvSpPr/>
            <p:nvPr/>
          </p:nvSpPr>
          <p:spPr>
            <a:xfrm>
              <a:off x="4416552" y="3956304"/>
              <a:ext cx="405765" cy="18415"/>
            </a:xfrm>
            <a:custGeom>
              <a:avLst/>
              <a:gdLst/>
              <a:ahLst/>
              <a:cxnLst/>
              <a:rect l="l" t="t" r="r" b="b"/>
              <a:pathLst>
                <a:path w="405764" h="18414">
                  <a:moveTo>
                    <a:pt x="0" y="18286"/>
                  </a:moveTo>
                  <a:lnTo>
                    <a:pt x="405384" y="18286"/>
                  </a:lnTo>
                  <a:lnTo>
                    <a:pt x="405384" y="0"/>
                  </a:lnTo>
                  <a:lnTo>
                    <a:pt x="0" y="0"/>
                  </a:lnTo>
                  <a:lnTo>
                    <a:pt x="0" y="1828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83"/>
            <p:cNvSpPr/>
            <p:nvPr/>
          </p:nvSpPr>
          <p:spPr>
            <a:xfrm>
              <a:off x="4418075" y="3957827"/>
              <a:ext cx="405765" cy="3175"/>
            </a:xfrm>
            <a:custGeom>
              <a:avLst/>
              <a:gdLst/>
              <a:ahLst/>
              <a:cxnLst/>
              <a:rect l="l" t="t" r="r" b="b"/>
              <a:pathLst>
                <a:path w="405764" h="3175">
                  <a:moveTo>
                    <a:pt x="0" y="0"/>
                  </a:moveTo>
                  <a:lnTo>
                    <a:pt x="405384" y="3048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84"/>
            <p:cNvSpPr/>
            <p:nvPr/>
          </p:nvSpPr>
          <p:spPr>
            <a:xfrm>
              <a:off x="4823460" y="3957827"/>
              <a:ext cx="3175" cy="21590"/>
            </a:xfrm>
            <a:custGeom>
              <a:avLst/>
              <a:gdLst/>
              <a:ahLst/>
              <a:cxnLst/>
              <a:rect l="l" t="t" r="r" b="b"/>
              <a:pathLst>
                <a:path w="3175" h="21589">
                  <a:moveTo>
                    <a:pt x="1524" y="-6350"/>
                  </a:moveTo>
                  <a:lnTo>
                    <a:pt x="1524" y="27686"/>
                  </a:lnTo>
                </a:path>
              </a:pathLst>
            </a:custGeom>
            <a:ln w="1574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85"/>
            <p:cNvSpPr/>
            <p:nvPr/>
          </p:nvSpPr>
          <p:spPr>
            <a:xfrm>
              <a:off x="4840224" y="3956304"/>
              <a:ext cx="393700" cy="18415"/>
            </a:xfrm>
            <a:custGeom>
              <a:avLst/>
              <a:gdLst/>
              <a:ahLst/>
              <a:cxnLst/>
              <a:rect l="l" t="t" r="r" b="b"/>
              <a:pathLst>
                <a:path w="393700" h="18414">
                  <a:moveTo>
                    <a:pt x="0" y="18286"/>
                  </a:moveTo>
                  <a:lnTo>
                    <a:pt x="393191" y="18286"/>
                  </a:lnTo>
                  <a:lnTo>
                    <a:pt x="393191" y="0"/>
                  </a:lnTo>
                  <a:lnTo>
                    <a:pt x="0" y="0"/>
                  </a:lnTo>
                  <a:lnTo>
                    <a:pt x="0" y="1828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86"/>
            <p:cNvSpPr/>
            <p:nvPr/>
          </p:nvSpPr>
          <p:spPr>
            <a:xfrm>
              <a:off x="4841747" y="3957827"/>
              <a:ext cx="411480" cy="18415"/>
            </a:xfrm>
            <a:custGeom>
              <a:avLst/>
              <a:gdLst/>
              <a:ahLst/>
              <a:cxnLst/>
              <a:rect l="l" t="t" r="r" b="b"/>
              <a:pathLst>
                <a:path w="411479" h="18414">
                  <a:moveTo>
                    <a:pt x="0" y="0"/>
                  </a:moveTo>
                  <a:lnTo>
                    <a:pt x="393191" y="3048"/>
                  </a:lnTo>
                </a:path>
                <a:path w="411479" h="18414">
                  <a:moveTo>
                    <a:pt x="393191" y="0"/>
                  </a:moveTo>
                  <a:lnTo>
                    <a:pt x="411479" y="3048"/>
                  </a:lnTo>
                </a:path>
                <a:path w="411479" h="18414">
                  <a:moveTo>
                    <a:pt x="393191" y="0"/>
                  </a:moveTo>
                  <a:lnTo>
                    <a:pt x="396239" y="18288"/>
                  </a:lnTo>
                </a:path>
                <a:path w="411479" h="18414">
                  <a:moveTo>
                    <a:pt x="393191" y="0"/>
                  </a:moveTo>
                  <a:lnTo>
                    <a:pt x="411479" y="3048"/>
                  </a:lnTo>
                </a:path>
                <a:path w="411479" h="18414">
                  <a:moveTo>
                    <a:pt x="393191" y="0"/>
                  </a:moveTo>
                  <a:lnTo>
                    <a:pt x="396239" y="18288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87"/>
            <p:cNvSpPr/>
            <p:nvPr/>
          </p:nvSpPr>
          <p:spPr>
            <a:xfrm>
              <a:off x="3974591" y="2602991"/>
              <a:ext cx="0" cy="1691639"/>
            </a:xfrm>
            <a:custGeom>
              <a:avLst/>
              <a:gdLst/>
              <a:ahLst/>
              <a:cxnLst/>
              <a:rect l="l" t="t" r="r" b="b"/>
              <a:pathLst>
                <a:path h="1691639">
                  <a:moveTo>
                    <a:pt x="0" y="0"/>
                  </a:moveTo>
                  <a:lnTo>
                    <a:pt x="0" y="1691640"/>
                  </a:lnTo>
                </a:path>
              </a:pathLst>
            </a:custGeom>
            <a:ln w="1828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88"/>
            <p:cNvSpPr/>
            <p:nvPr/>
          </p:nvSpPr>
          <p:spPr>
            <a:xfrm>
              <a:off x="3966972" y="3979164"/>
              <a:ext cx="3175" cy="317500"/>
            </a:xfrm>
            <a:custGeom>
              <a:avLst/>
              <a:gdLst/>
              <a:ahLst/>
              <a:cxnLst/>
              <a:rect l="l" t="t" r="r" b="b"/>
              <a:pathLst>
                <a:path w="3175" h="317500">
                  <a:moveTo>
                    <a:pt x="0" y="0"/>
                  </a:moveTo>
                  <a:lnTo>
                    <a:pt x="3048" y="316992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89"/>
            <p:cNvSpPr/>
            <p:nvPr/>
          </p:nvSpPr>
          <p:spPr>
            <a:xfrm>
              <a:off x="4831080" y="2602991"/>
              <a:ext cx="0" cy="1691639"/>
            </a:xfrm>
            <a:custGeom>
              <a:avLst/>
              <a:gdLst/>
              <a:ahLst/>
              <a:cxnLst/>
              <a:rect l="l" t="t" r="r" b="b"/>
              <a:pathLst>
                <a:path h="1691639">
                  <a:moveTo>
                    <a:pt x="0" y="0"/>
                  </a:moveTo>
                  <a:lnTo>
                    <a:pt x="0" y="1691640"/>
                  </a:lnTo>
                </a:path>
              </a:pathLst>
            </a:custGeom>
            <a:ln w="1828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90"/>
            <p:cNvSpPr/>
            <p:nvPr/>
          </p:nvSpPr>
          <p:spPr>
            <a:xfrm>
              <a:off x="4823460" y="3979164"/>
              <a:ext cx="3175" cy="317500"/>
            </a:xfrm>
            <a:custGeom>
              <a:avLst/>
              <a:gdLst/>
              <a:ahLst/>
              <a:cxnLst/>
              <a:rect l="l" t="t" r="r" b="b"/>
              <a:pathLst>
                <a:path w="3175" h="317500">
                  <a:moveTo>
                    <a:pt x="0" y="0"/>
                  </a:moveTo>
                  <a:lnTo>
                    <a:pt x="3048" y="316992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91"/>
            <p:cNvSpPr/>
            <p:nvPr/>
          </p:nvSpPr>
          <p:spPr>
            <a:xfrm>
              <a:off x="3276600" y="2438400"/>
              <a:ext cx="2286000" cy="1752600"/>
            </a:xfrm>
            <a:custGeom>
              <a:avLst/>
              <a:gdLst/>
              <a:ahLst/>
              <a:cxnLst/>
              <a:rect l="l" t="t" r="r" b="b"/>
              <a:pathLst>
                <a:path w="2286000" h="1752600">
                  <a:moveTo>
                    <a:pt x="0" y="457200"/>
                  </a:moveTo>
                  <a:lnTo>
                    <a:pt x="609600" y="457200"/>
                  </a:lnTo>
                </a:path>
                <a:path w="2286000" h="1752600">
                  <a:moveTo>
                    <a:pt x="609600" y="457200"/>
                  </a:moveTo>
                  <a:lnTo>
                    <a:pt x="609600" y="0"/>
                  </a:lnTo>
                </a:path>
                <a:path w="2286000" h="1752600">
                  <a:moveTo>
                    <a:pt x="1676400" y="457200"/>
                  </a:moveTo>
                  <a:lnTo>
                    <a:pt x="1676400" y="0"/>
                  </a:lnTo>
                </a:path>
                <a:path w="2286000" h="1752600">
                  <a:moveTo>
                    <a:pt x="1676400" y="457200"/>
                  </a:moveTo>
                  <a:lnTo>
                    <a:pt x="2286000" y="457200"/>
                  </a:lnTo>
                </a:path>
                <a:path w="2286000" h="1752600">
                  <a:moveTo>
                    <a:pt x="0" y="1219200"/>
                  </a:moveTo>
                  <a:lnTo>
                    <a:pt x="609600" y="1219200"/>
                  </a:lnTo>
                </a:path>
                <a:path w="2286000" h="1752600">
                  <a:moveTo>
                    <a:pt x="1600200" y="1219200"/>
                  </a:moveTo>
                  <a:lnTo>
                    <a:pt x="2209800" y="1219200"/>
                  </a:lnTo>
                </a:path>
                <a:path w="2286000" h="1752600">
                  <a:moveTo>
                    <a:pt x="609600" y="1219200"/>
                  </a:moveTo>
                  <a:lnTo>
                    <a:pt x="609600" y="1752600"/>
                  </a:lnTo>
                </a:path>
                <a:path w="2286000" h="1752600">
                  <a:moveTo>
                    <a:pt x="1600200" y="1219200"/>
                  </a:moveTo>
                  <a:lnTo>
                    <a:pt x="1600200" y="1752600"/>
                  </a:lnTo>
                </a:path>
              </a:pathLst>
            </a:custGeom>
            <a:ln w="24384">
              <a:solidFill>
                <a:srgbClr val="C050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2" name="object 92"/>
            <p:cNvSpPr/>
            <p:nvPr/>
          </p:nvSpPr>
          <p:spPr>
            <a:xfrm>
              <a:off x="3429000" y="2971800"/>
              <a:ext cx="914400" cy="304800"/>
            </a:xfrm>
            <a:custGeom>
              <a:avLst/>
              <a:gdLst/>
              <a:ahLst/>
              <a:cxnLst/>
              <a:rect l="l" t="t" r="r" b="b"/>
              <a:pathLst>
                <a:path w="914400" h="304800">
                  <a:moveTo>
                    <a:pt x="0" y="304800"/>
                  </a:moveTo>
                  <a:lnTo>
                    <a:pt x="914400" y="304800"/>
                  </a:lnTo>
                  <a:lnTo>
                    <a:pt x="914400" y="0"/>
                  </a:lnTo>
                  <a:lnTo>
                    <a:pt x="0" y="0"/>
                  </a:lnTo>
                  <a:lnTo>
                    <a:pt x="0" y="304800"/>
                  </a:lnTo>
                  <a:close/>
                </a:path>
              </a:pathLst>
            </a:custGeom>
            <a:ln w="24384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93"/>
            <p:cNvSpPr/>
            <p:nvPr/>
          </p:nvSpPr>
          <p:spPr>
            <a:xfrm>
              <a:off x="4495800" y="3276600"/>
              <a:ext cx="914400" cy="304800"/>
            </a:xfrm>
            <a:custGeom>
              <a:avLst/>
              <a:gdLst/>
              <a:ahLst/>
              <a:cxnLst/>
              <a:rect l="l" t="t" r="r" b="b"/>
              <a:pathLst>
                <a:path w="914400" h="304800">
                  <a:moveTo>
                    <a:pt x="0" y="304800"/>
                  </a:moveTo>
                  <a:lnTo>
                    <a:pt x="914400" y="304800"/>
                  </a:lnTo>
                  <a:lnTo>
                    <a:pt x="914400" y="0"/>
                  </a:lnTo>
                  <a:lnTo>
                    <a:pt x="0" y="0"/>
                  </a:lnTo>
                  <a:lnTo>
                    <a:pt x="0" y="304800"/>
                  </a:lnTo>
                  <a:close/>
                </a:path>
              </a:pathLst>
            </a:custGeom>
            <a:ln w="24384">
              <a:solidFill>
                <a:srgbClr val="33996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4" name="object 94"/>
          <p:cNvSpPr txBox="1"/>
          <p:nvPr/>
        </p:nvSpPr>
        <p:spPr>
          <a:xfrm>
            <a:off x="3052318" y="3961259"/>
            <a:ext cx="3444875" cy="1031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723900" algn="ctr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Verdana"/>
                <a:cs typeface="Verdana"/>
              </a:rPr>
              <a:t>Z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9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800" spc="-35" dirty="0">
                <a:latin typeface="Verdana"/>
                <a:cs typeface="Verdana"/>
              </a:rPr>
              <a:t>f</a:t>
            </a:r>
            <a:r>
              <a:rPr sz="1800" spc="-30" dirty="0">
                <a:latin typeface="Verdana"/>
                <a:cs typeface="Verdana"/>
              </a:rPr>
              <a:t>(</a:t>
            </a:r>
            <a:r>
              <a:rPr sz="1800" spc="-105" dirty="0">
                <a:latin typeface="Verdana"/>
                <a:cs typeface="Verdana"/>
              </a:rPr>
              <a:t>w</a:t>
            </a:r>
            <a:r>
              <a:rPr sz="1800" spc="-35" dirty="0">
                <a:latin typeface="Verdana"/>
                <a:cs typeface="Verdana"/>
              </a:rPr>
              <a:t>,x,</a:t>
            </a:r>
            <a:r>
              <a:rPr sz="1800" spc="-204" dirty="0">
                <a:latin typeface="Verdana"/>
                <a:cs typeface="Verdana"/>
              </a:rPr>
              <a:t>y</a:t>
            </a:r>
            <a:r>
              <a:rPr sz="1800" spc="-35" dirty="0">
                <a:latin typeface="Verdana"/>
                <a:cs typeface="Verdana"/>
              </a:rPr>
              <a:t>,z</a:t>
            </a:r>
            <a:r>
              <a:rPr sz="1800" spc="-30" dirty="0">
                <a:latin typeface="Verdana"/>
                <a:cs typeface="Verdana"/>
              </a:rPr>
              <a:t>)</a:t>
            </a:r>
            <a:r>
              <a:rPr sz="1800" dirty="0">
                <a:latin typeface="Verdana"/>
                <a:cs typeface="Verdana"/>
              </a:rPr>
              <a:t>=</a:t>
            </a:r>
            <a:r>
              <a:rPr sz="1800" spc="-14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x</a:t>
            </a:r>
            <a:r>
              <a:rPr sz="1800" dirty="0">
                <a:latin typeface="Verdana"/>
                <a:cs typeface="Verdana"/>
              </a:rPr>
              <a:t>’</a:t>
            </a:r>
            <a:r>
              <a:rPr sz="1800" spc="-15" dirty="0">
                <a:latin typeface="Verdana"/>
                <a:cs typeface="Verdana"/>
              </a:rPr>
              <a:t>z</a:t>
            </a:r>
            <a:r>
              <a:rPr sz="1800" dirty="0">
                <a:latin typeface="Verdana"/>
                <a:cs typeface="Verdana"/>
              </a:rPr>
              <a:t>’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+</a:t>
            </a:r>
            <a:r>
              <a:rPr sz="1800" spc="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w</a:t>
            </a:r>
            <a:r>
              <a:rPr sz="1800" dirty="0">
                <a:latin typeface="Verdana"/>
                <a:cs typeface="Verdana"/>
              </a:rPr>
              <a:t>’</a:t>
            </a:r>
            <a:r>
              <a:rPr sz="1800" spc="-15" dirty="0">
                <a:latin typeface="Verdana"/>
                <a:cs typeface="Verdana"/>
              </a:rPr>
              <a:t>x</a:t>
            </a:r>
            <a:r>
              <a:rPr sz="1800" spc="-10" dirty="0">
                <a:latin typeface="Verdana"/>
                <a:cs typeface="Verdana"/>
              </a:rPr>
              <a:t>y</a:t>
            </a:r>
            <a:r>
              <a:rPr sz="1800" dirty="0">
                <a:latin typeface="Verdana"/>
                <a:cs typeface="Verdana"/>
              </a:rPr>
              <a:t>’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+</a:t>
            </a:r>
            <a:r>
              <a:rPr sz="1800" spc="17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wx</a:t>
            </a:r>
            <a:r>
              <a:rPr sz="1800" dirty="0">
                <a:latin typeface="Verdana"/>
                <a:cs typeface="Verdana"/>
              </a:rPr>
              <a:t>y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95" name="object 95"/>
          <p:cNvSpPr txBox="1">
            <a:spLocks noGrp="1"/>
          </p:cNvSpPr>
          <p:nvPr>
            <p:ph type="title"/>
          </p:nvPr>
        </p:nvSpPr>
        <p:spPr>
          <a:xfrm>
            <a:off x="1976121" y="124411"/>
            <a:ext cx="480568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solidFill>
                  <a:srgbClr val="C0504D"/>
                </a:solidFill>
                <a:latin typeface="Calibri"/>
                <a:cs typeface="Calibri"/>
              </a:rPr>
              <a:t>DON’T</a:t>
            </a:r>
            <a:r>
              <a:rPr sz="3600" spc="-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3600" spc="-5" dirty="0">
                <a:solidFill>
                  <a:srgbClr val="C0504D"/>
                </a:solidFill>
                <a:latin typeface="Calibri"/>
                <a:cs typeface="Calibri"/>
              </a:rPr>
              <a:t>CARE</a:t>
            </a:r>
            <a:r>
              <a:rPr sz="3600" spc="-5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3600" spc="-5" dirty="0">
                <a:solidFill>
                  <a:srgbClr val="C0504D"/>
                </a:solidFill>
                <a:latin typeface="Calibri"/>
                <a:cs typeface="Calibri"/>
              </a:rPr>
              <a:t>CONDITIONS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97" name="Rectangle 9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" y="6400802"/>
            <a:ext cx="4648201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98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1" y="98886"/>
            <a:ext cx="13715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9" name="Rectangle 98"/>
          <p:cNvSpPr/>
          <p:nvPr/>
        </p:nvSpPr>
        <p:spPr>
          <a:xfrm>
            <a:off x="4572000" y="6324600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600" dirty="0" smtClean="0"/>
              <a:t>Department of Computer Science &amp; Engineering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33400" y="1281812"/>
            <a:ext cx="7357770" cy="655308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277495" marR="5080" indent="-265430">
              <a:lnSpc>
                <a:spcPts val="2400"/>
              </a:lnSpc>
              <a:spcBef>
                <a:spcPts val="385"/>
              </a:spcBef>
              <a:buFont typeface="Segoe UI Symbol"/>
              <a:buChar char="⚫"/>
              <a:tabLst>
                <a:tab pos="278130" algn="l"/>
              </a:tabLst>
            </a:pPr>
            <a:r>
              <a:rPr sz="16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two-variable</a:t>
            </a:r>
            <a:r>
              <a:rPr sz="1600" spc="-7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function</a:t>
            </a:r>
            <a:r>
              <a:rPr sz="1600" spc="-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has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four</a:t>
            </a:r>
            <a:r>
              <a:rPr sz="1600" spc="-6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possible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minterms.</a:t>
            </a:r>
            <a:r>
              <a:rPr sz="1600" spc="-9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45" dirty="0">
                <a:latin typeface="Times New Roman" pitchFamily="18" charset="0"/>
                <a:cs typeface="Times New Roman" pitchFamily="18" charset="0"/>
              </a:rPr>
              <a:t>We</a:t>
            </a:r>
            <a:r>
              <a:rPr sz="1600" spc="-8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can</a:t>
            </a:r>
            <a:r>
              <a:rPr sz="1600" spc="-2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>
                <a:latin typeface="Times New Roman" pitchFamily="18" charset="0"/>
                <a:cs typeface="Times New Roman" pitchFamily="18" charset="0"/>
              </a:rPr>
              <a:t>re- </a:t>
            </a:r>
            <a:r>
              <a:rPr sz="1600" spc="-48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5" smtClean="0">
                <a:latin typeface="Times New Roman" pitchFamily="18" charset="0"/>
                <a:cs typeface="Times New Roman" pitchFamily="18" charset="0"/>
              </a:rPr>
              <a:t>arrange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mtClean="0">
                <a:latin typeface="Times New Roman" pitchFamily="18" charset="0"/>
                <a:cs typeface="Times New Roman" pitchFamily="18" charset="0"/>
              </a:rPr>
              <a:t>these</a:t>
            </a:r>
            <a:r>
              <a:rPr sz="1600" spc="-35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minterms</a:t>
            </a:r>
            <a:r>
              <a:rPr sz="1600" spc="-8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into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sz="1600" spc="-19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map</a:t>
            </a:r>
            <a:endParaRPr sz="16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828801" y="2438400"/>
          <a:ext cx="1887535" cy="12524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1169"/>
                <a:gridCol w="432504"/>
                <a:gridCol w="1023862"/>
              </a:tblGrid>
              <a:tr h="250482"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250" dirty="0">
                          <a:latin typeface="Comic Sans MS"/>
                          <a:cs typeface="Comic Sans MS"/>
                        </a:rPr>
                        <a:t>x</a:t>
                      </a:r>
                      <a:endParaRPr sz="125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28575">
                      <a:solidFill>
                        <a:srgbClr val="000000"/>
                      </a:solidFill>
                      <a:prstDash val="solid"/>
                    </a:lnL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250" dirty="0">
                          <a:latin typeface="Comic Sans MS"/>
                          <a:cs typeface="Comic Sans MS"/>
                        </a:rPr>
                        <a:t>y</a:t>
                      </a:r>
                      <a:endParaRPr sz="125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R="1333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250" dirty="0"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250" spc="-22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50" dirty="0">
                          <a:latin typeface="Comic Sans MS"/>
                          <a:cs typeface="Comic Sans MS"/>
                        </a:rPr>
                        <a:t>i</a:t>
                      </a:r>
                      <a:r>
                        <a:rPr sz="1250" spc="-20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50" dirty="0">
                          <a:latin typeface="Comic Sans MS"/>
                          <a:cs typeface="Comic Sans MS"/>
                        </a:rPr>
                        <a:t>n</a:t>
                      </a:r>
                      <a:r>
                        <a:rPr sz="1250" spc="-21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50" dirty="0">
                          <a:latin typeface="Comic Sans MS"/>
                          <a:cs typeface="Comic Sans MS"/>
                        </a:rPr>
                        <a:t>t</a:t>
                      </a:r>
                      <a:r>
                        <a:rPr sz="1250" spc="-20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50" spc="150" dirty="0">
                          <a:latin typeface="Comic Sans MS"/>
                          <a:cs typeface="Comic Sans MS"/>
                        </a:rPr>
                        <a:t>e</a:t>
                      </a:r>
                      <a:r>
                        <a:rPr sz="1250" dirty="0">
                          <a:latin typeface="Comic Sans MS"/>
                          <a:cs typeface="Comic Sans MS"/>
                        </a:rPr>
                        <a:t>r</a:t>
                      </a:r>
                      <a:r>
                        <a:rPr sz="1250" spc="-21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50" dirty="0">
                          <a:latin typeface="Comic Sans MS"/>
                          <a:cs typeface="Comic Sans MS"/>
                        </a:rPr>
                        <a:t>m</a:t>
                      </a:r>
                      <a:endParaRPr sz="125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250482"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250" dirty="0">
                          <a:latin typeface="Comic Sans MS"/>
                          <a:cs typeface="Comic Sans MS"/>
                        </a:rPr>
                        <a:t>0</a:t>
                      </a:r>
                      <a:endParaRPr sz="1250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28575">
                      <a:solidFill>
                        <a:srgbClr val="000000"/>
                      </a:solidFill>
                      <a:prstDash val="solid"/>
                    </a:lnL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250" dirty="0">
                          <a:latin typeface="Comic Sans MS"/>
                          <a:cs typeface="Comic Sans MS"/>
                        </a:rPr>
                        <a:t>0</a:t>
                      </a:r>
                      <a:endParaRPr sz="1250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45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250" spc="125" dirty="0">
                          <a:solidFill>
                            <a:srgbClr val="0000FF"/>
                          </a:solidFill>
                          <a:latin typeface="Comic Sans MS"/>
                          <a:cs typeface="Comic Sans MS"/>
                        </a:rPr>
                        <a:t>x</a:t>
                      </a:r>
                      <a:r>
                        <a:rPr sz="1250" dirty="0">
                          <a:solidFill>
                            <a:srgbClr val="0000FF"/>
                          </a:solidFill>
                          <a:latin typeface="Comic Sans MS"/>
                          <a:cs typeface="Comic Sans MS"/>
                        </a:rPr>
                        <a:t>’</a:t>
                      </a:r>
                      <a:r>
                        <a:rPr sz="1250" spc="-265" dirty="0">
                          <a:solidFill>
                            <a:srgbClr val="0000F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50" spc="114" dirty="0">
                          <a:solidFill>
                            <a:srgbClr val="0000FF"/>
                          </a:solidFill>
                          <a:latin typeface="Comic Sans MS"/>
                          <a:cs typeface="Comic Sans MS"/>
                        </a:rPr>
                        <a:t>y</a:t>
                      </a:r>
                      <a:r>
                        <a:rPr sz="1250" dirty="0">
                          <a:solidFill>
                            <a:srgbClr val="0000FF"/>
                          </a:solidFill>
                          <a:latin typeface="Comic Sans MS"/>
                          <a:cs typeface="Comic Sans MS"/>
                        </a:rPr>
                        <a:t>’</a:t>
                      </a:r>
                      <a:endParaRPr sz="1250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50482"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250" dirty="0">
                          <a:latin typeface="Comic Sans MS"/>
                          <a:cs typeface="Comic Sans MS"/>
                        </a:rPr>
                        <a:t>0</a:t>
                      </a:r>
                      <a:endParaRPr sz="1250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28575">
                      <a:solidFill>
                        <a:srgbClr val="000000"/>
                      </a:solidFill>
                      <a:prstDash val="solid"/>
                    </a:lnL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14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250" dirty="0">
                          <a:latin typeface="Comic Sans MS"/>
                          <a:cs typeface="Comic Sans MS"/>
                        </a:rPr>
                        <a:t>1</a:t>
                      </a:r>
                      <a:endParaRPr sz="1250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0795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250" spc="145" dirty="0">
                          <a:solidFill>
                            <a:srgbClr val="FF00FF"/>
                          </a:solidFill>
                          <a:latin typeface="Comic Sans MS"/>
                          <a:cs typeface="Comic Sans MS"/>
                        </a:rPr>
                        <a:t>x</a:t>
                      </a:r>
                      <a:r>
                        <a:rPr sz="1250" dirty="0">
                          <a:solidFill>
                            <a:srgbClr val="FF00FF"/>
                          </a:solidFill>
                          <a:latin typeface="Comic Sans MS"/>
                          <a:cs typeface="Comic Sans MS"/>
                        </a:rPr>
                        <a:t>’</a:t>
                      </a:r>
                      <a:r>
                        <a:rPr sz="1250" spc="-240" dirty="0">
                          <a:solidFill>
                            <a:srgbClr val="FF00FF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250" dirty="0">
                          <a:solidFill>
                            <a:srgbClr val="FF00FF"/>
                          </a:solidFill>
                          <a:latin typeface="Comic Sans MS"/>
                          <a:cs typeface="Comic Sans MS"/>
                        </a:rPr>
                        <a:t>y</a:t>
                      </a:r>
                      <a:endParaRPr sz="1250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50482">
                <a:tc>
                  <a:txBody>
                    <a:bodyPr/>
                    <a:lstStyle/>
                    <a:p>
                      <a:pPr marL="16891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250" dirty="0">
                          <a:latin typeface="Comic Sans MS"/>
                          <a:cs typeface="Comic Sans MS"/>
                        </a:rPr>
                        <a:t>1</a:t>
                      </a:r>
                      <a:endParaRPr sz="1250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28575">
                      <a:solidFill>
                        <a:srgbClr val="000000"/>
                      </a:solidFill>
                      <a:prstDash val="solid"/>
                    </a:lnL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250" dirty="0">
                          <a:latin typeface="Comic Sans MS"/>
                          <a:cs typeface="Comic Sans MS"/>
                        </a:rPr>
                        <a:t>0</a:t>
                      </a:r>
                      <a:endParaRPr sz="1250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9525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250" spc="95" dirty="0">
                          <a:solidFill>
                            <a:srgbClr val="808000"/>
                          </a:solidFill>
                          <a:latin typeface="Comic Sans MS"/>
                          <a:cs typeface="Comic Sans MS"/>
                        </a:rPr>
                        <a:t>xy’</a:t>
                      </a:r>
                      <a:endParaRPr sz="1250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50482">
                <a:tc>
                  <a:txBody>
                    <a:bodyPr/>
                    <a:lstStyle/>
                    <a:p>
                      <a:pPr marL="16891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250" dirty="0">
                          <a:latin typeface="Comic Sans MS"/>
                          <a:cs typeface="Comic Sans MS"/>
                        </a:rPr>
                        <a:t>1</a:t>
                      </a:r>
                      <a:endParaRPr sz="1250">
                        <a:latin typeface="Comic Sans MS"/>
                        <a:cs typeface="Comic Sans MS"/>
                      </a:endParaRPr>
                    </a:p>
                  </a:txBody>
                  <a:tcPr marL="0" marR="0" marT="19685" marB="0">
                    <a:lnL w="28575">
                      <a:solidFill>
                        <a:srgbClr val="000000"/>
                      </a:solidFill>
                      <a:prstDash val="solid"/>
                    </a:lnL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145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250" dirty="0">
                          <a:latin typeface="Comic Sans MS"/>
                          <a:cs typeface="Comic Sans MS"/>
                        </a:rPr>
                        <a:t>1</a:t>
                      </a:r>
                      <a:endParaRPr sz="1250">
                        <a:latin typeface="Comic Sans MS"/>
                        <a:cs typeface="Comic Sans MS"/>
                      </a:endParaRPr>
                    </a:p>
                  </a:txBody>
                  <a:tcPr marL="0" marR="0" marT="19685" marB="0"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250" spc="9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xy</a:t>
                      </a:r>
                      <a:r>
                        <a:rPr sz="1250" spc="-18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endParaRPr sz="1250">
                        <a:latin typeface="Comic Sans MS"/>
                        <a:cs typeface="Comic Sans MS"/>
                      </a:endParaRPr>
                    </a:p>
                  </a:txBody>
                  <a:tcPr marL="0" marR="0" marT="1968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6400547" y="2407743"/>
            <a:ext cx="126364" cy="20518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50" dirty="0">
                <a:latin typeface="Comic Sans MS"/>
                <a:cs typeface="Comic Sans MS"/>
              </a:rPr>
              <a:t>Y</a:t>
            </a:r>
            <a:endParaRPr sz="1250">
              <a:latin typeface="Comic Sans MS"/>
              <a:cs typeface="Comic Sans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134862" y="2731770"/>
            <a:ext cx="122555" cy="20454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spc="-5" dirty="0">
                <a:latin typeface="Comic Sans MS"/>
                <a:cs typeface="Comic Sans MS"/>
              </a:rPr>
              <a:t>0</a:t>
            </a:r>
            <a:endParaRPr sz="1250">
              <a:latin typeface="Comic Sans MS"/>
              <a:cs typeface="Comic Sans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705092" y="2731770"/>
            <a:ext cx="97155" cy="20454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spc="-5" dirty="0">
                <a:latin typeface="Comic Sans MS"/>
                <a:cs typeface="Comic Sans MS"/>
              </a:rPr>
              <a:t>1</a:t>
            </a:r>
            <a:endParaRPr sz="1250">
              <a:latin typeface="Comic Sans MS"/>
              <a:cs typeface="Comic Sans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190491" y="3091053"/>
            <a:ext cx="140335" cy="20454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spc="-5" dirty="0">
                <a:latin typeface="Comic Sans MS"/>
                <a:cs typeface="Comic Sans MS"/>
              </a:rPr>
              <a:t>X</a:t>
            </a:r>
            <a:endParaRPr sz="1250">
              <a:latin typeface="Comic Sans MS"/>
              <a:cs typeface="Comic Sans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652643" y="2917802"/>
            <a:ext cx="122555" cy="513715"/>
          </a:xfrm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sz="1250" spc="-5" dirty="0">
                <a:latin typeface="Comic Sans MS"/>
                <a:cs typeface="Comic Sans MS"/>
              </a:rPr>
              <a:t>0</a:t>
            </a:r>
            <a:endParaRPr sz="1250">
              <a:latin typeface="Comic Sans MS"/>
              <a:cs typeface="Comic Sans MS"/>
            </a:endParaRPr>
          </a:p>
          <a:p>
            <a:pPr marL="27940">
              <a:lnSpc>
                <a:spcPct val="100000"/>
              </a:lnSpc>
              <a:spcBef>
                <a:spcPts val="420"/>
              </a:spcBef>
            </a:pPr>
            <a:r>
              <a:rPr sz="1250" dirty="0">
                <a:latin typeface="Comic Sans MS"/>
                <a:cs typeface="Comic Sans MS"/>
              </a:rPr>
              <a:t>1</a:t>
            </a:r>
            <a:endParaRPr sz="1250">
              <a:latin typeface="Comic Sans MS"/>
              <a:cs typeface="Comic Sans MS"/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5943601" y="2971799"/>
          <a:ext cx="1064006" cy="457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0894"/>
                <a:gridCol w="513112"/>
              </a:tblGrid>
              <a:tr h="228980"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250" spc="45" dirty="0">
                          <a:solidFill>
                            <a:srgbClr val="0000FF"/>
                          </a:solidFill>
                          <a:latin typeface="Comic Sans MS"/>
                          <a:cs typeface="Comic Sans MS"/>
                        </a:rPr>
                        <a:t>x’y’</a:t>
                      </a:r>
                      <a:endParaRPr sz="1250">
                        <a:latin typeface="Comic Sans MS"/>
                        <a:cs typeface="Comic Sans MS"/>
                      </a:endParaRPr>
                    </a:p>
                  </a:txBody>
                  <a:tcPr marL="0" marR="0" marT="177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250" spc="60" dirty="0">
                          <a:solidFill>
                            <a:srgbClr val="FF00FF"/>
                          </a:solidFill>
                          <a:latin typeface="Comic Sans MS"/>
                          <a:cs typeface="Comic Sans MS"/>
                        </a:rPr>
                        <a:t>x’y</a:t>
                      </a:r>
                      <a:endParaRPr sz="1250">
                        <a:latin typeface="Comic Sans MS"/>
                        <a:cs typeface="Comic Sans MS"/>
                      </a:endParaRPr>
                    </a:p>
                  </a:txBody>
                  <a:tcPr marL="0" marR="0" marT="177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8980">
                <a:tc>
                  <a:txBody>
                    <a:bodyPr/>
                    <a:lstStyle/>
                    <a:p>
                      <a:pPr marL="16700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250" spc="60" dirty="0">
                          <a:solidFill>
                            <a:srgbClr val="808000"/>
                          </a:solidFill>
                          <a:latin typeface="Comic Sans MS"/>
                          <a:cs typeface="Comic Sans MS"/>
                        </a:rPr>
                        <a:t>xy’</a:t>
                      </a:r>
                      <a:endParaRPr sz="1250">
                        <a:latin typeface="Comic Sans MS"/>
                        <a:cs typeface="Comic Sans MS"/>
                      </a:endParaRPr>
                    </a:p>
                  </a:txBody>
                  <a:tcPr marL="0" marR="0" marT="177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250" spc="6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xy</a:t>
                      </a:r>
                      <a:r>
                        <a:rPr sz="1250" spc="-25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endParaRPr sz="1250">
                        <a:latin typeface="Comic Sans MS"/>
                        <a:cs typeface="Comic Sans MS"/>
                      </a:endParaRPr>
                    </a:p>
                  </a:txBody>
                  <a:tcPr marL="0" marR="0" marT="177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1" name="object 11"/>
          <p:cNvSpPr/>
          <p:nvPr/>
        </p:nvSpPr>
        <p:spPr>
          <a:xfrm>
            <a:off x="5495544" y="2950466"/>
            <a:ext cx="152400" cy="481965"/>
          </a:xfrm>
          <a:custGeom>
            <a:avLst/>
            <a:gdLst/>
            <a:ahLst/>
            <a:cxnLst/>
            <a:rect l="l" t="t" r="r" b="b"/>
            <a:pathLst>
              <a:path w="152400" h="481964">
                <a:moveTo>
                  <a:pt x="152400" y="481584"/>
                </a:moveTo>
                <a:lnTo>
                  <a:pt x="122808" y="477647"/>
                </a:lnTo>
                <a:lnTo>
                  <a:pt x="98551" y="466725"/>
                </a:lnTo>
                <a:lnTo>
                  <a:pt x="82168" y="450596"/>
                </a:lnTo>
                <a:lnTo>
                  <a:pt x="76200" y="430784"/>
                </a:lnTo>
                <a:lnTo>
                  <a:pt x="76200" y="291591"/>
                </a:lnTo>
                <a:lnTo>
                  <a:pt x="70230" y="271780"/>
                </a:lnTo>
                <a:lnTo>
                  <a:pt x="53847" y="255650"/>
                </a:lnTo>
                <a:lnTo>
                  <a:pt x="29590" y="244728"/>
                </a:lnTo>
                <a:lnTo>
                  <a:pt x="0" y="240791"/>
                </a:lnTo>
                <a:lnTo>
                  <a:pt x="29590" y="236855"/>
                </a:lnTo>
                <a:lnTo>
                  <a:pt x="53847" y="225933"/>
                </a:lnTo>
                <a:lnTo>
                  <a:pt x="70230" y="209803"/>
                </a:lnTo>
                <a:lnTo>
                  <a:pt x="76200" y="189991"/>
                </a:lnTo>
                <a:lnTo>
                  <a:pt x="76200" y="50800"/>
                </a:lnTo>
                <a:lnTo>
                  <a:pt x="82168" y="30987"/>
                </a:lnTo>
                <a:lnTo>
                  <a:pt x="98551" y="14859"/>
                </a:lnTo>
                <a:lnTo>
                  <a:pt x="122808" y="3937"/>
                </a:lnTo>
                <a:lnTo>
                  <a:pt x="152400" y="0"/>
                </a:lnTo>
              </a:path>
            </a:pathLst>
          </a:custGeom>
          <a:ln w="1828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952744" y="2648711"/>
            <a:ext cx="1219200" cy="119380"/>
          </a:xfrm>
          <a:custGeom>
            <a:avLst/>
            <a:gdLst/>
            <a:ahLst/>
            <a:cxnLst/>
            <a:rect l="l" t="t" r="r" b="b"/>
            <a:pathLst>
              <a:path w="1219200" h="119380">
                <a:moveTo>
                  <a:pt x="0" y="118872"/>
                </a:moveTo>
                <a:lnTo>
                  <a:pt x="6222" y="95758"/>
                </a:lnTo>
                <a:lnTo>
                  <a:pt x="23240" y="76835"/>
                </a:lnTo>
                <a:lnTo>
                  <a:pt x="48386" y="64135"/>
                </a:lnTo>
                <a:lnTo>
                  <a:pt x="79247" y="59436"/>
                </a:lnTo>
                <a:lnTo>
                  <a:pt x="530351" y="59436"/>
                </a:lnTo>
                <a:lnTo>
                  <a:pt x="561212" y="54737"/>
                </a:lnTo>
                <a:lnTo>
                  <a:pt x="586358" y="42037"/>
                </a:lnTo>
                <a:lnTo>
                  <a:pt x="603376" y="23113"/>
                </a:lnTo>
                <a:lnTo>
                  <a:pt x="609600" y="0"/>
                </a:lnTo>
                <a:lnTo>
                  <a:pt x="615823" y="23113"/>
                </a:lnTo>
                <a:lnTo>
                  <a:pt x="632840" y="42037"/>
                </a:lnTo>
                <a:lnTo>
                  <a:pt x="657986" y="54737"/>
                </a:lnTo>
                <a:lnTo>
                  <a:pt x="688848" y="59436"/>
                </a:lnTo>
                <a:lnTo>
                  <a:pt x="1139952" y="59436"/>
                </a:lnTo>
                <a:lnTo>
                  <a:pt x="1170812" y="64135"/>
                </a:lnTo>
                <a:lnTo>
                  <a:pt x="1195958" y="76835"/>
                </a:lnTo>
                <a:lnTo>
                  <a:pt x="1212977" y="95758"/>
                </a:lnTo>
                <a:lnTo>
                  <a:pt x="1219200" y="118872"/>
                </a:lnTo>
              </a:path>
            </a:pathLst>
          </a:custGeom>
          <a:ln w="1828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3"/>
          <p:cNvGrpSpPr/>
          <p:nvPr/>
        </p:nvGrpSpPr>
        <p:grpSpPr>
          <a:xfrm>
            <a:off x="4053840" y="2913890"/>
            <a:ext cx="861060" cy="400685"/>
            <a:chOff x="4053840" y="2913888"/>
            <a:chExt cx="861060" cy="400685"/>
          </a:xfrm>
        </p:grpSpPr>
        <p:pic>
          <p:nvPicPr>
            <p:cNvPr id="14" name="object 1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075176" y="2950489"/>
              <a:ext cx="839558" cy="364083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53840" y="2913888"/>
              <a:ext cx="838200" cy="362712"/>
            </a:xfrm>
            <a:prstGeom prst="rect">
              <a:avLst/>
            </a:prstGeom>
          </p:spPr>
        </p:pic>
      </p:grpSp>
      <p:sp>
        <p:nvSpPr>
          <p:cNvPr id="16" name="object 16"/>
          <p:cNvSpPr txBox="1"/>
          <p:nvPr/>
        </p:nvSpPr>
        <p:spPr>
          <a:xfrm>
            <a:off x="520091" y="3929839"/>
            <a:ext cx="7468234" cy="1391407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77495" indent="-265430">
              <a:lnSpc>
                <a:spcPct val="150000"/>
              </a:lnSpc>
              <a:spcBef>
                <a:spcPts val="110"/>
              </a:spcBef>
              <a:buFont typeface="Segoe UI Symbol"/>
              <a:buChar char="⚫"/>
              <a:tabLst>
                <a:tab pos="278130" algn="l"/>
              </a:tabLst>
            </a:pPr>
            <a:r>
              <a:rPr sz="1600" dirty="0">
                <a:latin typeface="Times New Roman" pitchFamily="18" charset="0"/>
                <a:cs typeface="Times New Roman" pitchFamily="18" charset="0"/>
              </a:rPr>
              <a:t>Now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we</a:t>
            </a:r>
            <a:r>
              <a:rPr sz="1600" spc="-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can</a:t>
            </a:r>
            <a:r>
              <a:rPr sz="1600" spc="-5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easily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see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which</a:t>
            </a:r>
            <a:r>
              <a:rPr sz="1600" spc="-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minterms</a:t>
            </a:r>
            <a:r>
              <a:rPr sz="1600" spc="-8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contain</a:t>
            </a:r>
            <a:r>
              <a:rPr sz="1600" spc="-1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15" dirty="0">
                <a:latin typeface="Times New Roman" pitchFamily="18" charset="0"/>
                <a:cs typeface="Times New Roman" pitchFamily="18" charset="0"/>
              </a:rPr>
              <a:t>commonliterals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561340" lvl="1" indent="-201930">
              <a:lnSpc>
                <a:spcPct val="150000"/>
              </a:lnSpc>
              <a:spcBef>
                <a:spcPts val="5"/>
              </a:spcBef>
              <a:buFont typeface="Verdana"/>
              <a:buChar char="◦"/>
              <a:tabLst>
                <a:tab pos="561975" algn="l"/>
              </a:tabLst>
            </a:pPr>
            <a:r>
              <a:rPr sz="1600" spc="-30" dirty="0">
                <a:latin typeface="Times New Roman" pitchFamily="18" charset="0"/>
                <a:cs typeface="Times New Roman" pitchFamily="18" charset="0"/>
              </a:rPr>
              <a:t>Minterms</a:t>
            </a:r>
            <a:r>
              <a:rPr sz="1600" spc="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on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1600" spc="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left</a:t>
            </a:r>
            <a:r>
              <a:rPr sz="1600" spc="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right</a:t>
            </a:r>
            <a:r>
              <a:rPr sz="1600" spc="-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sides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contain</a:t>
            </a:r>
            <a:r>
              <a:rPr sz="1600" spc="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45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y’</a:t>
            </a:r>
            <a:r>
              <a:rPr sz="1600" spc="65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and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solidFill>
                  <a:srgbClr val="FF0033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sz="1600" spc="210" dirty="0">
                <a:solidFill>
                  <a:srgbClr val="FF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respectively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561340" lvl="1" indent="-201930">
              <a:lnSpc>
                <a:spcPct val="150000"/>
              </a:lnSpc>
              <a:buFont typeface="Verdana"/>
              <a:buChar char="◦"/>
              <a:tabLst>
                <a:tab pos="561975" algn="l"/>
              </a:tabLst>
            </a:pPr>
            <a:r>
              <a:rPr sz="1600" spc="-30" dirty="0">
                <a:latin typeface="Times New Roman" pitchFamily="18" charset="0"/>
                <a:cs typeface="Times New Roman" pitchFamily="18" charset="0"/>
              </a:rPr>
              <a:t>Minterms</a:t>
            </a:r>
            <a:r>
              <a:rPr sz="1600" spc="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in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top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and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bottom</a:t>
            </a:r>
            <a:r>
              <a:rPr sz="1600" spc="-6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40" dirty="0">
                <a:latin typeface="Times New Roman" pitchFamily="18" charset="0"/>
                <a:cs typeface="Times New Roman" pitchFamily="18" charset="0"/>
              </a:rPr>
              <a:t>rows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contain</a:t>
            </a:r>
            <a:r>
              <a:rPr sz="1600" spc="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30" dirty="0">
                <a:solidFill>
                  <a:srgbClr val="669900"/>
                </a:solidFill>
                <a:latin typeface="Times New Roman" pitchFamily="18" charset="0"/>
                <a:cs typeface="Times New Roman" pitchFamily="18" charset="0"/>
              </a:rPr>
              <a:t>x’</a:t>
            </a:r>
            <a:r>
              <a:rPr sz="1600" spc="15" dirty="0">
                <a:solidFill>
                  <a:srgbClr val="66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and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sz="1600" spc="170" dirty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respectively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R="2074545" algn="ctr">
              <a:lnSpc>
                <a:spcPct val="100000"/>
              </a:lnSpc>
              <a:spcBef>
                <a:spcPts val="265"/>
              </a:spcBef>
            </a:pPr>
            <a:r>
              <a:rPr sz="1500" spc="5" dirty="0">
                <a:latin typeface="Comic Sans MS"/>
                <a:cs typeface="Comic Sans MS"/>
              </a:rPr>
              <a:t>Y</a:t>
            </a:r>
            <a:endParaRPr sz="1500">
              <a:latin typeface="Comic Sans MS"/>
              <a:cs typeface="Comic Sans MS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848736" y="5296357"/>
            <a:ext cx="142875" cy="24558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500" spc="5" dirty="0">
                <a:solidFill>
                  <a:srgbClr val="0000FF"/>
                </a:solidFill>
                <a:latin typeface="Comic Sans MS"/>
                <a:cs typeface="Comic Sans MS"/>
              </a:rPr>
              <a:t>0</a:t>
            </a:r>
            <a:endParaRPr sz="1500">
              <a:latin typeface="Comic Sans MS"/>
              <a:cs typeface="Comic Sans MS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464434" y="5296357"/>
            <a:ext cx="112395" cy="24558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500" spc="5" dirty="0">
                <a:solidFill>
                  <a:srgbClr val="FF0000"/>
                </a:solidFill>
                <a:latin typeface="Comic Sans MS"/>
                <a:cs typeface="Comic Sans MS"/>
              </a:rPr>
              <a:t>1</a:t>
            </a:r>
            <a:endParaRPr sz="1500">
              <a:latin typeface="Comic Sans MS"/>
              <a:cs typeface="Comic Sans MS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829562" y="5726685"/>
            <a:ext cx="164465" cy="24493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00" spc="5" dirty="0">
                <a:latin typeface="Comic Sans MS"/>
                <a:cs typeface="Comic Sans MS"/>
              </a:rPr>
              <a:t>X</a:t>
            </a:r>
            <a:endParaRPr sz="1500">
              <a:latin typeface="Comic Sans MS"/>
              <a:cs typeface="Comic Sans MS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328418" y="5520739"/>
            <a:ext cx="142875" cy="611505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500" spc="5" dirty="0">
                <a:solidFill>
                  <a:srgbClr val="808000"/>
                </a:solidFill>
                <a:latin typeface="Comic Sans MS"/>
                <a:cs typeface="Comic Sans MS"/>
              </a:rPr>
              <a:t>0</a:t>
            </a:r>
            <a:endParaRPr sz="1500">
              <a:latin typeface="Comic Sans MS"/>
              <a:cs typeface="Comic Sans MS"/>
            </a:endParaRPr>
          </a:p>
          <a:p>
            <a:pPr marL="30480">
              <a:lnSpc>
                <a:spcPct val="100000"/>
              </a:lnSpc>
              <a:spcBef>
                <a:spcPts val="505"/>
              </a:spcBef>
            </a:pPr>
            <a:r>
              <a:rPr sz="1500" spc="5" dirty="0">
                <a:solidFill>
                  <a:srgbClr val="FF00FF"/>
                </a:solidFill>
                <a:latin typeface="Comic Sans MS"/>
                <a:cs typeface="Comic Sans MS"/>
              </a:rPr>
              <a:t>1</a:t>
            </a:r>
            <a:endParaRPr sz="1500">
              <a:latin typeface="Comic Sans MS"/>
              <a:cs typeface="Comic Sans MS"/>
            </a:endParaRPr>
          </a:p>
        </p:txBody>
      </p:sp>
      <p:graphicFrame>
        <p:nvGraphicFramePr>
          <p:cNvPr id="21" name="object 21"/>
          <p:cNvGraphicFramePr>
            <a:graphicFrameLocks noGrp="1"/>
          </p:cNvGraphicFramePr>
          <p:nvPr/>
        </p:nvGraphicFramePr>
        <p:xfrm>
          <a:off x="2590801" y="5562600"/>
          <a:ext cx="1201421" cy="5666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2062"/>
                <a:gridCol w="579359"/>
              </a:tblGrid>
              <a:tr h="28351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500" spc="25" dirty="0">
                          <a:solidFill>
                            <a:srgbClr val="808000"/>
                          </a:solidFill>
                          <a:latin typeface="Comic Sans MS"/>
                          <a:cs typeface="Comic Sans MS"/>
                        </a:rPr>
                        <a:t>x’</a:t>
                      </a:r>
                      <a:r>
                        <a:rPr sz="1500" spc="25" dirty="0">
                          <a:solidFill>
                            <a:srgbClr val="0000FF"/>
                          </a:solidFill>
                          <a:latin typeface="Comic Sans MS"/>
                          <a:cs typeface="Comic Sans MS"/>
                        </a:rPr>
                        <a:t>y’</a:t>
                      </a:r>
                      <a:endParaRPr sz="1500">
                        <a:latin typeface="Comic Sans MS"/>
                        <a:cs typeface="Comic Sans MS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500" spc="30" dirty="0">
                          <a:solidFill>
                            <a:srgbClr val="808000"/>
                          </a:solidFill>
                          <a:latin typeface="Comic Sans MS"/>
                          <a:cs typeface="Comic Sans MS"/>
                        </a:rPr>
                        <a:t>x’</a:t>
                      </a:r>
                      <a:r>
                        <a:rPr sz="1500" spc="3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y</a:t>
                      </a:r>
                      <a:endParaRPr sz="1500">
                        <a:latin typeface="Comic Sans MS"/>
                        <a:cs typeface="Comic Sans MS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3186"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500" spc="50" dirty="0">
                          <a:solidFill>
                            <a:srgbClr val="FF00FF"/>
                          </a:solidFill>
                          <a:latin typeface="Comic Sans MS"/>
                          <a:cs typeface="Comic Sans MS"/>
                        </a:rPr>
                        <a:t>x</a:t>
                      </a:r>
                      <a:r>
                        <a:rPr sz="1500" spc="50" dirty="0">
                          <a:solidFill>
                            <a:srgbClr val="0000FF"/>
                          </a:solidFill>
                          <a:latin typeface="Comic Sans MS"/>
                          <a:cs typeface="Comic Sans MS"/>
                        </a:rPr>
                        <a:t>y’</a:t>
                      </a:r>
                      <a:endParaRPr sz="1500">
                        <a:latin typeface="Comic Sans MS"/>
                        <a:cs typeface="Comic Sans MS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500" spc="35" dirty="0">
                          <a:solidFill>
                            <a:srgbClr val="FF00FF"/>
                          </a:solidFill>
                          <a:latin typeface="Comic Sans MS"/>
                          <a:cs typeface="Comic Sans MS"/>
                        </a:rPr>
                        <a:t>x</a:t>
                      </a:r>
                      <a:r>
                        <a:rPr sz="1500" spc="35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y</a:t>
                      </a:r>
                      <a:endParaRPr sz="1500">
                        <a:latin typeface="Comic Sans MS"/>
                        <a:cs typeface="Comic Sans MS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22" name="object 22"/>
          <p:cNvSpPr/>
          <p:nvPr/>
        </p:nvSpPr>
        <p:spPr>
          <a:xfrm>
            <a:off x="2127504" y="5565647"/>
            <a:ext cx="152400" cy="579120"/>
          </a:xfrm>
          <a:custGeom>
            <a:avLst/>
            <a:gdLst/>
            <a:ahLst/>
            <a:cxnLst/>
            <a:rect l="l" t="t" r="r" b="b"/>
            <a:pathLst>
              <a:path w="152400" h="579120">
                <a:moveTo>
                  <a:pt x="152400" y="579119"/>
                </a:moveTo>
                <a:lnTo>
                  <a:pt x="122808" y="575119"/>
                </a:lnTo>
                <a:lnTo>
                  <a:pt x="98551" y="564235"/>
                </a:lnTo>
                <a:lnTo>
                  <a:pt x="82168" y="548093"/>
                </a:lnTo>
                <a:lnTo>
                  <a:pt x="76200" y="528319"/>
                </a:lnTo>
                <a:lnTo>
                  <a:pt x="76200" y="340359"/>
                </a:lnTo>
                <a:lnTo>
                  <a:pt x="70231" y="320586"/>
                </a:lnTo>
                <a:lnTo>
                  <a:pt x="53847" y="304431"/>
                </a:lnTo>
                <a:lnTo>
                  <a:pt x="29590" y="293547"/>
                </a:lnTo>
                <a:lnTo>
                  <a:pt x="0" y="289559"/>
                </a:lnTo>
                <a:lnTo>
                  <a:pt x="29590" y="285559"/>
                </a:lnTo>
                <a:lnTo>
                  <a:pt x="53847" y="274675"/>
                </a:lnTo>
                <a:lnTo>
                  <a:pt x="70231" y="258533"/>
                </a:lnTo>
                <a:lnTo>
                  <a:pt x="76200" y="238759"/>
                </a:lnTo>
                <a:lnTo>
                  <a:pt x="76200" y="50799"/>
                </a:lnTo>
                <a:lnTo>
                  <a:pt x="82168" y="31026"/>
                </a:lnTo>
                <a:lnTo>
                  <a:pt x="98551" y="14858"/>
                </a:lnTo>
                <a:lnTo>
                  <a:pt x="122808" y="3936"/>
                </a:lnTo>
                <a:lnTo>
                  <a:pt x="152400" y="0"/>
                </a:lnTo>
              </a:path>
            </a:pathLst>
          </a:custGeom>
          <a:ln w="1828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584704" y="5202935"/>
            <a:ext cx="1219200" cy="143510"/>
          </a:xfrm>
          <a:custGeom>
            <a:avLst/>
            <a:gdLst/>
            <a:ahLst/>
            <a:cxnLst/>
            <a:rect l="l" t="t" r="r" b="b"/>
            <a:pathLst>
              <a:path w="1219200" h="143510">
                <a:moveTo>
                  <a:pt x="0" y="143255"/>
                </a:moveTo>
                <a:lnTo>
                  <a:pt x="7493" y="115442"/>
                </a:lnTo>
                <a:lnTo>
                  <a:pt x="27939" y="92582"/>
                </a:lnTo>
                <a:lnTo>
                  <a:pt x="58293" y="77215"/>
                </a:lnTo>
                <a:lnTo>
                  <a:pt x="95503" y="71627"/>
                </a:lnTo>
                <a:lnTo>
                  <a:pt x="514095" y="71627"/>
                </a:lnTo>
                <a:lnTo>
                  <a:pt x="551307" y="66039"/>
                </a:lnTo>
                <a:lnTo>
                  <a:pt x="581659" y="50672"/>
                </a:lnTo>
                <a:lnTo>
                  <a:pt x="602107" y="27812"/>
                </a:lnTo>
                <a:lnTo>
                  <a:pt x="609600" y="0"/>
                </a:lnTo>
                <a:lnTo>
                  <a:pt x="617093" y="27812"/>
                </a:lnTo>
                <a:lnTo>
                  <a:pt x="637539" y="50672"/>
                </a:lnTo>
                <a:lnTo>
                  <a:pt x="667893" y="66039"/>
                </a:lnTo>
                <a:lnTo>
                  <a:pt x="705104" y="71627"/>
                </a:lnTo>
                <a:lnTo>
                  <a:pt x="1123695" y="71627"/>
                </a:lnTo>
                <a:lnTo>
                  <a:pt x="1160907" y="77215"/>
                </a:lnTo>
                <a:lnTo>
                  <a:pt x="1191259" y="92582"/>
                </a:lnTo>
                <a:lnTo>
                  <a:pt x="1211707" y="115442"/>
                </a:lnTo>
                <a:lnTo>
                  <a:pt x="1219199" y="143255"/>
                </a:lnTo>
              </a:path>
            </a:pathLst>
          </a:custGeom>
          <a:ln w="182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4" name="object 24"/>
          <p:cNvGraphicFramePr>
            <a:graphicFrameLocks noGrp="1"/>
          </p:cNvGraphicFramePr>
          <p:nvPr/>
        </p:nvGraphicFramePr>
        <p:xfrm>
          <a:off x="5119370" y="4986528"/>
          <a:ext cx="1618614" cy="11043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3230"/>
                <a:gridCol w="608965"/>
                <a:gridCol w="566419"/>
              </a:tblGrid>
              <a:tr h="359283">
                <a:tc gridSpan="2">
                  <a:txBody>
                    <a:bodyPr/>
                    <a:lstStyle/>
                    <a:p>
                      <a:pPr marL="66611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950" spc="-185" dirty="0">
                          <a:solidFill>
                            <a:srgbClr val="0000FF"/>
                          </a:solidFill>
                          <a:latin typeface="Comic Sans MS"/>
                          <a:cs typeface="Comic Sans MS"/>
                        </a:rPr>
                        <a:t>Y’</a:t>
                      </a:r>
                      <a:endParaRPr sz="1950">
                        <a:latin typeface="Comic Sans MS"/>
                        <a:cs typeface="Comic Sans MS"/>
                      </a:endParaRPr>
                    </a:p>
                  </a:txBody>
                  <a:tcPr marL="0" marR="0" marT="15875" marB="0">
                    <a:lnR w="190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95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Y</a:t>
                      </a:r>
                      <a:endParaRPr sz="1950">
                        <a:latin typeface="Comic Sans MS"/>
                        <a:cs typeface="Comic Sans MS"/>
                      </a:endParaRPr>
                    </a:p>
                  </a:txBody>
                  <a:tcPr marL="0" marR="0" marT="15875" marB="0">
                    <a:lnL w="19050">
                      <a:solidFill>
                        <a:srgbClr val="000000"/>
                      </a:solidFill>
                      <a:prstDash val="solid"/>
                    </a:lnL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724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sz="1950" spc="-170" dirty="0">
                          <a:solidFill>
                            <a:srgbClr val="808000"/>
                          </a:solidFill>
                          <a:latin typeface="Comic Sans MS"/>
                          <a:cs typeface="Comic Sans MS"/>
                        </a:rPr>
                        <a:t>X’</a:t>
                      </a:r>
                      <a:endParaRPr sz="1950">
                        <a:latin typeface="Comic Sans MS"/>
                        <a:cs typeface="Comic Sans MS"/>
                      </a:endParaRPr>
                    </a:p>
                  </a:txBody>
                  <a:tcPr marL="0" marR="0" marT="29844" marB="0">
                    <a:lnR w="19050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sz="1950" spc="-150" dirty="0">
                          <a:solidFill>
                            <a:srgbClr val="808000"/>
                          </a:solidFill>
                          <a:latin typeface="Comic Sans MS"/>
                          <a:cs typeface="Comic Sans MS"/>
                        </a:rPr>
                        <a:t>x’</a:t>
                      </a:r>
                      <a:r>
                        <a:rPr sz="1950" spc="-150" dirty="0">
                          <a:solidFill>
                            <a:srgbClr val="0000FF"/>
                          </a:solidFill>
                          <a:latin typeface="Comic Sans MS"/>
                          <a:cs typeface="Comic Sans MS"/>
                        </a:rPr>
                        <a:t>y’</a:t>
                      </a:r>
                      <a:endParaRPr sz="1950">
                        <a:latin typeface="Comic Sans MS"/>
                        <a:cs typeface="Comic Sans MS"/>
                      </a:endParaRPr>
                    </a:p>
                  </a:txBody>
                  <a:tcPr marL="0" marR="0" marT="29844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sz="1950" spc="-110" dirty="0">
                          <a:solidFill>
                            <a:srgbClr val="808000"/>
                          </a:solidFill>
                          <a:latin typeface="Comic Sans MS"/>
                          <a:cs typeface="Comic Sans MS"/>
                        </a:rPr>
                        <a:t>x’</a:t>
                      </a:r>
                      <a:r>
                        <a:rPr sz="1950" spc="-11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y</a:t>
                      </a:r>
                      <a:endParaRPr sz="1950">
                        <a:latin typeface="Comic Sans MS"/>
                        <a:cs typeface="Comic Sans MS"/>
                      </a:endParaRPr>
                    </a:p>
                  </a:txBody>
                  <a:tcPr marL="0" marR="0" marT="29844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72605"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sz="1950" dirty="0">
                          <a:solidFill>
                            <a:srgbClr val="FF00FF"/>
                          </a:solidFill>
                          <a:latin typeface="Comic Sans MS"/>
                          <a:cs typeface="Comic Sans MS"/>
                        </a:rPr>
                        <a:t>X</a:t>
                      </a:r>
                      <a:endParaRPr sz="1950">
                        <a:latin typeface="Comic Sans MS"/>
                        <a:cs typeface="Comic Sans MS"/>
                      </a:endParaRPr>
                    </a:p>
                  </a:txBody>
                  <a:tcPr marL="0" marR="0" marT="29844" marB="0"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75260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sz="1950" spc="-175" dirty="0">
                          <a:solidFill>
                            <a:srgbClr val="FF00FF"/>
                          </a:solidFill>
                          <a:latin typeface="Comic Sans MS"/>
                          <a:cs typeface="Comic Sans MS"/>
                        </a:rPr>
                        <a:t>x</a:t>
                      </a:r>
                      <a:r>
                        <a:rPr sz="1950" spc="-175" dirty="0">
                          <a:solidFill>
                            <a:srgbClr val="0000FF"/>
                          </a:solidFill>
                          <a:latin typeface="Comic Sans MS"/>
                          <a:cs typeface="Comic Sans MS"/>
                        </a:rPr>
                        <a:t>y’</a:t>
                      </a:r>
                      <a:endParaRPr sz="1950">
                        <a:latin typeface="Comic Sans MS"/>
                        <a:cs typeface="Comic Sans MS"/>
                      </a:endParaRPr>
                    </a:p>
                  </a:txBody>
                  <a:tcPr marL="0" marR="0" marT="29844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765" algn="ctr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sz="1950" spc="-100" dirty="0">
                          <a:solidFill>
                            <a:srgbClr val="FF00FF"/>
                          </a:solidFill>
                          <a:latin typeface="Comic Sans MS"/>
                          <a:cs typeface="Comic Sans MS"/>
                        </a:rPr>
                        <a:t>x</a:t>
                      </a:r>
                      <a:r>
                        <a:rPr sz="1950" spc="-10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y</a:t>
                      </a:r>
                      <a:endParaRPr sz="1950">
                        <a:latin typeface="Comic Sans MS"/>
                        <a:cs typeface="Comic Sans MS"/>
                      </a:endParaRPr>
                    </a:p>
                  </a:txBody>
                  <a:tcPr marL="0" marR="0" marT="29844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26" name="object 26"/>
          <p:cNvSpPr txBox="1"/>
          <p:nvPr/>
        </p:nvSpPr>
        <p:spPr>
          <a:xfrm>
            <a:off x="8445501" y="6410197"/>
            <a:ext cx="25781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sz="1800" spc="-390" dirty="0">
                <a:solidFill>
                  <a:srgbClr val="888888"/>
                </a:solidFill>
                <a:latin typeface="Calibri"/>
                <a:cs typeface="Calibri"/>
              </a:rPr>
              <a:t>8</a:t>
            </a:r>
            <a:r>
              <a:rPr sz="1800" spc="-330" baseline="2314" dirty="0">
                <a:solidFill>
                  <a:srgbClr val="878787"/>
                </a:solidFill>
                <a:latin typeface="Calibri"/>
                <a:cs typeface="Calibri"/>
              </a:rPr>
              <a:t>5</a:t>
            </a:r>
            <a:r>
              <a:rPr sz="1800" dirty="0">
                <a:solidFill>
                  <a:srgbClr val="888888"/>
                </a:solidFill>
                <a:latin typeface="Calibri"/>
                <a:cs typeface="Calibri"/>
              </a:rPr>
              <a:t>5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5" name="object 25"/>
          <p:cNvSpPr txBox="1">
            <a:spLocks noGrp="1"/>
          </p:cNvSpPr>
          <p:nvPr>
            <p:ph type="title"/>
          </p:nvPr>
        </p:nvSpPr>
        <p:spPr>
          <a:xfrm>
            <a:off x="2209800" y="457200"/>
            <a:ext cx="344297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latin typeface="Calibri"/>
                <a:cs typeface="Calibri"/>
              </a:rPr>
              <a:t>KA</a:t>
            </a:r>
            <a:r>
              <a:rPr sz="3600" spc="-10" dirty="0">
                <a:latin typeface="Calibri"/>
                <a:cs typeface="Calibri"/>
              </a:rPr>
              <a:t>R</a:t>
            </a:r>
            <a:r>
              <a:rPr sz="3600" dirty="0">
                <a:latin typeface="Calibri"/>
                <a:cs typeface="Calibri"/>
              </a:rPr>
              <a:t>ANAUGH</a:t>
            </a:r>
            <a:r>
              <a:rPr sz="3600" spc="-17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MAP</a:t>
            </a:r>
            <a:endParaRPr sz="3600">
              <a:latin typeface="Calibri"/>
              <a:cs typeface="Calibri"/>
            </a:endParaRPr>
          </a:p>
        </p:txBody>
      </p:sp>
      <p:pic>
        <p:nvPicPr>
          <p:cNvPr id="27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1" y="98886"/>
            <a:ext cx="13715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Rectangle 2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" y="6400802"/>
            <a:ext cx="4648201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572000" y="6400802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b="1" dirty="0" smtClean="0"/>
              <a:t>Department of Computer Science &amp; Engineering</a:t>
            </a:r>
            <a:endParaRPr lang="en-US" sz="12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35941" y="1065403"/>
            <a:ext cx="8135620" cy="36779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6870" indent="-344805">
              <a:lnSpc>
                <a:spcPct val="150000"/>
              </a:lnSpc>
              <a:spcBef>
                <a:spcPts val="105"/>
              </a:spcBef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sz="1600" spc="-15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sz="1600" spc="-95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sz="1600" spc="-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as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75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w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ec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ng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les</a:t>
            </a:r>
            <a:r>
              <a:rPr sz="1600" spc="-11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as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ssi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le,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sz="1600" spc="-60" dirty="0">
                <a:latin typeface="Times New Roman" pitchFamily="18" charset="0"/>
                <a:cs typeface="Times New Roman" pitchFamily="18" charset="0"/>
              </a:rPr>
              <a:t>z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sz="1600" spc="-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nu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er</a:t>
            </a:r>
            <a:r>
              <a:rPr sz="1600" spc="-20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of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356870">
              <a:lnSpc>
                <a:spcPct val="150000"/>
              </a:lnSpc>
              <a:spcBef>
                <a:spcPts val="5"/>
              </a:spcBef>
            </a:pPr>
            <a:r>
              <a:rPr sz="1600" spc="-5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du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sz="1600" spc="-8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in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fi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al</a:t>
            </a:r>
            <a:r>
              <a:rPr sz="1600" spc="-1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xp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essi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.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356870" marR="87630" indent="-344805">
              <a:lnSpc>
                <a:spcPct val="150000"/>
              </a:lnSpc>
              <a:spcBef>
                <a:spcPts val="500"/>
              </a:spcBef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sz="1600" spc="-35" dirty="0">
                <a:latin typeface="Times New Roman" pitchFamily="18" charset="0"/>
                <a:cs typeface="Times New Roman" pitchFamily="18" charset="0"/>
              </a:rPr>
              <a:t>Make</a:t>
            </a:r>
            <a:r>
              <a:rPr sz="1600" spc="-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each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rectangle</a:t>
            </a:r>
            <a:r>
              <a:rPr sz="1600" spc="-9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as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large</a:t>
            </a:r>
            <a:r>
              <a:rPr sz="1600" spc="-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as possible,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to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minimize</a:t>
            </a:r>
            <a:r>
              <a:rPr sz="1600" spc="-8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number</a:t>
            </a:r>
            <a:r>
              <a:rPr sz="1600" spc="-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sz="1600" spc="-48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literals</a:t>
            </a:r>
            <a:r>
              <a:rPr sz="1600" spc="-1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in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each</a:t>
            </a:r>
            <a:r>
              <a:rPr sz="1600" spc="-7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term.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356870" indent="-344805">
              <a:lnSpc>
                <a:spcPct val="150000"/>
              </a:lnSpc>
              <a:spcBef>
                <a:spcPts val="484"/>
              </a:spcBef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sz="1600" spc="-5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ec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ng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les</a:t>
            </a:r>
            <a:r>
              <a:rPr sz="1600" spc="-11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an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erla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ed,</a:t>
            </a:r>
            <a:r>
              <a:rPr sz="1600" spc="-7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if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th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sz="1600" spc="-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sz="1600" spc="-75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es</a:t>
            </a:r>
            <a:r>
              <a:rPr sz="1600" spc="-8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them</a:t>
            </a:r>
            <a:r>
              <a:rPr sz="1600" spc="-1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la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rg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er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356870" indent="-344805">
              <a:lnSpc>
                <a:spcPct val="150000"/>
              </a:lnSpc>
              <a:spcBef>
                <a:spcPts val="505"/>
              </a:spcBef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sz="1600" spc="-5" dirty="0">
                <a:latin typeface="Times New Roman" pitchFamily="18" charset="0"/>
                <a:cs typeface="Times New Roman" pitchFamily="18" charset="0"/>
              </a:rPr>
              <a:t>Th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sz="1600" spc="-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mo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fic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u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lt</a:t>
            </a:r>
            <a:r>
              <a:rPr sz="1600" spc="-9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ep</a:t>
            </a:r>
            <a:r>
              <a:rPr sz="1600" spc="-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is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up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sz="1600" spc="-7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ther</a:t>
            </a:r>
            <a:r>
              <a:rPr sz="1600" spc="-6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all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in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1600" spc="-2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ap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756285" lvl="1" indent="-287020">
              <a:lnSpc>
                <a:spcPct val="150000"/>
              </a:lnSpc>
              <a:spcBef>
                <a:spcPts val="509"/>
              </a:spcBef>
              <a:buFont typeface="Microsoft Sans Serif"/>
              <a:buChar char="•"/>
              <a:tabLst>
                <a:tab pos="756285" algn="l"/>
                <a:tab pos="756920" algn="l"/>
              </a:tabLst>
            </a:pPr>
            <a:r>
              <a:rPr sz="1600" spc="-35" dirty="0">
                <a:latin typeface="Times New Roman" pitchFamily="18" charset="0"/>
                <a:cs typeface="Times New Roman" pitchFamily="18" charset="0"/>
              </a:rPr>
              <a:t>Make</a:t>
            </a:r>
            <a:r>
              <a:rPr sz="1600" spc="-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rectangles</a:t>
            </a:r>
            <a:r>
              <a:rPr sz="1600" spc="-8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around</a:t>
            </a:r>
            <a:r>
              <a:rPr sz="1600" spc="-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groups</a:t>
            </a:r>
            <a:r>
              <a:rPr sz="1600" spc="-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of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one,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two,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four</a:t>
            </a:r>
            <a:r>
              <a:rPr sz="1600" spc="-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or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eight</a:t>
            </a:r>
            <a:r>
              <a:rPr sz="1600" spc="-2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1s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756285" lvl="1" indent="-287020">
              <a:lnSpc>
                <a:spcPct val="150000"/>
              </a:lnSpc>
              <a:spcBef>
                <a:spcPts val="500"/>
              </a:spcBef>
              <a:buFont typeface="Microsoft Sans Serif"/>
              <a:buChar char="•"/>
              <a:tabLst>
                <a:tab pos="756285" algn="l"/>
                <a:tab pos="756920" algn="l"/>
                <a:tab pos="1176655" algn="l"/>
                <a:tab pos="1543050" algn="l"/>
                <a:tab pos="2052320" algn="l"/>
                <a:tab pos="2433320" algn="l"/>
                <a:tab pos="3281045" algn="l"/>
                <a:tab pos="5226050" algn="l"/>
                <a:tab pos="6664959" algn="l"/>
                <a:tab pos="7019290" algn="l"/>
                <a:tab pos="7686675" algn="l"/>
              </a:tabLst>
            </a:pPr>
            <a:r>
              <a:rPr sz="1600" spc="-1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l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l	</a:t>
            </a:r>
            <a:r>
              <a:rPr sz="1600" spc="35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f	t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e	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s	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n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the	</a:t>
            </a:r>
            <a:r>
              <a:rPr sz="1600" spc="4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p </a:t>
            </a:r>
            <a:r>
              <a:rPr sz="1600" spc="-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u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ld </a:t>
            </a:r>
            <a:r>
              <a:rPr sz="1600" spc="-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e	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l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ud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d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n	</a:t>
            </a:r>
            <a:r>
              <a:rPr sz="1600" spc="-5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	le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sz="1600" spc="-5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	</a:t>
            </a:r>
            <a:r>
              <a:rPr sz="1600" spc="35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e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756285">
              <a:lnSpc>
                <a:spcPct val="150000"/>
              </a:lnSpc>
              <a:spcBef>
                <a:spcPts val="5"/>
              </a:spcBef>
            </a:pPr>
            <a:r>
              <a:rPr sz="1600" spc="-10" dirty="0">
                <a:latin typeface="Times New Roman" pitchFamily="18" charset="0"/>
                <a:cs typeface="Times New Roman" pitchFamily="18" charset="0"/>
              </a:rPr>
              <a:t>rectangle.</a:t>
            </a:r>
            <a:r>
              <a:rPr sz="1600" spc="-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Do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 not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include</a:t>
            </a:r>
            <a:r>
              <a:rPr sz="1600" spc="-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any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of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1600" spc="-1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0s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756285" lvl="1" indent="-287020">
              <a:lnSpc>
                <a:spcPct val="150000"/>
              </a:lnSpc>
              <a:spcBef>
                <a:spcPts val="505"/>
              </a:spcBef>
              <a:buFont typeface="Microsoft Sans Serif"/>
              <a:buChar char="•"/>
              <a:tabLst>
                <a:tab pos="756285" algn="l"/>
                <a:tab pos="756920" algn="l"/>
              </a:tabLst>
            </a:pPr>
            <a:r>
              <a:rPr sz="1600" spc="-10" dirty="0">
                <a:latin typeface="Times New Roman" pitchFamily="18" charset="0"/>
                <a:cs typeface="Times New Roman" pitchFamily="18" charset="0"/>
              </a:rPr>
              <a:t>Each</a:t>
            </a:r>
            <a:r>
              <a:rPr sz="1600" spc="-1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group</a:t>
            </a:r>
            <a:r>
              <a:rPr sz="1600" spc="-5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corresponds</a:t>
            </a:r>
            <a:r>
              <a:rPr sz="1600" spc="-11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to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one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20" dirty="0">
                <a:latin typeface="Times New Roman" pitchFamily="18" charset="0"/>
                <a:cs typeface="Times New Roman" pitchFamily="18" charset="0"/>
              </a:rPr>
              <a:t>productterm</a:t>
            </a:r>
            <a:endParaRPr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445501" y="6410197"/>
            <a:ext cx="25781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sz="1800" spc="-390" dirty="0">
                <a:solidFill>
                  <a:srgbClr val="888888"/>
                </a:solidFill>
                <a:latin typeface="Calibri"/>
                <a:cs typeface="Calibri"/>
              </a:rPr>
              <a:t>8</a:t>
            </a:r>
            <a:r>
              <a:rPr sz="1800" spc="-330" baseline="2314" dirty="0">
                <a:solidFill>
                  <a:srgbClr val="878787"/>
                </a:solidFill>
                <a:latin typeface="Calibri"/>
                <a:cs typeface="Calibri"/>
              </a:rPr>
              <a:t>6</a:t>
            </a:r>
            <a:r>
              <a:rPr sz="1800" dirty="0">
                <a:solidFill>
                  <a:srgbClr val="888888"/>
                </a:solidFill>
                <a:latin typeface="Calibri"/>
                <a:cs typeface="Calibri"/>
              </a:rPr>
              <a:t>6</a:t>
            </a:r>
            <a:endParaRPr sz="18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895600" y="5105400"/>
          <a:ext cx="3118485" cy="10044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2115"/>
                <a:gridCol w="711835"/>
                <a:gridCol w="676275"/>
                <a:gridCol w="641985"/>
                <a:gridCol w="676275"/>
              </a:tblGrid>
              <a:tr h="0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350" dirty="0">
                          <a:latin typeface="Comic Sans MS"/>
                          <a:cs typeface="Comic Sans MS"/>
                        </a:rPr>
                        <a:t>Y</a:t>
                      </a:r>
                      <a:endParaRPr sz="1350">
                        <a:latin typeface="Comic Sans MS"/>
                        <a:cs typeface="Comic Sans MS"/>
                      </a:endParaRPr>
                    </a:p>
                  </a:txBody>
                  <a:tcPr marL="0" marR="0" marT="12700" marB="0">
                    <a:lnL w="19050">
                      <a:solidFill>
                        <a:srgbClr val="000000"/>
                      </a:solidFill>
                      <a:prstDash val="solid"/>
                    </a:lnL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6022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350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0</a:t>
                      </a:r>
                      <a:endParaRPr sz="1350">
                        <a:latin typeface="Comic Sans MS"/>
                        <a:cs typeface="Comic Sans MS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91465" algn="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350" dirty="0">
                          <a:latin typeface="Comic Sans MS"/>
                          <a:cs typeface="Comic Sans MS"/>
                        </a:rPr>
                        <a:t>1</a:t>
                      </a:r>
                      <a:endParaRPr sz="1350">
                        <a:latin typeface="Comic Sans MS"/>
                        <a:cs typeface="Comic Sans MS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9715" algn="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350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0</a:t>
                      </a:r>
                      <a:endParaRPr sz="1350">
                        <a:latin typeface="Comic Sans MS"/>
                        <a:cs typeface="Comic Sans MS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75590" algn="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350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0</a:t>
                      </a:r>
                      <a:endParaRPr sz="1350">
                        <a:latin typeface="Comic Sans MS"/>
                        <a:cs typeface="Comic Sans MS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03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350" dirty="0">
                          <a:latin typeface="Comic Sans MS"/>
                          <a:cs typeface="Comic Sans MS"/>
                        </a:rPr>
                        <a:t>X</a:t>
                      </a:r>
                      <a:endParaRPr sz="1350">
                        <a:latin typeface="Comic Sans MS"/>
                        <a:cs typeface="Comic Sans MS"/>
                      </a:endParaRPr>
                    </a:p>
                  </a:txBody>
                  <a:tcPr marL="0" marR="0" marT="21590" marB="0"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350" dirty="0">
                          <a:solidFill>
                            <a:srgbClr val="808080"/>
                          </a:solidFill>
                          <a:latin typeface="Comic Sans MS"/>
                          <a:cs typeface="Comic Sans MS"/>
                        </a:rPr>
                        <a:t>0</a:t>
                      </a:r>
                      <a:endParaRPr sz="1350">
                        <a:latin typeface="Comic Sans MS"/>
                        <a:cs typeface="Comic Sans MS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91465" algn="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350" dirty="0">
                          <a:latin typeface="Comic Sans MS"/>
                          <a:cs typeface="Comic Sans MS"/>
                        </a:rPr>
                        <a:t>1</a:t>
                      </a:r>
                      <a:endParaRPr sz="1350">
                        <a:latin typeface="Comic Sans MS"/>
                        <a:cs typeface="Comic Sans MS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74955" algn="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350" dirty="0">
                          <a:latin typeface="Comic Sans MS"/>
                          <a:cs typeface="Comic Sans MS"/>
                        </a:rPr>
                        <a:t>1</a:t>
                      </a:r>
                      <a:endParaRPr sz="1350">
                        <a:latin typeface="Comic Sans MS"/>
                        <a:cs typeface="Comic Sans MS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90830" algn="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350" dirty="0">
                          <a:latin typeface="Comic Sans MS"/>
                          <a:cs typeface="Comic Sans MS"/>
                        </a:rPr>
                        <a:t>1</a:t>
                      </a:r>
                      <a:endParaRPr sz="1350">
                        <a:latin typeface="Comic Sans MS"/>
                        <a:cs typeface="Comic Sans MS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55231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350" dirty="0">
                          <a:latin typeface="Comic Sans MS"/>
                          <a:cs typeface="Comic Sans MS"/>
                        </a:rPr>
                        <a:t>Z</a:t>
                      </a:r>
                      <a:endParaRPr sz="1350">
                        <a:latin typeface="Comic Sans MS"/>
                        <a:cs typeface="Comic Sans MS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427478" y="124411"/>
            <a:ext cx="344297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latin typeface="Calibri"/>
                <a:cs typeface="Calibri"/>
              </a:rPr>
              <a:t>KA</a:t>
            </a:r>
            <a:r>
              <a:rPr sz="3600" spc="-10" dirty="0">
                <a:latin typeface="Calibri"/>
                <a:cs typeface="Calibri"/>
              </a:rPr>
              <a:t>R</a:t>
            </a:r>
            <a:r>
              <a:rPr sz="3600" dirty="0">
                <a:latin typeface="Calibri"/>
                <a:cs typeface="Calibri"/>
              </a:rPr>
              <a:t>ANAUGH</a:t>
            </a:r>
            <a:r>
              <a:rPr sz="3600" spc="-17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MAP</a:t>
            </a:r>
            <a:endParaRPr sz="3600">
              <a:latin typeface="Calibri"/>
              <a:cs typeface="Calibri"/>
            </a:endParaRP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1" y="98886"/>
            <a:ext cx="13715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" y="6400802"/>
            <a:ext cx="4648201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72000" y="6400802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b="1" dirty="0" smtClean="0"/>
              <a:t>Department of Computer Science &amp; Engineering</a:t>
            </a:r>
            <a:endParaRPr lang="en-US" sz="12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35941" y="1621613"/>
            <a:ext cx="7407275" cy="2891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95"/>
              </a:spcBef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spc="-10" dirty="0">
                <a:latin typeface="Times New Roman" pitchFamily="18" charset="0"/>
                <a:cs typeface="Times New Roman" pitchFamily="18" charset="0"/>
              </a:rPr>
              <a:t>Maxterms</a:t>
            </a:r>
            <a:r>
              <a:rPr spc="-11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pc="-40" dirty="0">
                <a:latin typeface="Times New Roman" pitchFamily="18" charset="0"/>
                <a:cs typeface="Times New Roman" pitchFamily="18" charset="0"/>
              </a:rPr>
              <a:t>are</a:t>
            </a:r>
            <a:r>
              <a:rPr spc="-35" dirty="0">
                <a:latin typeface="Times New Roman" pitchFamily="18" charset="0"/>
                <a:cs typeface="Times New Roman" pitchFamily="18" charset="0"/>
              </a:rPr>
              <a:t> grouped</a:t>
            </a:r>
            <a:r>
              <a:rPr spc="7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pc="-10" dirty="0">
                <a:latin typeface="Times New Roman" pitchFamily="18" charset="0"/>
                <a:cs typeface="Times New Roman" pitchFamily="18" charset="0"/>
              </a:rPr>
              <a:t>to</a:t>
            </a:r>
            <a:r>
              <a:rPr spc="-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find</a:t>
            </a:r>
            <a:r>
              <a:rPr spc="-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pc="-5">
                <a:latin typeface="Times New Roman" pitchFamily="18" charset="0"/>
                <a:cs typeface="Times New Roman" pitchFamily="18" charset="0"/>
              </a:rPr>
              <a:t>minimal</a:t>
            </a:r>
            <a:r>
              <a:rPr spc="110">
                <a:latin typeface="Times New Roman" pitchFamily="18" charset="0"/>
                <a:cs typeface="Times New Roman" pitchFamily="18" charset="0"/>
              </a:rPr>
              <a:t> </a:t>
            </a:r>
            <a:r>
              <a:rPr spc="-45" smtClean="0">
                <a:latin typeface="Times New Roman" pitchFamily="18" charset="0"/>
                <a:cs typeface="Times New Roman" pitchFamily="18" charset="0"/>
              </a:rPr>
              <a:t>PoS</a:t>
            </a:r>
            <a:r>
              <a:rPr lang="en-US" spc="-45" dirty="0" smtClean="0">
                <a:latin typeface="Times New Roman" pitchFamily="18" charset="0"/>
                <a:cs typeface="Times New Roman" pitchFamily="18" charset="0"/>
              </a:rPr>
              <a:t> expression </a:t>
            </a:r>
            <a:endParaRPr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445501" y="6398767"/>
            <a:ext cx="257810" cy="2436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00"/>
              </a:lnSpc>
            </a:pPr>
            <a:r>
              <a:rPr lang="en-US" spc="-390" dirty="0" smtClean="0">
                <a:solidFill>
                  <a:srgbClr val="888888"/>
                </a:solidFill>
                <a:latin typeface="Calibri"/>
                <a:cs typeface="Calibri"/>
              </a:rPr>
              <a:t>87</a:t>
            </a:r>
            <a:endParaRPr sz="1800">
              <a:latin typeface="Calibri"/>
              <a:cs typeface="Calibri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2409761" y="3187638"/>
          <a:ext cx="3810000" cy="6705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52500"/>
                <a:gridCol w="952500"/>
                <a:gridCol w="952500"/>
                <a:gridCol w="952500"/>
              </a:tblGrid>
              <a:tr h="33527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x</a:t>
                      </a:r>
                      <a:r>
                        <a:rPr sz="1600" spc="-95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600" spc="-5" dirty="0">
                          <a:latin typeface="Comic Sans MS"/>
                          <a:cs typeface="Comic Sans MS"/>
                        </a:rPr>
                        <a:t>+y+z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2603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spc="-5" dirty="0">
                          <a:latin typeface="Comic Sans MS"/>
                          <a:cs typeface="Comic Sans MS"/>
                        </a:rPr>
                        <a:t>x+y+z’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spc="-5" dirty="0">
                          <a:latin typeface="Comic Sans MS"/>
                          <a:cs typeface="Comic Sans MS"/>
                        </a:rPr>
                        <a:t>x+y’+z’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367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x+y’+z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1600" spc="5" dirty="0">
                          <a:latin typeface="Comic Sans MS"/>
                          <a:cs typeface="Comic Sans MS"/>
                        </a:rPr>
                        <a:t>x’</a:t>
                      </a:r>
                      <a:r>
                        <a:rPr sz="1600" spc="-114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600" dirty="0">
                          <a:latin typeface="Comic Sans MS"/>
                          <a:cs typeface="Comic Sans MS"/>
                        </a:rPr>
                        <a:t>+y+z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266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x’+y+z’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x’+y’+z’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526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x’+y’+z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2762250" y="2467736"/>
            <a:ext cx="3175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5" dirty="0">
                <a:latin typeface="Verdana"/>
                <a:cs typeface="Verdana"/>
              </a:rPr>
              <a:t>0</a:t>
            </a:r>
            <a:r>
              <a:rPr sz="1800" dirty="0">
                <a:latin typeface="Verdana"/>
                <a:cs typeface="Verdana"/>
              </a:rPr>
              <a:t>0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32230" y="2906981"/>
            <a:ext cx="481965" cy="879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3215">
              <a:lnSpc>
                <a:spcPts val="2075"/>
              </a:lnSpc>
              <a:spcBef>
                <a:spcPts val="100"/>
              </a:spcBef>
            </a:pPr>
            <a:r>
              <a:rPr sz="1800" dirty="0">
                <a:latin typeface="Verdana"/>
                <a:cs typeface="Verdana"/>
              </a:rPr>
              <a:t>0</a:t>
            </a:r>
            <a:endParaRPr sz="1800">
              <a:latin typeface="Verdana"/>
              <a:cs typeface="Verdana"/>
            </a:endParaRPr>
          </a:p>
          <a:p>
            <a:pPr marL="12700">
              <a:lnSpc>
                <a:spcPts val="2075"/>
              </a:lnSpc>
            </a:pPr>
            <a:r>
              <a:rPr sz="1800" dirty="0">
                <a:latin typeface="Verdana"/>
                <a:cs typeface="Verdana"/>
              </a:rPr>
              <a:t>x</a:t>
            </a:r>
            <a:endParaRPr sz="1800">
              <a:latin typeface="Verdana"/>
              <a:cs typeface="Verdana"/>
            </a:endParaRPr>
          </a:p>
          <a:p>
            <a:pPr marL="323215">
              <a:lnSpc>
                <a:spcPct val="100000"/>
              </a:lnSpc>
              <a:spcBef>
                <a:spcPts val="409"/>
              </a:spcBef>
            </a:pPr>
            <a:r>
              <a:rPr sz="1800" dirty="0">
                <a:latin typeface="Verdana"/>
                <a:cs typeface="Verdana"/>
              </a:rPr>
              <a:t>1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943859" y="2161359"/>
            <a:ext cx="2192655" cy="605155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295910">
              <a:lnSpc>
                <a:spcPct val="100000"/>
              </a:lnSpc>
              <a:spcBef>
                <a:spcPts val="220"/>
              </a:spcBef>
            </a:pPr>
            <a:r>
              <a:rPr sz="1800" spc="-10" dirty="0">
                <a:latin typeface="Verdana"/>
                <a:cs typeface="Verdana"/>
              </a:rPr>
              <a:t>yz</a:t>
            </a:r>
            <a:endParaRPr sz="1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1195070" algn="l"/>
                <a:tab pos="1887220" algn="l"/>
              </a:tabLst>
            </a:pPr>
            <a:r>
              <a:rPr sz="1800" spc="5" dirty="0">
                <a:latin typeface="Verdana"/>
                <a:cs typeface="Verdana"/>
              </a:rPr>
              <a:t>0</a:t>
            </a:r>
            <a:r>
              <a:rPr sz="1800" dirty="0">
                <a:latin typeface="Verdana"/>
                <a:cs typeface="Verdana"/>
              </a:rPr>
              <a:t>1	</a:t>
            </a:r>
            <a:r>
              <a:rPr sz="1800" spc="5" dirty="0">
                <a:latin typeface="Verdana"/>
                <a:cs typeface="Verdana"/>
              </a:rPr>
              <a:t>1</a:t>
            </a:r>
            <a:r>
              <a:rPr sz="1800" dirty="0">
                <a:latin typeface="Verdana"/>
                <a:cs typeface="Verdana"/>
              </a:rPr>
              <a:t>1	</a:t>
            </a:r>
            <a:r>
              <a:rPr sz="1800" spc="5" dirty="0">
                <a:latin typeface="Verdana"/>
                <a:cs typeface="Verdana"/>
              </a:rPr>
              <a:t>1</a:t>
            </a:r>
            <a:r>
              <a:rPr sz="1800" dirty="0">
                <a:latin typeface="Verdana"/>
                <a:cs typeface="Verdana"/>
              </a:rPr>
              <a:t>0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550608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latin typeface="Times New Roman" pitchFamily="18" charset="0"/>
                <a:cs typeface="Times New Roman" pitchFamily="18" charset="0"/>
              </a:rPr>
              <a:t>KA</a:t>
            </a:r>
            <a:r>
              <a:rPr sz="3600" spc="-1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sz="3600" dirty="0">
                <a:latin typeface="Times New Roman" pitchFamily="18" charset="0"/>
                <a:cs typeface="Times New Roman" pitchFamily="18" charset="0"/>
              </a:rPr>
              <a:t>ANAUGH</a:t>
            </a:r>
            <a:r>
              <a:rPr sz="3600" spc="-1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3600" dirty="0">
                <a:latin typeface="Times New Roman" pitchFamily="18" charset="0"/>
                <a:cs typeface="Times New Roman" pitchFamily="18" charset="0"/>
              </a:rPr>
              <a:t>MAP</a:t>
            </a:r>
            <a:endParaRPr sz="36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1" y="98886"/>
            <a:ext cx="13715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" y="6400802"/>
            <a:ext cx="4648201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724400" y="6400800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b="1" dirty="0" smtClean="0"/>
              <a:t>Department of Computer Science &amp; Engineering</a:t>
            </a:r>
            <a:endParaRPr lang="en-US" sz="12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371600" y="4267199"/>
          <a:ext cx="2743200" cy="21005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0101"/>
                <a:gridCol w="499365"/>
                <a:gridCol w="499365"/>
                <a:gridCol w="1244369"/>
              </a:tblGrid>
              <a:tr h="188012"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x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22225" marB="0">
                    <a:lnL w="38100">
                      <a:solidFill>
                        <a:srgbClr val="000000"/>
                      </a:solidFill>
                      <a:prstDash val="solid"/>
                    </a:lnL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y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22225" marB="0"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z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22225" marB="0">
                    <a:lnR w="381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R="1206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400" spc="155" dirty="0">
                          <a:latin typeface="Comic Sans MS"/>
                          <a:cs typeface="Comic Sans MS"/>
                        </a:rPr>
                        <a:t>f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(</a:t>
                      </a:r>
                      <a:r>
                        <a:rPr sz="1400" spc="-260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spc="160" dirty="0">
                          <a:latin typeface="Comic Sans MS"/>
                          <a:cs typeface="Comic Sans MS"/>
                        </a:rPr>
                        <a:t>x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,</a:t>
                      </a:r>
                      <a:r>
                        <a:rPr sz="1400" spc="-254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spc="160" dirty="0">
                          <a:latin typeface="Comic Sans MS"/>
                          <a:cs typeface="Comic Sans MS"/>
                        </a:rPr>
                        <a:t>y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,</a:t>
                      </a:r>
                      <a:r>
                        <a:rPr sz="1400" spc="-254" dirty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sz="1400" spc="160" dirty="0">
                          <a:latin typeface="Comic Sans MS"/>
                          <a:cs typeface="Comic Sans MS"/>
                        </a:rPr>
                        <a:t>z</a:t>
                      </a:r>
                      <a:r>
                        <a:rPr sz="1400" dirty="0">
                          <a:latin typeface="Comic Sans MS"/>
                          <a:cs typeface="Comic Sans MS"/>
                        </a:rPr>
                        <a:t>)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2222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189533"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24130" marB="0">
                    <a:lnL w="38100">
                      <a:solidFill>
                        <a:srgbClr val="000000"/>
                      </a:solidFill>
                      <a:prstDash val="solid"/>
                    </a:lnL>
                    <a:lnT w="285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24130" marB="0">
                    <a:lnT w="285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24130" marB="0">
                    <a:lnR w="381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241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84972"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400" dirty="0">
                          <a:solidFill>
                            <a:srgbClr val="0000FF"/>
                          </a:solidFill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38100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400" dirty="0">
                          <a:solidFill>
                            <a:srgbClr val="0000FF"/>
                          </a:solidFill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/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400" dirty="0">
                          <a:solidFill>
                            <a:srgbClr val="0000FF"/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R w="381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400" dirty="0">
                          <a:solidFill>
                            <a:srgbClr val="0000FF"/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</a:tcPr>
                </a:tc>
              </a:tr>
              <a:tr h="184465"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7780" marB="0">
                    <a:lnL w="38100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7780" marB="0">
                    <a:lnR w="381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778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</a:tcPr>
                </a:tc>
              </a:tr>
              <a:tr h="184972"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38100">
                      <a:solidFill>
                        <a:srgbClr val="000000"/>
                      </a:solidFill>
                      <a:prstDash val="solid"/>
                    </a:lnL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R w="38100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0039">
                <a:tc>
                  <a:txBody>
                    <a:bodyPr/>
                    <a:lstStyle/>
                    <a:p>
                      <a:pPr marL="17462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24765" marB="0">
                    <a:lnL w="38100">
                      <a:solidFill>
                        <a:srgbClr val="000000"/>
                      </a:solidFill>
                      <a:prstDash val="solid"/>
                    </a:lnL>
                    <a:lnT w="285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24765" marB="0">
                    <a:lnT w="285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24765" marB="0">
                    <a:lnR w="381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2476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84972">
                <a:tc>
                  <a:txBody>
                    <a:bodyPr/>
                    <a:lstStyle/>
                    <a:p>
                      <a:pPr marL="1746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400" dirty="0">
                          <a:solidFill>
                            <a:srgbClr val="FF00FF"/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38100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400" dirty="0">
                          <a:solidFill>
                            <a:srgbClr val="FF00FF"/>
                          </a:solidFill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/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400" dirty="0">
                          <a:solidFill>
                            <a:srgbClr val="FF00FF"/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R w="381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400" dirty="0">
                          <a:solidFill>
                            <a:srgbClr val="FF00FF"/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</a:tcPr>
                </a:tc>
              </a:tr>
              <a:tr h="184465">
                <a:tc>
                  <a:txBody>
                    <a:bodyPr/>
                    <a:lstStyle/>
                    <a:p>
                      <a:pPr marL="17462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40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7780" marB="0">
                    <a:lnL w="38100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40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77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40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7780" marB="0">
                    <a:lnR w="381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400" dirty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778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</a:tcPr>
                </a:tc>
              </a:tr>
              <a:tr h="184972">
                <a:tc>
                  <a:txBody>
                    <a:bodyPr/>
                    <a:lstStyle/>
                    <a:p>
                      <a:pPr marL="1746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400" dirty="0">
                          <a:solidFill>
                            <a:srgbClr val="808000"/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38100">
                      <a:solidFill>
                        <a:srgbClr val="000000"/>
                      </a:solidFill>
                      <a:prstDash val="solid"/>
                    </a:lnL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400" dirty="0">
                          <a:solidFill>
                            <a:srgbClr val="808000"/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400" dirty="0">
                          <a:solidFill>
                            <a:srgbClr val="808000"/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R w="38100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400" dirty="0">
                          <a:solidFill>
                            <a:srgbClr val="808000"/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8445501" y="6410197"/>
            <a:ext cx="25781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sz="1800" spc="-390" dirty="0">
                <a:solidFill>
                  <a:srgbClr val="888888"/>
                </a:solidFill>
                <a:latin typeface="Calibri"/>
                <a:cs typeface="Calibri"/>
              </a:rPr>
              <a:t>8</a:t>
            </a:r>
            <a:r>
              <a:rPr sz="1800" spc="-330" baseline="2314" dirty="0">
                <a:solidFill>
                  <a:srgbClr val="878787"/>
                </a:solidFill>
                <a:latin typeface="Calibri"/>
                <a:cs typeface="Calibri"/>
              </a:rPr>
              <a:t>3</a:t>
            </a:r>
            <a:r>
              <a:rPr sz="1800" dirty="0">
                <a:solidFill>
                  <a:srgbClr val="888888"/>
                </a:solidFill>
                <a:latin typeface="Calibri"/>
                <a:cs typeface="Calibri"/>
              </a:rPr>
              <a:t>8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9741" y="925652"/>
            <a:ext cx="7670800" cy="2473113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605"/>
              </a:spcBef>
              <a:buFont typeface="Microsoft Sans Serif"/>
              <a:buChar char="•"/>
              <a:tabLst>
                <a:tab pos="356870" algn="l"/>
                <a:tab pos="357505" algn="l"/>
              </a:tabLst>
            </a:pPr>
            <a:endParaRPr lang="en-US" sz="2200" spc="-35" dirty="0" smtClean="0">
              <a:latin typeface="Calibri"/>
              <a:cs typeface="Calibri"/>
            </a:endParaRPr>
          </a:p>
          <a:p>
            <a:pPr marL="356870" indent="-344805">
              <a:lnSpc>
                <a:spcPct val="100000"/>
              </a:lnSpc>
              <a:spcBef>
                <a:spcPts val="605"/>
              </a:spcBef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sz="1600" spc="-35" smtClean="0">
                <a:latin typeface="Times New Roman" pitchFamily="18" charset="0"/>
                <a:cs typeface="Times New Roman" pitchFamily="18" charset="0"/>
              </a:rPr>
              <a:t>Let’s</a:t>
            </a:r>
            <a:r>
              <a:rPr sz="1600" spc="-15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consider</a:t>
            </a:r>
            <a:r>
              <a:rPr sz="1600" spc="-6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>
                <a:latin typeface="Times New Roman" pitchFamily="18" charset="0"/>
                <a:cs typeface="Times New Roman" pitchFamily="18" charset="0"/>
              </a:rPr>
              <a:t>simplifying</a:t>
            </a:r>
            <a:r>
              <a:rPr sz="1600" spc="-85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8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45" smtClean="0">
                <a:latin typeface="Times New Roman" pitchFamily="18" charset="0"/>
                <a:cs typeface="Times New Roman" pitchFamily="18" charset="0"/>
              </a:rPr>
              <a:t>f(x,y,z</a:t>
            </a:r>
            <a:r>
              <a:rPr sz="1600" spc="-45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xy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sz="1600" spc="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35" dirty="0">
                <a:latin typeface="Times New Roman" pitchFamily="18" charset="0"/>
                <a:cs typeface="Times New Roman" pitchFamily="18" charset="0"/>
              </a:rPr>
              <a:t>y’z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 +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xz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421005" indent="-408940">
              <a:lnSpc>
                <a:spcPct val="100000"/>
              </a:lnSpc>
              <a:spcBef>
                <a:spcPts val="505"/>
              </a:spcBef>
              <a:buClr>
                <a:srgbClr val="3333FF"/>
              </a:buClr>
              <a:buFont typeface="Microsoft Sans Serif"/>
              <a:buChar char="•"/>
              <a:tabLst>
                <a:tab pos="421005" algn="l"/>
                <a:tab pos="421640" algn="l"/>
              </a:tabLst>
            </a:pPr>
            <a:r>
              <a:rPr sz="1600" spc="-85" dirty="0">
                <a:latin typeface="Times New Roman" pitchFamily="18" charset="0"/>
                <a:cs typeface="Times New Roman" pitchFamily="18" charset="0"/>
              </a:rPr>
              <a:t>You</a:t>
            </a:r>
            <a:r>
              <a:rPr sz="1600" spc="-1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should</a:t>
            </a:r>
            <a:r>
              <a:rPr sz="1600" spc="-7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convert</a:t>
            </a:r>
            <a:r>
              <a:rPr sz="1600" spc="-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expression</a:t>
            </a:r>
            <a:r>
              <a:rPr sz="1600" spc="-11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into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 a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sum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of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15" dirty="0">
                <a:latin typeface="Times New Roman" pitchFamily="18" charset="0"/>
                <a:cs typeface="Times New Roman" pitchFamily="18" charset="0"/>
              </a:rPr>
              <a:t>mintermsform,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756285" lvl="1" indent="-287020">
              <a:lnSpc>
                <a:spcPct val="100000"/>
              </a:lnSpc>
              <a:spcBef>
                <a:spcPts val="480"/>
              </a:spcBef>
              <a:buFont typeface="Microsoft Sans Serif"/>
              <a:buChar char="•"/>
              <a:tabLst>
                <a:tab pos="756285" algn="l"/>
                <a:tab pos="756920" algn="l"/>
              </a:tabLst>
            </a:pPr>
            <a:r>
              <a:rPr sz="1600" dirty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1600" spc="-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easiest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40" dirty="0">
                <a:latin typeface="Times New Roman" pitchFamily="18" charset="0"/>
                <a:cs typeface="Times New Roman" pitchFamily="18" charset="0"/>
              </a:rPr>
              <a:t>way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to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do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this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is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to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make</a:t>
            </a:r>
            <a:r>
              <a:rPr sz="1600" spc="-8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truth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table</a:t>
            </a:r>
            <a:r>
              <a:rPr sz="1600" spc="-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for</a:t>
            </a:r>
            <a:r>
              <a:rPr sz="1600" spc="-11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the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756285">
              <a:lnSpc>
                <a:spcPct val="100000"/>
              </a:lnSpc>
              <a:spcBef>
                <a:spcPts val="5"/>
              </a:spcBef>
            </a:pPr>
            <a:r>
              <a:rPr sz="1600" dirty="0">
                <a:latin typeface="Times New Roman" pitchFamily="18" charset="0"/>
                <a:cs typeface="Times New Roman" pitchFamily="18" charset="0"/>
              </a:rPr>
              <a:t>function,</a:t>
            </a:r>
            <a:r>
              <a:rPr sz="1600" spc="-7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and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then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read</a:t>
            </a:r>
            <a:r>
              <a:rPr sz="1600" spc="-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off</a:t>
            </a:r>
            <a:r>
              <a:rPr sz="1600" spc="-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1600" spc="-11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minterms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756285" lvl="1" indent="-287020">
              <a:lnSpc>
                <a:spcPct val="100000"/>
              </a:lnSpc>
              <a:spcBef>
                <a:spcPts val="500"/>
              </a:spcBef>
              <a:buFont typeface="Microsoft Sans Serif"/>
              <a:buChar char="•"/>
              <a:tabLst>
                <a:tab pos="756285" algn="l"/>
                <a:tab pos="756920" algn="l"/>
              </a:tabLst>
            </a:pPr>
            <a:r>
              <a:rPr sz="1600" spc="-85" dirty="0">
                <a:latin typeface="Times New Roman" pitchFamily="18" charset="0"/>
                <a:cs typeface="Times New Roman" pitchFamily="18" charset="0"/>
              </a:rPr>
              <a:t>You</a:t>
            </a:r>
            <a:r>
              <a:rPr sz="1600" spc="-1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can</a:t>
            </a:r>
            <a:r>
              <a:rPr sz="1600" spc="-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either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write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out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literals</a:t>
            </a:r>
            <a:r>
              <a:rPr sz="1600" spc="-1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or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use</a:t>
            </a:r>
            <a:r>
              <a:rPr sz="1600" spc="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1600" spc="-17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minterm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756285">
              <a:lnSpc>
                <a:spcPct val="100000"/>
              </a:lnSpc>
              <a:spcBef>
                <a:spcPts val="5"/>
              </a:spcBef>
            </a:pPr>
            <a:r>
              <a:rPr sz="1600" dirty="0">
                <a:latin typeface="Times New Roman" pitchFamily="18" charset="0"/>
                <a:cs typeface="Times New Roman" pitchFamily="18" charset="0"/>
              </a:rPr>
              <a:t>shorthand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756285" lvl="1" indent="-287020">
              <a:lnSpc>
                <a:spcPct val="100000"/>
              </a:lnSpc>
              <a:spcBef>
                <a:spcPts val="505"/>
              </a:spcBef>
              <a:buFont typeface="Microsoft Sans Serif"/>
              <a:buChar char="•"/>
              <a:tabLst>
                <a:tab pos="756285" algn="l"/>
                <a:tab pos="756920" algn="l"/>
              </a:tabLst>
            </a:pPr>
            <a:r>
              <a:rPr sz="1600" spc="-5" dirty="0">
                <a:latin typeface="Times New Roman" pitchFamily="18" charset="0"/>
                <a:cs typeface="Times New Roman" pitchFamily="18" charset="0"/>
              </a:rPr>
              <a:t>Here</a:t>
            </a:r>
            <a:r>
              <a:rPr sz="1600" spc="-6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is the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truth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table</a:t>
            </a:r>
            <a:r>
              <a:rPr sz="1600" spc="-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and sum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minterms</a:t>
            </a:r>
            <a:r>
              <a:rPr sz="1600" spc="-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for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our</a:t>
            </a:r>
            <a:r>
              <a:rPr sz="1600" spc="-16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example:</a:t>
            </a:r>
            <a:endParaRPr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32554" y="4126435"/>
            <a:ext cx="268351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954530" algn="l"/>
              </a:tabLst>
            </a:pPr>
            <a:r>
              <a:rPr sz="1800" spc="-55" dirty="0">
                <a:latin typeface="Verdana"/>
                <a:cs typeface="Verdana"/>
              </a:rPr>
              <a:t>f(x,y,z)</a:t>
            </a:r>
            <a:r>
              <a:rPr sz="1800" spc="10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=</a:t>
            </a:r>
            <a:r>
              <a:rPr sz="1800" spc="45" dirty="0"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3333FF"/>
                </a:solidFill>
                <a:latin typeface="Verdana"/>
                <a:cs typeface="Verdana"/>
              </a:rPr>
              <a:t>x’y’z	</a:t>
            </a:r>
            <a:r>
              <a:rPr sz="1800" dirty="0">
                <a:latin typeface="Verdana"/>
                <a:cs typeface="Verdana"/>
              </a:rPr>
              <a:t>+</a:t>
            </a:r>
            <a:r>
              <a:rPr sz="1800" spc="-90" dirty="0"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FF33CC"/>
                </a:solidFill>
                <a:latin typeface="Verdana"/>
                <a:cs typeface="Verdana"/>
              </a:rPr>
              <a:t>xy’z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408545" y="4126435"/>
            <a:ext cx="71691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Verdana"/>
                <a:cs typeface="Verdana"/>
              </a:rPr>
              <a:t>+</a:t>
            </a:r>
            <a:r>
              <a:rPr sz="1800" spc="-95" dirty="0">
                <a:latin typeface="Verdana"/>
                <a:cs typeface="Verdana"/>
              </a:rPr>
              <a:t> </a:t>
            </a:r>
            <a:r>
              <a:rPr sz="1800" spc="-35" dirty="0">
                <a:solidFill>
                  <a:srgbClr val="FF0033"/>
                </a:solidFill>
                <a:latin typeface="Verdana"/>
                <a:cs typeface="Verdana"/>
              </a:rPr>
              <a:t>xyz’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15204" y="4401057"/>
            <a:ext cx="269875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Verdana"/>
                <a:cs typeface="Verdana"/>
              </a:rPr>
              <a:t>+</a:t>
            </a:r>
            <a:r>
              <a:rPr sz="1800" spc="-75" dirty="0"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336600"/>
                </a:solidFill>
                <a:latin typeface="Verdana"/>
                <a:cs typeface="Verdana"/>
              </a:rPr>
              <a:t>xyz</a:t>
            </a:r>
            <a:endParaRPr sz="1800">
              <a:latin typeface="Verdana"/>
              <a:cs typeface="Verdana"/>
            </a:endParaRPr>
          </a:p>
          <a:p>
            <a:pPr marL="50800">
              <a:lnSpc>
                <a:spcPct val="100000"/>
              </a:lnSpc>
              <a:tabLst>
                <a:tab pos="794385" algn="l"/>
              </a:tabLst>
            </a:pPr>
            <a:r>
              <a:rPr sz="1800" dirty="0">
                <a:latin typeface="Verdana"/>
                <a:cs typeface="Verdana"/>
              </a:rPr>
              <a:t>=</a:t>
            </a:r>
            <a:r>
              <a:rPr sz="1800" spc="80" dirty="0"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3333FF"/>
                </a:solidFill>
                <a:latin typeface="Verdana"/>
                <a:cs typeface="Verdana"/>
              </a:rPr>
              <a:t>m</a:t>
            </a:r>
            <a:r>
              <a:rPr sz="1800" baseline="-16203" dirty="0">
                <a:solidFill>
                  <a:srgbClr val="3333FF"/>
                </a:solidFill>
                <a:latin typeface="Verdana"/>
                <a:cs typeface="Verdana"/>
              </a:rPr>
              <a:t>1	</a:t>
            </a:r>
            <a:r>
              <a:rPr sz="1800" dirty="0">
                <a:latin typeface="Verdana"/>
                <a:cs typeface="Verdana"/>
              </a:rPr>
              <a:t>+</a:t>
            </a:r>
            <a:r>
              <a:rPr sz="1800" spc="-40" dirty="0"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FF33CC"/>
                </a:solidFill>
                <a:latin typeface="Verdana"/>
                <a:cs typeface="Verdana"/>
              </a:rPr>
              <a:t>m</a:t>
            </a:r>
            <a:r>
              <a:rPr sz="1800" baseline="-16203" dirty="0">
                <a:solidFill>
                  <a:srgbClr val="FF33CC"/>
                </a:solidFill>
                <a:latin typeface="Verdana"/>
                <a:cs typeface="Verdana"/>
              </a:rPr>
              <a:t>5</a:t>
            </a:r>
            <a:r>
              <a:rPr sz="1800" spc="-30" baseline="-16203" dirty="0">
                <a:solidFill>
                  <a:srgbClr val="FF33CC"/>
                </a:solidFill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+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FF0033"/>
                </a:solidFill>
                <a:latin typeface="Verdana"/>
                <a:cs typeface="Verdana"/>
              </a:rPr>
              <a:t>m</a:t>
            </a:r>
            <a:r>
              <a:rPr sz="1800" baseline="-16203" dirty="0">
                <a:solidFill>
                  <a:srgbClr val="FF0033"/>
                </a:solidFill>
                <a:latin typeface="Verdana"/>
                <a:cs typeface="Verdana"/>
              </a:rPr>
              <a:t>6 </a:t>
            </a:r>
            <a:r>
              <a:rPr sz="1800" dirty="0">
                <a:latin typeface="Verdana"/>
                <a:cs typeface="Verdana"/>
              </a:rPr>
              <a:t>+</a:t>
            </a:r>
            <a:r>
              <a:rPr sz="1800" spc="-135" dirty="0"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336600"/>
                </a:solidFill>
                <a:latin typeface="Verdana"/>
                <a:cs typeface="Verdana"/>
              </a:rPr>
              <a:t>m</a:t>
            </a:r>
            <a:r>
              <a:rPr sz="1800" baseline="-16203" dirty="0">
                <a:solidFill>
                  <a:srgbClr val="336600"/>
                </a:solidFill>
                <a:latin typeface="Verdana"/>
                <a:cs typeface="Verdana"/>
              </a:rPr>
              <a:t>7</a:t>
            </a:r>
            <a:endParaRPr sz="1800" baseline="-16203">
              <a:latin typeface="Verdana"/>
              <a:cs typeface="Verdana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762001" y="304800"/>
            <a:ext cx="5047487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mtClean="0">
                <a:latin typeface="Calibri"/>
                <a:cs typeface="Calibri"/>
              </a:rPr>
              <a:t>3</a:t>
            </a:r>
            <a:r>
              <a:rPr sz="3600" spc="-25" smtClean="0">
                <a:latin typeface="Calibri"/>
                <a:cs typeface="Calibri"/>
              </a:rPr>
              <a:t> </a:t>
            </a:r>
            <a:r>
              <a:rPr sz="3600" spc="-30" dirty="0">
                <a:latin typeface="Calibri"/>
                <a:cs typeface="Calibri"/>
              </a:rPr>
              <a:t>V</a:t>
            </a:r>
            <a:r>
              <a:rPr sz="3600" spc="-25" dirty="0">
                <a:latin typeface="Calibri"/>
                <a:cs typeface="Calibri"/>
              </a:rPr>
              <a:t>a</a:t>
            </a:r>
            <a:r>
              <a:rPr sz="3600" spc="-35" dirty="0">
                <a:latin typeface="Calibri"/>
                <a:cs typeface="Calibri"/>
              </a:rPr>
              <a:t>ri</a:t>
            </a:r>
            <a:r>
              <a:rPr sz="3600" spc="-25" dirty="0">
                <a:latin typeface="Calibri"/>
                <a:cs typeface="Calibri"/>
              </a:rPr>
              <a:t>a</a:t>
            </a:r>
            <a:r>
              <a:rPr sz="3600" spc="-20" dirty="0">
                <a:latin typeface="Calibri"/>
                <a:cs typeface="Calibri"/>
              </a:rPr>
              <a:t>b</a:t>
            </a:r>
            <a:r>
              <a:rPr sz="3600" spc="-35" dirty="0">
                <a:latin typeface="Calibri"/>
                <a:cs typeface="Calibri"/>
              </a:rPr>
              <a:t>l</a:t>
            </a:r>
            <a:r>
              <a:rPr sz="3600" dirty="0">
                <a:latin typeface="Calibri"/>
                <a:cs typeface="Calibri"/>
              </a:rPr>
              <a:t>e</a:t>
            </a:r>
            <a:r>
              <a:rPr sz="3600" spc="-16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k</a:t>
            </a:r>
            <a:r>
              <a:rPr sz="3600" dirty="0">
                <a:latin typeface="Calibri"/>
                <a:cs typeface="Calibri"/>
              </a:rPr>
              <a:t>-Map</a:t>
            </a:r>
            <a:endParaRPr sz="3600">
              <a:latin typeface="Calibri"/>
              <a:cs typeface="Calibri"/>
            </a:endParaRPr>
          </a:p>
        </p:txBody>
      </p:sp>
      <p:pic>
        <p:nvPicPr>
          <p:cNvPr id="10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1" y="98886"/>
            <a:ext cx="13715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" y="6400802"/>
            <a:ext cx="4648201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572000" y="6400802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b="1" dirty="0" smtClean="0"/>
              <a:t>Department of Computer Science &amp; Engineering</a:t>
            </a:r>
            <a:endParaRPr lang="en-US" sz="12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063244" y="3352802"/>
          <a:ext cx="3338829" cy="11833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1325"/>
                <a:gridCol w="762000"/>
                <a:gridCol w="723900"/>
                <a:gridCol w="687705"/>
                <a:gridCol w="723899"/>
              </a:tblGrid>
              <a:tr h="289306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550" dirty="0">
                          <a:latin typeface="Comic Sans MS"/>
                          <a:cs typeface="Comic Sans MS"/>
                        </a:rPr>
                        <a:t>Y</a:t>
                      </a:r>
                      <a:endParaRPr sz="1550">
                        <a:latin typeface="Comic Sans MS"/>
                        <a:cs typeface="Comic Sans MS"/>
                      </a:endParaRPr>
                    </a:p>
                  </a:txBody>
                  <a:tcPr marL="0" marR="0" marT="14604" marB="0">
                    <a:lnL w="19050">
                      <a:solidFill>
                        <a:srgbClr val="000000"/>
                      </a:solidFill>
                      <a:prstDash val="solid"/>
                    </a:lnL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998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550" dirty="0">
                          <a:latin typeface="Comic Sans MS"/>
                          <a:cs typeface="Comic Sans MS"/>
                        </a:rPr>
                        <a:t>x’y’z’</a:t>
                      </a:r>
                      <a:endParaRPr sz="1550">
                        <a:latin typeface="Comic Sans MS"/>
                        <a:cs typeface="Comic Sans MS"/>
                      </a:endParaRPr>
                    </a:p>
                  </a:txBody>
                  <a:tcPr marL="0" marR="0" marT="2540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550" spc="5" dirty="0">
                          <a:latin typeface="Comic Sans MS"/>
                          <a:cs typeface="Comic Sans MS"/>
                        </a:rPr>
                        <a:t>x’y’z</a:t>
                      </a:r>
                      <a:endParaRPr sz="1550">
                        <a:latin typeface="Comic Sans MS"/>
                        <a:cs typeface="Comic Sans MS"/>
                      </a:endParaRPr>
                    </a:p>
                  </a:txBody>
                  <a:tcPr marL="0" marR="0" marT="2540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550" spc="15" dirty="0">
                          <a:latin typeface="Comic Sans MS"/>
                          <a:cs typeface="Comic Sans MS"/>
                        </a:rPr>
                        <a:t>x’yz</a:t>
                      </a:r>
                      <a:endParaRPr sz="1550">
                        <a:latin typeface="Comic Sans MS"/>
                        <a:cs typeface="Comic Sans MS"/>
                      </a:endParaRPr>
                    </a:p>
                  </a:txBody>
                  <a:tcPr marL="0" marR="0" marT="2540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550" dirty="0">
                          <a:latin typeface="Comic Sans MS"/>
                          <a:cs typeface="Comic Sans MS"/>
                        </a:rPr>
                        <a:t>x’yz’</a:t>
                      </a:r>
                      <a:endParaRPr sz="1550">
                        <a:latin typeface="Comic Sans MS"/>
                        <a:cs typeface="Comic Sans MS"/>
                      </a:endParaRPr>
                    </a:p>
                  </a:txBody>
                  <a:tcPr marL="0" marR="0" marT="2540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9847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550" dirty="0">
                          <a:latin typeface="Comic Sans MS"/>
                          <a:cs typeface="Comic Sans MS"/>
                        </a:rPr>
                        <a:t>X</a:t>
                      </a:r>
                      <a:endParaRPr sz="1550">
                        <a:latin typeface="Comic Sans MS"/>
                        <a:cs typeface="Comic Sans MS"/>
                      </a:endParaRPr>
                    </a:p>
                  </a:txBody>
                  <a:tcPr marL="0" marR="0" marT="26034" marB="0"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7716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550" spc="20" dirty="0">
                          <a:latin typeface="Comic Sans MS"/>
                          <a:cs typeface="Comic Sans MS"/>
                        </a:rPr>
                        <a:t>xy’z’</a:t>
                      </a:r>
                      <a:endParaRPr sz="1550">
                        <a:latin typeface="Comic Sans MS"/>
                        <a:cs typeface="Comic Sans MS"/>
                      </a:endParaRPr>
                    </a:p>
                  </a:txBody>
                  <a:tcPr marL="0" marR="0" marT="26034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550" spc="20" dirty="0">
                          <a:latin typeface="Comic Sans MS"/>
                          <a:cs typeface="Comic Sans MS"/>
                        </a:rPr>
                        <a:t>xy’z</a:t>
                      </a:r>
                      <a:endParaRPr sz="1550">
                        <a:latin typeface="Comic Sans MS"/>
                        <a:cs typeface="Comic Sans MS"/>
                      </a:endParaRPr>
                    </a:p>
                  </a:txBody>
                  <a:tcPr marL="0" marR="0" marT="26034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550" spc="15" dirty="0">
                          <a:latin typeface="Comic Sans MS"/>
                          <a:cs typeface="Comic Sans MS"/>
                        </a:rPr>
                        <a:t>xyz</a:t>
                      </a:r>
                      <a:endParaRPr sz="1550">
                        <a:latin typeface="Comic Sans MS"/>
                        <a:cs typeface="Comic Sans MS"/>
                      </a:endParaRPr>
                    </a:p>
                  </a:txBody>
                  <a:tcPr marL="0" marR="0" marT="26034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526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550" spc="15" dirty="0">
                          <a:latin typeface="Comic Sans MS"/>
                          <a:cs typeface="Comic Sans MS"/>
                        </a:rPr>
                        <a:t>xyz’</a:t>
                      </a:r>
                      <a:endParaRPr sz="1550">
                        <a:latin typeface="Comic Sans MS"/>
                        <a:cs typeface="Comic Sans MS"/>
                      </a:endParaRPr>
                    </a:p>
                  </a:txBody>
                  <a:tcPr marL="0" marR="0" marT="26034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4386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550" dirty="0">
                          <a:latin typeface="Comic Sans MS"/>
                          <a:cs typeface="Comic Sans MS"/>
                        </a:rPr>
                        <a:t>Z</a:t>
                      </a:r>
                      <a:endParaRPr sz="1550">
                        <a:latin typeface="Comic Sans MS"/>
                        <a:cs typeface="Comic Sans MS"/>
                      </a:endParaRPr>
                    </a:p>
                  </a:txBody>
                  <a:tcPr marL="0" marR="0" marT="26034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20" name="object 20"/>
          <p:cNvSpPr txBox="1"/>
          <p:nvPr/>
        </p:nvSpPr>
        <p:spPr>
          <a:xfrm>
            <a:off x="8445501" y="6410197"/>
            <a:ext cx="25781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sz="1800" spc="-390" dirty="0">
                <a:solidFill>
                  <a:srgbClr val="888888"/>
                </a:solidFill>
                <a:latin typeface="Calibri"/>
                <a:cs typeface="Calibri"/>
              </a:rPr>
              <a:t>8</a:t>
            </a:r>
            <a:r>
              <a:rPr sz="1800" spc="-330" baseline="2314" dirty="0">
                <a:solidFill>
                  <a:srgbClr val="878787"/>
                </a:solidFill>
                <a:latin typeface="Calibri"/>
                <a:cs typeface="Calibri"/>
              </a:rPr>
              <a:t>4</a:t>
            </a:r>
            <a:r>
              <a:rPr sz="1800" dirty="0">
                <a:solidFill>
                  <a:srgbClr val="888888"/>
                </a:solidFill>
                <a:latin typeface="Calibri"/>
                <a:cs typeface="Calibri"/>
              </a:rPr>
              <a:t>9</a:t>
            </a:r>
            <a:endParaRPr sz="18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5482845" y="3051050"/>
          <a:ext cx="2583814" cy="118427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0055"/>
                <a:gridCol w="535940"/>
                <a:gridCol w="535940"/>
                <a:gridCol w="535940"/>
                <a:gridCol w="535939"/>
              </a:tblGrid>
              <a:tr h="289432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Y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7620" marB="0">
                    <a:lnL w="19050">
                      <a:solidFill>
                        <a:srgbClr val="000000"/>
                      </a:solidFill>
                      <a:prstDash val="solid"/>
                    </a:lnL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004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575" baseline="-10582" dirty="0">
                          <a:latin typeface="Comic Sans MS"/>
                          <a:cs typeface="Comic Sans MS"/>
                        </a:rPr>
                        <a:t>0</a:t>
                      </a:r>
                      <a:endParaRPr sz="1575" baseline="-10582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575" baseline="-10582" dirty="0">
                          <a:latin typeface="Comic Sans MS"/>
                          <a:cs typeface="Comic Sans MS"/>
                        </a:rPr>
                        <a:t>1</a:t>
                      </a:r>
                      <a:endParaRPr sz="1575" baseline="-10582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38430" algn="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575" baseline="-10582" dirty="0">
                          <a:latin typeface="Comic Sans MS"/>
                          <a:cs typeface="Comic Sans MS"/>
                        </a:rPr>
                        <a:t>3</a:t>
                      </a:r>
                      <a:endParaRPr sz="1575" baseline="-10582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575" baseline="-10582" dirty="0">
                          <a:latin typeface="Comic Sans MS"/>
                          <a:cs typeface="Comic Sans MS"/>
                        </a:rPr>
                        <a:t>2</a:t>
                      </a:r>
                      <a:endParaRPr sz="1575" baseline="-10582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0100">
                <a:tc>
                  <a:txBody>
                    <a:bodyPr/>
                    <a:lstStyle/>
                    <a:p>
                      <a:pPr marL="151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X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575" baseline="-10582" dirty="0">
                          <a:latin typeface="Comic Sans MS"/>
                          <a:cs typeface="Comic Sans MS"/>
                        </a:rPr>
                        <a:t>4</a:t>
                      </a:r>
                      <a:endParaRPr sz="1575" baseline="-10582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575" baseline="-10582" dirty="0">
                          <a:latin typeface="Comic Sans MS"/>
                          <a:cs typeface="Comic Sans MS"/>
                        </a:rPr>
                        <a:t>5</a:t>
                      </a:r>
                      <a:endParaRPr sz="1575" baseline="-10582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38430" algn="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575" baseline="-10582" dirty="0">
                          <a:latin typeface="Comic Sans MS"/>
                          <a:cs typeface="Comic Sans MS"/>
                        </a:rPr>
                        <a:t>7</a:t>
                      </a:r>
                      <a:endParaRPr sz="1575" baseline="-10582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575" baseline="-10582" dirty="0">
                          <a:latin typeface="Comic Sans MS"/>
                          <a:cs typeface="Comic Sans MS"/>
                        </a:rPr>
                        <a:t>6</a:t>
                      </a:r>
                      <a:endParaRPr sz="1575" baseline="-10582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4259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Z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190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2857246" y="2053208"/>
            <a:ext cx="294005" cy="25968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00" spc="-10" dirty="0">
                <a:latin typeface="Comic Sans MS"/>
                <a:cs typeface="Comic Sans MS"/>
              </a:rPr>
              <a:t>YZ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99336" y="2336369"/>
            <a:ext cx="275590" cy="260328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00" spc="5" dirty="0">
                <a:latin typeface="Comic Sans MS"/>
                <a:cs typeface="Comic Sans MS"/>
              </a:rPr>
              <a:t>00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558924" y="2336369"/>
            <a:ext cx="236854" cy="260328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00" spc="-20" dirty="0">
                <a:latin typeface="Comic Sans MS"/>
                <a:cs typeface="Comic Sans MS"/>
              </a:rPr>
              <a:t>01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282189" y="2336369"/>
            <a:ext cx="208279" cy="260328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00" spc="-5" dirty="0">
                <a:latin typeface="Comic Sans MS"/>
                <a:cs typeface="Comic Sans MS"/>
              </a:rPr>
              <a:t>11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971925" y="2336369"/>
            <a:ext cx="241300" cy="260328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00" dirty="0">
                <a:latin typeface="Comic Sans MS"/>
                <a:cs typeface="Comic Sans MS"/>
              </a:rPr>
              <a:t>10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37388" y="2790824"/>
            <a:ext cx="173355" cy="25968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00" spc="5" dirty="0">
                <a:latin typeface="Comic Sans MS"/>
                <a:cs typeface="Comic Sans MS"/>
              </a:rPr>
              <a:t>X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97965" y="2576189"/>
            <a:ext cx="150495" cy="641985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sz="1600" spc="5" dirty="0">
                <a:latin typeface="Comic Sans MS"/>
                <a:cs typeface="Comic Sans MS"/>
              </a:rPr>
              <a:t>0</a:t>
            </a:r>
            <a:endParaRPr sz="16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sz="1600" dirty="0">
                <a:latin typeface="Comic Sans MS"/>
                <a:cs typeface="Comic Sans MS"/>
              </a:rPr>
              <a:t>1</a:t>
            </a:r>
            <a:endParaRPr sz="1600">
              <a:latin typeface="Comic Sans MS"/>
              <a:cs typeface="Comic Sans MS"/>
            </a:endParaRPr>
          </a:p>
        </p:txBody>
      </p:sp>
      <p:graphicFrame>
        <p:nvGraphicFramePr>
          <p:cNvPr id="12" name="object 12"/>
          <p:cNvGraphicFramePr>
            <a:graphicFrameLocks noGrp="1"/>
          </p:cNvGraphicFramePr>
          <p:nvPr/>
        </p:nvGraphicFramePr>
        <p:xfrm>
          <a:off x="1536192" y="2613788"/>
          <a:ext cx="2898775" cy="6052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62635"/>
                <a:gridCol w="724535"/>
                <a:gridCol w="687705"/>
                <a:gridCol w="723900"/>
              </a:tblGrid>
              <a:tr h="302640">
                <a:tc>
                  <a:txBody>
                    <a:bodyPr/>
                    <a:lstStyle/>
                    <a:p>
                      <a:pPr marR="147320" algn="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600" spc="-5" dirty="0">
                          <a:latin typeface="Comic Sans MS"/>
                          <a:cs typeface="Comic Sans MS"/>
                        </a:rPr>
                        <a:t>x’y’z’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203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x’y’z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203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x’yz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203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x’yz’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203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2641">
                <a:tc>
                  <a:txBody>
                    <a:bodyPr/>
                    <a:lstStyle/>
                    <a:p>
                      <a:pPr marR="165735" algn="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xy’z’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203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xy’z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203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600" spc="5" dirty="0">
                          <a:latin typeface="Comic Sans MS"/>
                          <a:cs typeface="Comic Sans MS"/>
                        </a:rPr>
                        <a:t>xyz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203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xyz’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203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3" name="object 13"/>
          <p:cNvSpPr txBox="1"/>
          <p:nvPr/>
        </p:nvSpPr>
        <p:spPr>
          <a:xfrm>
            <a:off x="533401" y="1143001"/>
            <a:ext cx="7995285" cy="821379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277495" indent="-265430">
              <a:lnSpc>
                <a:spcPct val="100000"/>
              </a:lnSpc>
              <a:spcBef>
                <a:spcPts val="625"/>
              </a:spcBef>
              <a:buFont typeface="Segoe UI Symbol"/>
              <a:buChar char="⚫"/>
              <a:tabLst>
                <a:tab pos="278130" algn="l"/>
              </a:tabLst>
            </a:pPr>
            <a:r>
              <a:rPr sz="2200" spc="-5" dirty="0">
                <a:latin typeface="Calibri"/>
                <a:cs typeface="Calibri"/>
              </a:rPr>
              <a:t>For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 </a:t>
            </a:r>
            <a:r>
              <a:rPr sz="2200" spc="-5" dirty="0">
                <a:latin typeface="Calibri"/>
                <a:cs typeface="Calibri"/>
              </a:rPr>
              <a:t>three-variable</a:t>
            </a:r>
            <a:r>
              <a:rPr sz="2200" spc="-114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expression</a:t>
            </a:r>
            <a:r>
              <a:rPr sz="2200" spc="-12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with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inputs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x,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114" dirty="0">
                <a:latin typeface="Calibri"/>
                <a:cs typeface="Calibri"/>
              </a:rPr>
              <a:t>y,</a:t>
            </a:r>
            <a:r>
              <a:rPr sz="2200" spc="-16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z,</a:t>
            </a:r>
            <a:r>
              <a:rPr sz="2200" dirty="0">
                <a:latin typeface="Calibri"/>
                <a:cs typeface="Calibri"/>
              </a:rPr>
              <a:t> the</a:t>
            </a:r>
            <a:r>
              <a:rPr sz="2200" spc="-10" dirty="0">
                <a:latin typeface="Calibri"/>
                <a:cs typeface="Calibri"/>
              </a:rPr>
              <a:t> arrangement</a:t>
            </a:r>
            <a:r>
              <a:rPr sz="2200" spc="-130" dirty="0">
                <a:latin typeface="Calibri"/>
                <a:cs typeface="Calibri"/>
              </a:rPr>
              <a:t> </a:t>
            </a:r>
            <a:r>
              <a:rPr sz="2200" spc="5" dirty="0">
                <a:latin typeface="Calibri"/>
                <a:cs typeface="Calibri"/>
              </a:rPr>
              <a:t>of</a:t>
            </a:r>
            <a:endParaRPr sz="2200">
              <a:latin typeface="Calibri"/>
              <a:cs typeface="Calibri"/>
            </a:endParaRPr>
          </a:p>
          <a:p>
            <a:pPr marL="277495">
              <a:lnSpc>
                <a:spcPct val="100000"/>
              </a:lnSpc>
              <a:spcBef>
                <a:spcPts val="530"/>
              </a:spcBef>
            </a:pPr>
            <a:r>
              <a:rPr sz="2200" spc="-5" dirty="0">
                <a:latin typeface="Calibri"/>
                <a:cs typeface="Calibri"/>
              </a:rPr>
              <a:t>minterms</a:t>
            </a:r>
            <a:r>
              <a:rPr sz="2200" spc="-12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is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more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tricky: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934200" y="1752600"/>
            <a:ext cx="299720" cy="25968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00" spc="15" dirty="0">
                <a:latin typeface="Comic Sans MS"/>
                <a:cs typeface="Comic Sans MS"/>
              </a:rPr>
              <a:t>YZ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118097" y="1952955"/>
            <a:ext cx="1933575" cy="260328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597535" algn="l"/>
                <a:tab pos="1180465" algn="l"/>
                <a:tab pos="1704339" algn="l"/>
              </a:tabLst>
            </a:pPr>
            <a:r>
              <a:rPr sz="1600" spc="5" dirty="0">
                <a:latin typeface="Comic Sans MS"/>
                <a:cs typeface="Comic Sans MS"/>
              </a:rPr>
              <a:t>00	01	</a:t>
            </a:r>
            <a:r>
              <a:rPr sz="1600" spc="-5" dirty="0">
                <a:latin typeface="Comic Sans MS"/>
                <a:cs typeface="Comic Sans MS"/>
              </a:rPr>
              <a:t>1</a:t>
            </a:r>
            <a:r>
              <a:rPr sz="1600" dirty="0">
                <a:latin typeface="Comic Sans MS"/>
                <a:cs typeface="Comic Sans MS"/>
              </a:rPr>
              <a:t>1	10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259070" y="2405838"/>
            <a:ext cx="173990" cy="260328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00" spc="5" dirty="0">
                <a:latin typeface="Comic Sans MS"/>
                <a:cs typeface="Comic Sans MS"/>
              </a:rPr>
              <a:t>X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621528" y="2192477"/>
            <a:ext cx="150495" cy="64135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600" dirty="0">
                <a:latin typeface="Comic Sans MS"/>
                <a:cs typeface="Comic Sans MS"/>
              </a:rPr>
              <a:t>0</a:t>
            </a:r>
            <a:endParaRPr sz="16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sz="1600" dirty="0">
                <a:latin typeface="Comic Sans MS"/>
                <a:cs typeface="Comic Sans MS"/>
              </a:rPr>
              <a:t>1</a:t>
            </a:r>
            <a:endParaRPr sz="1600">
              <a:latin typeface="Comic Sans MS"/>
              <a:cs typeface="Comic Sans MS"/>
            </a:endParaRPr>
          </a:p>
        </p:txBody>
      </p:sp>
      <p:graphicFrame>
        <p:nvGraphicFramePr>
          <p:cNvPr id="18" name="object 18"/>
          <p:cNvGraphicFramePr>
            <a:graphicFrameLocks noGrp="1"/>
          </p:cNvGraphicFramePr>
          <p:nvPr/>
        </p:nvGraphicFramePr>
        <p:xfrm>
          <a:off x="5867400" y="2438400"/>
          <a:ext cx="2221230" cy="60337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1815"/>
                <a:gridCol w="589915"/>
                <a:gridCol w="539750"/>
                <a:gridCol w="539750"/>
              </a:tblGrid>
              <a:tr h="301751">
                <a:tc>
                  <a:txBody>
                    <a:bodyPr/>
                    <a:lstStyle/>
                    <a:p>
                      <a:pPr marR="146050" algn="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575" baseline="-10582" dirty="0">
                          <a:latin typeface="Comic Sans MS"/>
                          <a:cs typeface="Comic Sans MS"/>
                        </a:rPr>
                        <a:t>0</a:t>
                      </a:r>
                      <a:endParaRPr sz="1575" baseline="-10582">
                        <a:latin typeface="Comic Sans MS"/>
                        <a:cs typeface="Comic Sans MS"/>
                      </a:endParaRPr>
                    </a:p>
                  </a:txBody>
                  <a:tcPr marL="0" marR="0" marT="196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575" baseline="-10582" dirty="0">
                          <a:latin typeface="Comic Sans MS"/>
                          <a:cs typeface="Comic Sans MS"/>
                        </a:rPr>
                        <a:t>1</a:t>
                      </a:r>
                      <a:endParaRPr sz="1575" baseline="-10582">
                        <a:latin typeface="Comic Sans MS"/>
                        <a:cs typeface="Comic Sans MS"/>
                      </a:endParaRPr>
                    </a:p>
                  </a:txBody>
                  <a:tcPr marL="0" marR="0" marT="196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575" baseline="-10582" dirty="0">
                          <a:latin typeface="Comic Sans MS"/>
                          <a:cs typeface="Comic Sans MS"/>
                        </a:rPr>
                        <a:t>3</a:t>
                      </a:r>
                      <a:endParaRPr sz="1575" baseline="-10582">
                        <a:latin typeface="Comic Sans MS"/>
                        <a:cs typeface="Comic Sans MS"/>
                      </a:endParaRPr>
                    </a:p>
                  </a:txBody>
                  <a:tcPr marL="0" marR="0" marT="196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575" baseline="-10582" dirty="0">
                          <a:latin typeface="Comic Sans MS"/>
                          <a:cs typeface="Comic Sans MS"/>
                        </a:rPr>
                        <a:t>2</a:t>
                      </a:r>
                      <a:endParaRPr sz="1575" baseline="-10582">
                        <a:latin typeface="Comic Sans MS"/>
                        <a:cs typeface="Comic Sans MS"/>
                      </a:endParaRPr>
                    </a:p>
                  </a:txBody>
                  <a:tcPr marL="0" marR="0" marT="196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R="146050" algn="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575" baseline="-10582" dirty="0">
                          <a:latin typeface="Comic Sans MS"/>
                          <a:cs typeface="Comic Sans MS"/>
                        </a:rPr>
                        <a:t>4</a:t>
                      </a:r>
                      <a:endParaRPr sz="1575" baseline="-10582">
                        <a:latin typeface="Comic Sans MS"/>
                        <a:cs typeface="Comic Sans MS"/>
                      </a:endParaRPr>
                    </a:p>
                  </a:txBody>
                  <a:tcPr marL="0" marR="0" marT="196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575" baseline="-10582" dirty="0">
                          <a:latin typeface="Comic Sans MS"/>
                          <a:cs typeface="Comic Sans MS"/>
                        </a:rPr>
                        <a:t>5</a:t>
                      </a:r>
                      <a:endParaRPr sz="1575" baseline="-10582">
                        <a:latin typeface="Comic Sans MS"/>
                        <a:cs typeface="Comic Sans MS"/>
                      </a:endParaRPr>
                    </a:p>
                  </a:txBody>
                  <a:tcPr marL="0" marR="0" marT="196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575" baseline="-10582" dirty="0">
                          <a:latin typeface="Comic Sans MS"/>
                          <a:cs typeface="Comic Sans MS"/>
                        </a:rPr>
                        <a:t>7</a:t>
                      </a:r>
                      <a:endParaRPr sz="1575" baseline="-10582">
                        <a:latin typeface="Comic Sans MS"/>
                        <a:cs typeface="Comic Sans MS"/>
                      </a:endParaRPr>
                    </a:p>
                  </a:txBody>
                  <a:tcPr marL="0" marR="0" marT="196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600" spc="5" dirty="0">
                          <a:latin typeface="Comic Sans MS"/>
                          <a:cs typeface="Comic Sans MS"/>
                        </a:rPr>
                        <a:t>m</a:t>
                      </a:r>
                      <a:r>
                        <a:rPr sz="1575" spc="7" baseline="-10582" dirty="0">
                          <a:latin typeface="Comic Sans MS"/>
                          <a:cs typeface="Comic Sans MS"/>
                        </a:rPr>
                        <a:t>6</a:t>
                      </a:r>
                      <a:endParaRPr sz="1575" baseline="-10582">
                        <a:latin typeface="Comic Sans MS"/>
                        <a:cs typeface="Comic Sans MS"/>
                      </a:endParaRPr>
                    </a:p>
                  </a:txBody>
                  <a:tcPr marL="0" marR="0" marT="196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9" name="object 19"/>
          <p:cNvSpPr txBox="1">
            <a:spLocks noGrp="1"/>
          </p:cNvSpPr>
          <p:nvPr>
            <p:ph type="title"/>
          </p:nvPr>
        </p:nvSpPr>
        <p:spPr>
          <a:xfrm>
            <a:off x="533401" y="0"/>
            <a:ext cx="5272405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600" dirty="0" smtClean="0">
                <a:solidFill>
                  <a:srgbClr val="C0504D"/>
                </a:solidFill>
                <a:latin typeface="+mn-lt"/>
                <a:cs typeface="Calibri"/>
              </a:rPr>
              <a:t/>
            </a:r>
            <a:br>
              <a:rPr lang="en-US" sz="3600" dirty="0" smtClean="0">
                <a:solidFill>
                  <a:srgbClr val="C0504D"/>
                </a:solidFill>
                <a:latin typeface="+mn-lt"/>
                <a:cs typeface="Calibri"/>
              </a:rPr>
            </a:br>
            <a:r>
              <a:rPr lang="en-US" sz="3600" dirty="0" smtClean="0">
                <a:solidFill>
                  <a:srgbClr val="C0504D"/>
                </a:solidFill>
                <a:latin typeface="+mn-lt"/>
                <a:cs typeface="Calibri"/>
              </a:rPr>
              <a:t>3 variable k-Map </a:t>
            </a:r>
            <a:endParaRPr sz="3600">
              <a:solidFill>
                <a:srgbClr val="FF0000"/>
              </a:solidFill>
              <a:latin typeface="+mn-lt"/>
              <a:cs typeface="Calibri"/>
            </a:endParaRPr>
          </a:p>
        </p:txBody>
      </p:sp>
      <p:pic>
        <p:nvPicPr>
          <p:cNvPr id="21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1" y="98886"/>
            <a:ext cx="13715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ectangle 21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" y="6400802"/>
            <a:ext cx="4648201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724400" y="6400802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b="1" dirty="0" smtClean="0"/>
              <a:t>Department of Computer Science &amp; Engineering</a:t>
            </a:r>
            <a:endParaRPr lang="en-US" sz="12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81000" y="1295400"/>
            <a:ext cx="7652716" cy="1190711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369570" indent="-344805">
              <a:lnSpc>
                <a:spcPct val="100000"/>
              </a:lnSpc>
              <a:spcBef>
                <a:spcPts val="605"/>
              </a:spcBef>
              <a:buFont typeface="Microsoft Sans Serif"/>
              <a:buChar char="•"/>
              <a:tabLst>
                <a:tab pos="369570" algn="l"/>
                <a:tab pos="370205" algn="l"/>
              </a:tabLst>
            </a:pPr>
            <a:r>
              <a:rPr sz="1600" spc="-5" dirty="0">
                <a:latin typeface="Times New Roman" pitchFamily="18" charset="0"/>
                <a:cs typeface="Times New Roman" pitchFamily="18" charset="0"/>
              </a:rPr>
              <a:t>Here</a:t>
            </a:r>
            <a:r>
              <a:rPr sz="1600" spc="-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is the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filled</a:t>
            </a:r>
            <a:r>
              <a:rPr sz="1600" spc="-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in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K-map,</a:t>
            </a:r>
            <a:r>
              <a:rPr sz="1600" spc="-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with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all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groups</a:t>
            </a:r>
            <a:r>
              <a:rPr sz="1600" spc="-229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shown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768985" marR="17780" lvl="1" indent="-287020">
              <a:lnSpc>
                <a:spcPct val="100000"/>
              </a:lnSpc>
              <a:spcBef>
                <a:spcPts val="505"/>
              </a:spcBef>
              <a:buFont typeface="Microsoft Sans Serif"/>
              <a:buChar char="–"/>
              <a:tabLst>
                <a:tab pos="768985" algn="l"/>
                <a:tab pos="769620" algn="l"/>
              </a:tabLst>
            </a:pPr>
            <a:r>
              <a:rPr sz="1600" dirty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1600" spc="-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magenta</a:t>
            </a:r>
            <a:r>
              <a:rPr sz="1600" spc="-9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and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green</a:t>
            </a:r>
            <a:r>
              <a:rPr sz="1600" spc="-5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groups</a:t>
            </a:r>
            <a:r>
              <a:rPr sz="1600" spc="-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overlap,</a:t>
            </a:r>
            <a:r>
              <a:rPr sz="1600" spc="-7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which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makes</a:t>
            </a:r>
            <a:r>
              <a:rPr sz="1600" spc="-9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45" dirty="0">
                <a:latin typeface="Times New Roman" pitchFamily="18" charset="0"/>
                <a:cs typeface="Times New Roman" pitchFamily="18" charset="0"/>
              </a:rPr>
              <a:t>eachof </a:t>
            </a:r>
            <a:r>
              <a:rPr sz="1600" spc="-48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>
                <a:latin typeface="Times New Roman" pitchFamily="18" charset="0"/>
                <a:cs typeface="Times New Roman" pitchFamily="18" charset="0"/>
              </a:rPr>
              <a:t>them</a:t>
            </a:r>
            <a:r>
              <a:rPr sz="1600" spc="-35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as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0" smtClean="0">
                <a:latin typeface="Times New Roman" pitchFamily="18" charset="0"/>
                <a:cs typeface="Times New Roman" pitchFamily="18" charset="0"/>
              </a:rPr>
              <a:t>large</a:t>
            </a:r>
            <a:r>
              <a:rPr sz="1600" spc="-55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as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possible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768985" lvl="1" indent="-287020">
              <a:lnSpc>
                <a:spcPct val="100000"/>
              </a:lnSpc>
              <a:spcBef>
                <a:spcPts val="500"/>
              </a:spcBef>
              <a:buFont typeface="Microsoft Sans Serif"/>
              <a:buChar char="–"/>
              <a:tabLst>
                <a:tab pos="768985" algn="l"/>
                <a:tab pos="769620" algn="l"/>
              </a:tabLst>
            </a:pPr>
            <a:r>
              <a:rPr sz="1600" spc="-5" dirty="0">
                <a:latin typeface="Times New Roman" pitchFamily="18" charset="0"/>
                <a:cs typeface="Times New Roman" pitchFamily="18" charset="0"/>
              </a:rPr>
              <a:t>Minterm</a:t>
            </a:r>
            <a:r>
              <a:rPr sz="1600" spc="-10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sz="1600" spc="7" baseline="-17241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sz="1600" spc="30" baseline="-1724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is in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group</a:t>
            </a:r>
            <a:r>
              <a:rPr sz="1600" spc="-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all</a:t>
            </a:r>
            <a:r>
              <a:rPr sz="1600" spc="-5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by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15" dirty="0">
                <a:latin typeface="Times New Roman" pitchFamily="18" charset="0"/>
                <a:cs typeface="Times New Roman" pitchFamily="18" charset="0"/>
              </a:rPr>
              <a:t>itslonesome</a:t>
            </a:r>
            <a:endParaRPr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1000" y="4143199"/>
            <a:ext cx="5715000" cy="260328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110"/>
              </a:spcBef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sz="1600" dirty="0">
                <a:latin typeface="Times New Roman" pitchFamily="18" charset="0"/>
                <a:cs typeface="Times New Roman" pitchFamily="18" charset="0"/>
              </a:rPr>
              <a:t>Th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sz="1600" spc="-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fi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al</a:t>
            </a:r>
            <a:r>
              <a:rPr sz="1600" spc="-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MSP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is </a:t>
            </a:r>
            <a:r>
              <a:rPr sz="1600" spc="45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’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z</a:t>
            </a:r>
            <a:r>
              <a:rPr sz="1600" spc="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100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’z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sz="1600" spc="-1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z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’</a:t>
            </a:r>
            <a:endParaRPr sz="16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2452752" y="2966265"/>
          <a:ext cx="3634102" cy="109405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87045"/>
                <a:gridCol w="841375"/>
                <a:gridCol w="81280"/>
                <a:gridCol w="83184"/>
                <a:gridCol w="455295"/>
                <a:gridCol w="182880"/>
                <a:gridCol w="706119"/>
                <a:gridCol w="79375"/>
                <a:gridCol w="717549"/>
              </a:tblGrid>
              <a:tr h="272490">
                <a:tc gridSpan="9">
                  <a:txBody>
                    <a:bodyPr/>
                    <a:lstStyle/>
                    <a:p>
                      <a:pPr marR="656590" algn="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450" dirty="0">
                          <a:latin typeface="Comic Sans MS"/>
                          <a:cs typeface="Comic Sans MS"/>
                        </a:rPr>
                        <a:t>Y</a:t>
                      </a:r>
                      <a:endParaRPr sz="1450">
                        <a:latin typeface="Comic Sans MS"/>
                        <a:cs typeface="Comic Sans MS"/>
                      </a:endParaRPr>
                    </a:p>
                  </a:txBody>
                  <a:tcPr marL="0" marR="0" marT="1778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753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450" dirty="0">
                          <a:latin typeface="Comic Sans MS"/>
                          <a:cs typeface="Comic Sans MS"/>
                        </a:rPr>
                        <a:t>0</a:t>
                      </a:r>
                      <a:endParaRPr sz="1450">
                        <a:latin typeface="Comic Sans MS"/>
                        <a:cs typeface="Comic Sans MS"/>
                      </a:endParaRPr>
                    </a:p>
                  </a:txBody>
                  <a:tcPr marL="0" marR="0" marT="2032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3366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336600"/>
                      </a:solidFill>
                      <a:prstDash val="solid"/>
                    </a:lnL>
                    <a:lnR w="28575">
                      <a:solidFill>
                        <a:srgbClr val="FF33CC"/>
                      </a:solidFill>
                      <a:prstDash val="solid"/>
                    </a:lnR>
                    <a:lnT w="38100">
                      <a:solidFill>
                        <a:srgbClr val="336600"/>
                      </a:solidFill>
                      <a:prstDash val="solid"/>
                    </a:lnT>
                    <a:lnB w="19050">
                      <a:solidFill>
                        <a:srgbClr val="3366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450" dirty="0">
                          <a:latin typeface="Comic Sans MS"/>
                          <a:cs typeface="Comic Sans MS"/>
                        </a:rPr>
                        <a:t>1</a:t>
                      </a:r>
                      <a:endParaRPr sz="1450">
                        <a:latin typeface="Comic Sans MS"/>
                        <a:cs typeface="Comic Sans MS"/>
                      </a:endParaRPr>
                    </a:p>
                  </a:txBody>
                  <a:tcPr marL="0" marR="0" marT="20320" marB="0">
                    <a:lnL w="28575">
                      <a:solidFill>
                        <a:srgbClr val="FF33CC"/>
                      </a:solidFill>
                      <a:prstDash val="solid"/>
                    </a:lnL>
                    <a:lnR w="28575">
                      <a:solidFill>
                        <a:srgbClr val="FF33CC"/>
                      </a:solidFill>
                      <a:prstDash val="solid"/>
                    </a:lnR>
                    <a:lnT w="38100">
                      <a:solidFill>
                        <a:srgbClr val="FF33CC"/>
                      </a:solidFill>
                      <a:prstDash val="solid"/>
                    </a:lnT>
                    <a:lnB w="19050">
                      <a:solidFill>
                        <a:srgbClr val="3366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FF33CC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336600"/>
                      </a:solidFill>
                      <a:prstDash val="solid"/>
                    </a:lnT>
                    <a:lnB w="19050">
                      <a:solidFill>
                        <a:srgbClr val="3366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78130" algn="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450" dirty="0">
                          <a:latin typeface="Comic Sans MS"/>
                          <a:cs typeface="Comic Sans MS"/>
                        </a:rPr>
                        <a:t>1</a:t>
                      </a:r>
                      <a:endParaRPr sz="1450">
                        <a:latin typeface="Comic Sans MS"/>
                        <a:cs typeface="Comic Sans MS"/>
                      </a:endParaRPr>
                    </a:p>
                  </a:txBody>
                  <a:tcPr marL="0" marR="0" marT="2032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336600"/>
                      </a:solidFill>
                      <a:prstDash val="solid"/>
                    </a:lnR>
                    <a:lnT w="38100">
                      <a:solidFill>
                        <a:srgbClr val="336600"/>
                      </a:solidFill>
                      <a:prstDash val="solid"/>
                    </a:lnT>
                    <a:lnB w="19050">
                      <a:solidFill>
                        <a:srgbClr val="3366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3366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370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450" dirty="0">
                          <a:latin typeface="Comic Sans MS"/>
                          <a:cs typeface="Comic Sans MS"/>
                        </a:rPr>
                        <a:t>0</a:t>
                      </a:r>
                      <a:endParaRPr sz="1450">
                        <a:latin typeface="Comic Sans MS"/>
                        <a:cs typeface="Comic Sans MS"/>
                      </a:endParaRPr>
                    </a:p>
                  </a:txBody>
                  <a:tcPr marL="0" marR="0" marT="20320" marB="0">
                    <a:lnL w="28575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3333FF"/>
                      </a:solidFill>
                      <a:prstDash val="solid"/>
                    </a:lnB>
                  </a:tcPr>
                </a:tc>
              </a:tr>
              <a:tr h="275463"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450" dirty="0">
                          <a:latin typeface="Comic Sans MS"/>
                          <a:cs typeface="Comic Sans MS"/>
                        </a:rPr>
                        <a:t>X</a:t>
                      </a:r>
                      <a:endParaRPr sz="1450">
                        <a:latin typeface="Comic Sans MS"/>
                        <a:cs typeface="Comic Sans MS"/>
                      </a:endParaRPr>
                    </a:p>
                  </a:txBody>
                  <a:tcPr marL="0" marR="0" marT="20320" marB="0"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450" dirty="0">
                          <a:latin typeface="Comic Sans MS"/>
                          <a:cs typeface="Comic Sans MS"/>
                        </a:rPr>
                        <a:t>0</a:t>
                      </a:r>
                      <a:endParaRPr sz="1450">
                        <a:latin typeface="Comic Sans MS"/>
                        <a:cs typeface="Comic Sans MS"/>
                      </a:endParaRPr>
                    </a:p>
                  </a:txBody>
                  <a:tcPr marL="0" marR="0" marT="2032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FF33CC"/>
                      </a:solidFill>
                      <a:prstDash val="solid"/>
                    </a:lnR>
                    <a:lnT w="19050">
                      <a:solidFill>
                        <a:srgbClr val="3366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450" dirty="0">
                          <a:latin typeface="Comic Sans MS"/>
                          <a:cs typeface="Comic Sans MS"/>
                        </a:rPr>
                        <a:t>1</a:t>
                      </a:r>
                      <a:endParaRPr sz="1450">
                        <a:latin typeface="Comic Sans MS"/>
                        <a:cs typeface="Comic Sans MS"/>
                      </a:endParaRPr>
                    </a:p>
                  </a:txBody>
                  <a:tcPr marL="0" marR="0" marT="20320" marB="0">
                    <a:lnL w="28575">
                      <a:solidFill>
                        <a:srgbClr val="FF33CC"/>
                      </a:solidFill>
                      <a:prstDash val="solid"/>
                    </a:lnL>
                    <a:lnR w="28575">
                      <a:solidFill>
                        <a:srgbClr val="FF33CC"/>
                      </a:solidFill>
                      <a:prstDash val="solid"/>
                    </a:lnR>
                    <a:lnT w="19050">
                      <a:solidFill>
                        <a:srgbClr val="336600"/>
                      </a:solidFill>
                      <a:prstDash val="solid"/>
                    </a:lnT>
                    <a:lnB w="19050">
                      <a:solidFill>
                        <a:srgbClr val="FF33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FF33CC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3366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7810" algn="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450" dirty="0">
                          <a:latin typeface="Comic Sans MS"/>
                          <a:cs typeface="Comic Sans MS"/>
                        </a:rPr>
                        <a:t>0</a:t>
                      </a:r>
                      <a:endParaRPr sz="1450">
                        <a:latin typeface="Comic Sans MS"/>
                        <a:cs typeface="Comic Sans MS"/>
                      </a:endParaRPr>
                    </a:p>
                  </a:txBody>
                  <a:tcPr marL="0" marR="0" marT="20320" marB="0">
                    <a:lnL w="28575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3366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3333FF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290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450" dirty="0">
                          <a:latin typeface="Comic Sans MS"/>
                          <a:cs typeface="Comic Sans MS"/>
                        </a:rPr>
                        <a:t>1</a:t>
                      </a:r>
                      <a:endParaRPr sz="1450">
                        <a:latin typeface="Comic Sans MS"/>
                        <a:cs typeface="Comic Sans MS"/>
                      </a:endParaRPr>
                    </a:p>
                  </a:txBody>
                  <a:tcPr marL="0" marR="0" marT="20320" marB="0">
                    <a:lnL w="28575">
                      <a:solidFill>
                        <a:srgbClr val="3333FF"/>
                      </a:solidFill>
                      <a:prstDash val="solid"/>
                    </a:lnL>
                    <a:lnR w="28575">
                      <a:solidFill>
                        <a:srgbClr val="3333FF"/>
                      </a:solidFill>
                      <a:prstDash val="solid"/>
                    </a:lnR>
                    <a:lnT w="19050">
                      <a:solidFill>
                        <a:srgbClr val="3333FF"/>
                      </a:solidFill>
                      <a:prstDash val="solid"/>
                    </a:lnT>
                    <a:lnB w="19050">
                      <a:solidFill>
                        <a:srgbClr val="3333FF"/>
                      </a:solidFill>
                      <a:prstDash val="solid"/>
                    </a:lnB>
                  </a:tcPr>
                </a:tc>
              </a:tr>
              <a:tr h="2707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5">
                  <a:txBody>
                    <a:bodyPr/>
                    <a:lstStyle/>
                    <a:p>
                      <a:pPr marL="59690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450" dirty="0">
                          <a:latin typeface="Comic Sans MS"/>
                          <a:cs typeface="Comic Sans MS"/>
                        </a:rPr>
                        <a:t>Z</a:t>
                      </a:r>
                      <a:endParaRPr sz="1450">
                        <a:latin typeface="Comic Sans MS"/>
                        <a:cs typeface="Comic Sans MS"/>
                      </a:endParaRPr>
                    </a:p>
                  </a:txBody>
                  <a:tcPr marL="0" marR="0" marT="20320" marB="0">
                    <a:lnL w="28575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3333FF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grpSp>
        <p:nvGrpSpPr>
          <p:cNvPr id="6" name="object 6"/>
          <p:cNvGrpSpPr/>
          <p:nvPr/>
        </p:nvGrpSpPr>
        <p:grpSpPr>
          <a:xfrm>
            <a:off x="5304155" y="3229229"/>
            <a:ext cx="854710" cy="570230"/>
            <a:chOff x="5304154" y="3229229"/>
            <a:chExt cx="854710" cy="570230"/>
          </a:xfrm>
        </p:grpSpPr>
        <p:sp>
          <p:nvSpPr>
            <p:cNvPr id="7" name="object 7"/>
            <p:cNvSpPr/>
            <p:nvPr/>
          </p:nvSpPr>
          <p:spPr>
            <a:xfrm>
              <a:off x="5304154" y="3238754"/>
              <a:ext cx="854075" cy="551180"/>
            </a:xfrm>
            <a:custGeom>
              <a:avLst/>
              <a:gdLst/>
              <a:ahLst/>
              <a:cxnLst/>
              <a:rect l="l" t="t" r="r" b="b"/>
              <a:pathLst>
                <a:path w="854075" h="551179">
                  <a:moveTo>
                    <a:pt x="0" y="0"/>
                  </a:moveTo>
                  <a:lnTo>
                    <a:pt x="854075" y="0"/>
                  </a:lnTo>
                </a:path>
                <a:path w="854075" h="551179">
                  <a:moveTo>
                    <a:pt x="782701" y="275336"/>
                  </a:moveTo>
                  <a:lnTo>
                    <a:pt x="854075" y="275336"/>
                  </a:lnTo>
                </a:path>
                <a:path w="854075" h="551179">
                  <a:moveTo>
                    <a:pt x="782701" y="550799"/>
                  </a:moveTo>
                  <a:lnTo>
                    <a:pt x="854075" y="550799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144005" y="3229229"/>
              <a:ext cx="0" cy="570230"/>
            </a:xfrm>
            <a:custGeom>
              <a:avLst/>
              <a:gdLst/>
              <a:ahLst/>
              <a:cxnLst/>
              <a:rect l="l" t="t" r="r" b="b"/>
              <a:pathLst>
                <a:path h="570229">
                  <a:moveTo>
                    <a:pt x="0" y="0"/>
                  </a:moveTo>
                  <a:lnTo>
                    <a:pt x="0" y="569849"/>
                  </a:lnTo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685801" y="124411"/>
            <a:ext cx="5199379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25" dirty="0">
                <a:solidFill>
                  <a:srgbClr val="C0504D"/>
                </a:solidFill>
                <a:latin typeface="Calibri"/>
                <a:cs typeface="Calibri"/>
              </a:rPr>
              <a:t>3-VARIABLE</a:t>
            </a:r>
            <a:r>
              <a:rPr sz="3600" spc="-14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C0504D"/>
                </a:solidFill>
                <a:latin typeface="Calibri"/>
                <a:cs typeface="Calibri"/>
              </a:rPr>
              <a:t>K-MAP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445501" y="6410197"/>
            <a:ext cx="25781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sz="1800" dirty="0">
                <a:solidFill>
                  <a:srgbClr val="888888"/>
                </a:solidFill>
                <a:latin typeface="Calibri"/>
                <a:cs typeface="Calibri"/>
              </a:rPr>
              <a:t>90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11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1" y="98886"/>
            <a:ext cx="13715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" y="6400802"/>
            <a:ext cx="4648201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724400" y="6400802"/>
            <a:ext cx="3352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/>
              <a:t>Department of Computer Science &amp; Engineering</a:t>
            </a:r>
            <a:endParaRPr lang="en-US" sz="12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10541" y="1598752"/>
            <a:ext cx="8062595" cy="50654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2270" indent="-344805">
              <a:lnSpc>
                <a:spcPct val="100000"/>
              </a:lnSpc>
              <a:spcBef>
                <a:spcPts val="110"/>
              </a:spcBef>
              <a:buFont typeface="Microsoft Sans Serif"/>
              <a:buChar char="•"/>
              <a:tabLst>
                <a:tab pos="382270" algn="l"/>
                <a:tab pos="382905" algn="l"/>
              </a:tabLst>
            </a:pPr>
            <a:r>
              <a:rPr sz="1600" spc="-5" dirty="0">
                <a:latin typeface="Times New Roman" pitchFamily="18" charset="0"/>
                <a:cs typeface="Times New Roman" pitchFamily="18" charset="0"/>
              </a:rPr>
              <a:t>There</a:t>
            </a:r>
            <a:r>
              <a:rPr sz="1600" spc="-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may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not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necessarily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be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i="1" spc="-5" dirty="0">
                <a:latin typeface="Times New Roman" pitchFamily="18" charset="0"/>
                <a:cs typeface="Times New Roman" pitchFamily="18" charset="0"/>
              </a:rPr>
              <a:t>unique</a:t>
            </a:r>
            <a:r>
              <a:rPr sz="1600" i="1" spc="-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25" dirty="0">
                <a:latin typeface="Times New Roman" pitchFamily="18" charset="0"/>
                <a:cs typeface="Times New Roman" pitchFamily="18" charset="0"/>
              </a:rPr>
              <a:t>MSP.</a:t>
            </a:r>
            <a:r>
              <a:rPr sz="1600" spc="-1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K-map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>
                <a:latin typeface="Times New Roman" pitchFamily="18" charset="0"/>
                <a:cs typeface="Times New Roman" pitchFamily="18" charset="0"/>
              </a:rPr>
              <a:t>below</a:t>
            </a:r>
            <a:r>
              <a:rPr sz="1600" spc="-16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6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mtClean="0">
                <a:latin typeface="Times New Roman" pitchFamily="18" charset="0"/>
                <a:cs typeface="Times New Roman" pitchFamily="18" charset="0"/>
              </a:rPr>
              <a:t>yields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wo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valid</a:t>
            </a:r>
            <a:r>
              <a:rPr sz="1600" spc="-105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and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equivalent</a:t>
            </a:r>
            <a:r>
              <a:rPr sz="1600" spc="-11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MSPs,</a:t>
            </a:r>
            <a:r>
              <a:rPr sz="1600" spc="-6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because</a:t>
            </a:r>
            <a:r>
              <a:rPr sz="1600" spc="-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there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are</a:t>
            </a:r>
            <a:r>
              <a:rPr sz="1600" spc="-5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two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>
                <a:latin typeface="Times New Roman" pitchFamily="18" charset="0"/>
                <a:cs typeface="Times New Roman" pitchFamily="18" charset="0"/>
              </a:rPr>
              <a:t>possible</a:t>
            </a:r>
            <a:r>
              <a:rPr sz="1600" spc="-35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15" smtClean="0">
                <a:latin typeface="Times New Roman" pitchFamily="18" charset="0"/>
                <a:cs typeface="Times New Roman" pitchFamily="18" charset="0"/>
              </a:rPr>
              <a:t>ways</a:t>
            </a:r>
            <a:r>
              <a:rPr lang="en-US" sz="1600" spc="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15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sz="1600" spc="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include</a:t>
            </a:r>
            <a:r>
              <a:rPr sz="1600" spc="-105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minterm</a:t>
            </a:r>
            <a:r>
              <a:rPr sz="1600" spc="-1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sz="1600" spc="7" baseline="-17241" dirty="0">
                <a:latin typeface="Times New Roman" pitchFamily="18" charset="0"/>
                <a:cs typeface="Times New Roman" pitchFamily="18" charset="0"/>
              </a:rPr>
              <a:t>7</a:t>
            </a:r>
            <a:endParaRPr sz="1600" baseline="-17241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176271" y="3195605"/>
          <a:ext cx="2909567" cy="792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3540"/>
                <a:gridCol w="664210"/>
                <a:gridCol w="447675"/>
                <a:gridCol w="201930"/>
                <a:gridCol w="543559"/>
                <a:gridCol w="85089"/>
                <a:gridCol w="583564"/>
              </a:tblGrid>
              <a:tr h="195931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50" dirty="0">
                          <a:latin typeface="Comic Sans MS"/>
                          <a:cs typeface="Comic Sans MS"/>
                        </a:rPr>
                        <a:t>Y</a:t>
                      </a:r>
                      <a:endParaRPr sz="1050">
                        <a:latin typeface="Comic Sans MS"/>
                        <a:cs typeface="Comic Sans MS"/>
                      </a:endParaRPr>
                    </a:p>
                  </a:txBody>
                  <a:tcPr marL="0" marR="0" marT="13970" marB="0"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7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6510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050" dirty="0">
                          <a:latin typeface="Comic Sans MS"/>
                          <a:cs typeface="Comic Sans MS"/>
                        </a:rPr>
                        <a:t>0</a:t>
                      </a:r>
                      <a:endParaRPr sz="105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00965" algn="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050" dirty="0">
                          <a:latin typeface="Comic Sans MS"/>
                          <a:cs typeface="Comic Sans MS"/>
                        </a:rPr>
                        <a:t>1</a:t>
                      </a:r>
                      <a:endParaRPr sz="105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82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050" dirty="0">
                          <a:latin typeface="Comic Sans MS"/>
                          <a:cs typeface="Comic Sans MS"/>
                        </a:rPr>
                        <a:t>0</a:t>
                      </a:r>
                      <a:endParaRPr sz="105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283845" algn="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050" dirty="0">
                          <a:latin typeface="Comic Sans MS"/>
                          <a:cs typeface="Comic Sans MS"/>
                        </a:rPr>
                        <a:t>1</a:t>
                      </a:r>
                      <a:endParaRPr sz="105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644">
                <a:tc>
                  <a:txBody>
                    <a:bodyPr/>
                    <a:lstStyle/>
                    <a:p>
                      <a:pPr marR="1714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050" dirty="0">
                          <a:latin typeface="Comic Sans MS"/>
                          <a:cs typeface="Comic Sans MS"/>
                        </a:rPr>
                        <a:t>X</a:t>
                      </a:r>
                      <a:endParaRPr sz="105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6510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050" dirty="0">
                          <a:latin typeface="Comic Sans MS"/>
                          <a:cs typeface="Comic Sans MS"/>
                        </a:rPr>
                        <a:t>0</a:t>
                      </a:r>
                      <a:endParaRPr sz="105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00965" algn="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050" dirty="0">
                          <a:latin typeface="Comic Sans MS"/>
                          <a:cs typeface="Comic Sans MS"/>
                        </a:rPr>
                        <a:t>1</a:t>
                      </a:r>
                      <a:endParaRPr sz="105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35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050" dirty="0">
                          <a:latin typeface="Comic Sans MS"/>
                          <a:cs typeface="Comic Sans MS"/>
                        </a:rPr>
                        <a:t>1</a:t>
                      </a:r>
                      <a:endParaRPr sz="105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283845" algn="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050" dirty="0">
                          <a:latin typeface="Comic Sans MS"/>
                          <a:cs typeface="Comic Sans MS"/>
                        </a:rPr>
                        <a:t>1</a:t>
                      </a:r>
                      <a:endParaRPr sz="105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716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050" dirty="0">
                          <a:latin typeface="Comic Sans MS"/>
                          <a:cs typeface="Comic Sans MS"/>
                        </a:rPr>
                        <a:t>Z</a:t>
                      </a:r>
                      <a:endParaRPr sz="105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535940" y="5043932"/>
            <a:ext cx="7513320" cy="7925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055495">
              <a:lnSpc>
                <a:spcPct val="100000"/>
              </a:lnSpc>
              <a:spcBef>
                <a:spcPts val="100"/>
              </a:spcBef>
              <a:tabLst>
                <a:tab pos="5503545" algn="l"/>
              </a:tabLst>
            </a:pPr>
            <a:r>
              <a:rPr sz="1800" spc="-5" dirty="0">
                <a:latin typeface="Verdana"/>
                <a:cs typeface="Verdana"/>
              </a:rPr>
              <a:t>y’z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+</a:t>
            </a:r>
            <a:r>
              <a:rPr sz="1800" spc="1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yz’</a:t>
            </a:r>
            <a:r>
              <a:rPr sz="1800" spc="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+</a:t>
            </a:r>
            <a:r>
              <a:rPr sz="1800" spc="60" dirty="0">
                <a:latin typeface="Verdana"/>
                <a:cs typeface="Verdana"/>
              </a:rPr>
              <a:t> </a:t>
            </a:r>
            <a:r>
              <a:rPr sz="1800" spc="-5" dirty="0">
                <a:solidFill>
                  <a:srgbClr val="3333FF"/>
                </a:solidFill>
                <a:latin typeface="Verdana"/>
                <a:cs typeface="Verdana"/>
              </a:rPr>
              <a:t>xy	</a:t>
            </a:r>
            <a:r>
              <a:rPr sz="1800" spc="-5" dirty="0">
                <a:latin typeface="Verdana"/>
                <a:cs typeface="Verdana"/>
              </a:rPr>
              <a:t>y’z</a:t>
            </a:r>
            <a:r>
              <a:rPr sz="1800" spc="-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+</a:t>
            </a:r>
            <a:r>
              <a:rPr sz="1800" spc="-10" dirty="0">
                <a:latin typeface="Verdana"/>
                <a:cs typeface="Verdana"/>
              </a:rPr>
              <a:t> yz’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+</a:t>
            </a:r>
            <a:r>
              <a:rPr sz="1800" spc="35" dirty="0"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FF33CC"/>
                </a:solidFill>
                <a:latin typeface="Verdana"/>
                <a:cs typeface="Verdana"/>
              </a:rPr>
              <a:t>xz</a:t>
            </a:r>
            <a:endParaRPr sz="1800">
              <a:latin typeface="Verdana"/>
              <a:cs typeface="Verdana"/>
            </a:endParaRPr>
          </a:p>
          <a:p>
            <a:pPr marL="356870" indent="-344805">
              <a:lnSpc>
                <a:spcPct val="100000"/>
              </a:lnSpc>
              <a:spcBef>
                <a:spcPts val="1975"/>
              </a:spcBef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sz="1600" spc="-5" dirty="0">
                <a:latin typeface="Times New Roman" pitchFamily="18" charset="0"/>
                <a:cs typeface="Times New Roman" pitchFamily="18" charset="0"/>
              </a:rPr>
              <a:t>Remember</a:t>
            </a:r>
            <a:r>
              <a:rPr sz="1600" spc="-1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that</a:t>
            </a:r>
            <a:r>
              <a:rPr sz="1600" spc="-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overlapping</a:t>
            </a:r>
            <a:r>
              <a:rPr sz="1600" spc="-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groups</a:t>
            </a:r>
            <a:r>
              <a:rPr sz="1600" spc="-5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is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possible,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as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shown</a:t>
            </a:r>
            <a:r>
              <a:rPr sz="1600" spc="-2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above</a:t>
            </a:r>
            <a:endParaRPr sz="16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3229356" y="3875913"/>
            <a:ext cx="549275" cy="335280"/>
            <a:chOff x="3229355" y="3875913"/>
            <a:chExt cx="549275" cy="335280"/>
          </a:xfrm>
        </p:grpSpPr>
        <p:sp>
          <p:nvSpPr>
            <p:cNvPr id="7" name="object 7"/>
            <p:cNvSpPr/>
            <p:nvPr/>
          </p:nvSpPr>
          <p:spPr>
            <a:xfrm>
              <a:off x="3229355" y="3998468"/>
              <a:ext cx="255270" cy="212725"/>
            </a:xfrm>
            <a:custGeom>
              <a:avLst/>
              <a:gdLst/>
              <a:ahLst/>
              <a:cxnLst/>
              <a:rect l="l" t="t" r="r" b="b"/>
              <a:pathLst>
                <a:path w="255270" h="212725">
                  <a:moveTo>
                    <a:pt x="142113" y="0"/>
                  </a:moveTo>
                  <a:lnTo>
                    <a:pt x="0" y="212343"/>
                  </a:lnTo>
                  <a:lnTo>
                    <a:pt x="255269" y="198627"/>
                  </a:lnTo>
                  <a:lnTo>
                    <a:pt x="228219" y="151256"/>
                  </a:lnTo>
                  <a:lnTo>
                    <a:pt x="184404" y="151256"/>
                  </a:lnTo>
                  <a:lnTo>
                    <a:pt x="146684" y="84962"/>
                  </a:lnTo>
                  <a:lnTo>
                    <a:pt x="179831" y="66166"/>
                  </a:lnTo>
                  <a:lnTo>
                    <a:pt x="142113" y="0"/>
                  </a:lnTo>
                  <a:close/>
                </a:path>
              </a:pathLst>
            </a:custGeom>
            <a:solidFill>
              <a:srgbClr val="3333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376040" y="4064635"/>
              <a:ext cx="81534" cy="85089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3409187" y="3875913"/>
              <a:ext cx="369570" cy="255270"/>
            </a:xfrm>
            <a:custGeom>
              <a:avLst/>
              <a:gdLst/>
              <a:ahLst/>
              <a:cxnLst/>
              <a:rect l="l" t="t" r="r" b="b"/>
              <a:pathLst>
                <a:path w="369570" h="255270">
                  <a:moveTo>
                    <a:pt x="331724" y="0"/>
                  </a:moveTo>
                  <a:lnTo>
                    <a:pt x="0" y="188722"/>
                  </a:lnTo>
                  <a:lnTo>
                    <a:pt x="37719" y="255016"/>
                  </a:lnTo>
                  <a:lnTo>
                    <a:pt x="369315" y="66293"/>
                  </a:lnTo>
                  <a:lnTo>
                    <a:pt x="331724" y="0"/>
                  </a:lnTo>
                  <a:close/>
                </a:path>
              </a:pathLst>
            </a:custGeom>
            <a:solidFill>
              <a:srgbClr val="3333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5795265" y="3875913"/>
            <a:ext cx="549275" cy="335280"/>
            <a:chOff x="5795264" y="3875913"/>
            <a:chExt cx="549275" cy="335280"/>
          </a:xfrm>
        </p:grpSpPr>
        <p:sp>
          <p:nvSpPr>
            <p:cNvPr id="11" name="object 11"/>
            <p:cNvSpPr/>
            <p:nvPr/>
          </p:nvSpPr>
          <p:spPr>
            <a:xfrm>
              <a:off x="6089142" y="4130929"/>
              <a:ext cx="255270" cy="80010"/>
            </a:xfrm>
            <a:custGeom>
              <a:avLst/>
              <a:gdLst/>
              <a:ahLst/>
              <a:cxnLst/>
              <a:rect l="l" t="t" r="r" b="b"/>
              <a:pathLst>
                <a:path w="255270" h="80010">
                  <a:moveTo>
                    <a:pt x="37719" y="0"/>
                  </a:moveTo>
                  <a:lnTo>
                    <a:pt x="0" y="66167"/>
                  </a:lnTo>
                  <a:lnTo>
                    <a:pt x="255270" y="79883"/>
                  </a:lnTo>
                  <a:lnTo>
                    <a:pt x="214375" y="18796"/>
                  </a:lnTo>
                  <a:lnTo>
                    <a:pt x="70866" y="18796"/>
                  </a:lnTo>
                  <a:lnTo>
                    <a:pt x="37719" y="0"/>
                  </a:lnTo>
                  <a:close/>
                </a:path>
              </a:pathLst>
            </a:custGeom>
            <a:solidFill>
              <a:srgbClr val="3333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126861" y="3998468"/>
              <a:ext cx="176656" cy="151256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5795264" y="3875913"/>
              <a:ext cx="369570" cy="255270"/>
            </a:xfrm>
            <a:custGeom>
              <a:avLst/>
              <a:gdLst/>
              <a:ahLst/>
              <a:cxnLst/>
              <a:rect l="l" t="t" r="r" b="b"/>
              <a:pathLst>
                <a:path w="369570" h="255270">
                  <a:moveTo>
                    <a:pt x="37591" y="0"/>
                  </a:moveTo>
                  <a:lnTo>
                    <a:pt x="0" y="66293"/>
                  </a:lnTo>
                  <a:lnTo>
                    <a:pt x="331597" y="255016"/>
                  </a:lnTo>
                  <a:lnTo>
                    <a:pt x="369315" y="188722"/>
                  </a:lnTo>
                  <a:lnTo>
                    <a:pt x="37591" y="0"/>
                  </a:lnTo>
                  <a:close/>
                </a:path>
              </a:pathLst>
            </a:custGeom>
            <a:solidFill>
              <a:srgbClr val="3333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4" name="object 14"/>
          <p:cNvGraphicFramePr>
            <a:graphicFrameLocks noGrp="1"/>
          </p:cNvGraphicFramePr>
          <p:nvPr/>
        </p:nvGraphicFramePr>
        <p:xfrm>
          <a:off x="4875212" y="4206242"/>
          <a:ext cx="2896869" cy="79032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5445"/>
                <a:gridCol w="684530"/>
                <a:gridCol w="593725"/>
                <a:gridCol w="639444"/>
                <a:gridCol w="593725"/>
              </a:tblGrid>
              <a:tr h="193294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4064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50" dirty="0">
                          <a:latin typeface="Comic Sans MS"/>
                          <a:cs typeface="Comic Sans MS"/>
                        </a:rPr>
                        <a:t>Y</a:t>
                      </a:r>
                      <a:endParaRPr sz="1050">
                        <a:latin typeface="Comic Sans MS"/>
                        <a:cs typeface="Comic Sans MS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001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50" dirty="0">
                          <a:latin typeface="Comic Sans MS"/>
                          <a:cs typeface="Comic Sans MS"/>
                        </a:rPr>
                        <a:t>0</a:t>
                      </a:r>
                      <a:endParaRPr sz="1050">
                        <a:latin typeface="Comic Sans MS"/>
                        <a:cs typeface="Comic Sans MS"/>
                      </a:endParaRPr>
                    </a:p>
                  </a:txBody>
                  <a:tcPr marL="0" marR="0" marT="177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7810" algn="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50" dirty="0">
                          <a:latin typeface="Comic Sans MS"/>
                          <a:cs typeface="Comic Sans MS"/>
                        </a:rPr>
                        <a:t>1</a:t>
                      </a:r>
                      <a:endParaRPr sz="1050">
                        <a:latin typeface="Comic Sans MS"/>
                        <a:cs typeface="Comic Sans MS"/>
                      </a:endParaRPr>
                    </a:p>
                  </a:txBody>
                  <a:tcPr marL="0" marR="0" marT="177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FF33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73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50" dirty="0">
                          <a:latin typeface="Comic Sans MS"/>
                          <a:cs typeface="Comic Sans MS"/>
                        </a:rPr>
                        <a:t>0</a:t>
                      </a:r>
                      <a:endParaRPr sz="1050">
                        <a:latin typeface="Comic Sans MS"/>
                        <a:cs typeface="Comic Sans MS"/>
                      </a:endParaRPr>
                    </a:p>
                  </a:txBody>
                  <a:tcPr marL="0" marR="0" marT="177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FF33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25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50" dirty="0">
                          <a:latin typeface="Comic Sans MS"/>
                          <a:cs typeface="Comic Sans MS"/>
                        </a:rPr>
                        <a:t>1</a:t>
                      </a:r>
                      <a:endParaRPr sz="1050">
                        <a:latin typeface="Comic Sans MS"/>
                        <a:cs typeface="Comic Sans MS"/>
                      </a:endParaRPr>
                    </a:p>
                  </a:txBody>
                  <a:tcPr marL="0" marR="0" marT="177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0406">
                <a:tc>
                  <a:txBody>
                    <a:bodyPr/>
                    <a:lstStyle/>
                    <a:p>
                      <a:pPr marR="15240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050" dirty="0">
                          <a:latin typeface="Comic Sans MS"/>
                          <a:cs typeface="Comic Sans MS"/>
                        </a:rPr>
                        <a:t>X</a:t>
                      </a:r>
                      <a:endParaRPr sz="105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050" dirty="0">
                          <a:latin typeface="Comic Sans MS"/>
                          <a:cs typeface="Comic Sans MS"/>
                        </a:rPr>
                        <a:t>0</a:t>
                      </a:r>
                      <a:endParaRPr sz="105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FF33CC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7810" algn="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050" dirty="0">
                          <a:latin typeface="Comic Sans MS"/>
                          <a:cs typeface="Comic Sans MS"/>
                        </a:rPr>
                        <a:t>1</a:t>
                      </a:r>
                      <a:endParaRPr sz="105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28575">
                      <a:solidFill>
                        <a:srgbClr val="FF33CC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FF33CC"/>
                      </a:solidFill>
                      <a:prstDash val="solid"/>
                    </a:lnT>
                    <a:lnB w="38100">
                      <a:solidFill>
                        <a:srgbClr val="FF33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257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050" dirty="0">
                          <a:latin typeface="Comic Sans MS"/>
                          <a:cs typeface="Comic Sans MS"/>
                        </a:rPr>
                        <a:t>1</a:t>
                      </a:r>
                      <a:endParaRPr sz="105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FF33CC"/>
                      </a:solidFill>
                      <a:prstDash val="solid"/>
                    </a:lnR>
                    <a:lnT w="12700">
                      <a:solidFill>
                        <a:srgbClr val="FF33CC"/>
                      </a:solidFill>
                      <a:prstDash val="solid"/>
                    </a:lnT>
                    <a:lnB w="12700">
                      <a:solidFill>
                        <a:srgbClr val="FF33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25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050" dirty="0">
                          <a:latin typeface="Comic Sans MS"/>
                          <a:cs typeface="Comic Sans MS"/>
                        </a:rPr>
                        <a:t>1</a:t>
                      </a:r>
                      <a:endParaRPr sz="105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19050">
                      <a:solidFill>
                        <a:srgbClr val="FF33CC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6469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R="1714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50" dirty="0">
                          <a:latin typeface="Comic Sans MS"/>
                          <a:cs typeface="Comic Sans MS"/>
                        </a:rPr>
                        <a:t>Z</a:t>
                      </a:r>
                      <a:endParaRPr sz="1050">
                        <a:latin typeface="Comic Sans MS"/>
                        <a:cs typeface="Comic Sans MS"/>
                      </a:endParaRPr>
                    </a:p>
                  </a:txBody>
                  <a:tcPr marL="0" marR="0" marT="177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FF33CC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17" name="object 17"/>
          <p:cNvSpPr txBox="1"/>
          <p:nvPr/>
        </p:nvSpPr>
        <p:spPr>
          <a:xfrm>
            <a:off x="8445501" y="6410197"/>
            <a:ext cx="257810" cy="23403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0"/>
              </a:lnSpc>
            </a:pPr>
            <a:r>
              <a:rPr lang="en-US" spc="-390" dirty="0" smtClean="0">
                <a:solidFill>
                  <a:srgbClr val="888888"/>
                </a:solidFill>
                <a:latin typeface="Calibri"/>
                <a:cs typeface="Calibri"/>
              </a:rPr>
              <a:t>91</a:t>
            </a:r>
            <a:endParaRPr sz="1800">
              <a:latin typeface="Calibri"/>
              <a:cs typeface="Calibri"/>
            </a:endParaRPr>
          </a:p>
        </p:txBody>
      </p:sp>
      <p:graphicFrame>
        <p:nvGraphicFramePr>
          <p:cNvPr id="15" name="object 15"/>
          <p:cNvGraphicFramePr>
            <a:graphicFrameLocks noGrp="1"/>
          </p:cNvGraphicFramePr>
          <p:nvPr/>
        </p:nvGraphicFramePr>
        <p:xfrm>
          <a:off x="1424877" y="4206240"/>
          <a:ext cx="2896870" cy="7905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5445"/>
                <a:gridCol w="683260"/>
                <a:gridCol w="595630"/>
                <a:gridCol w="638175"/>
                <a:gridCol w="594360"/>
              </a:tblGrid>
              <a:tr h="193294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38100"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050" dirty="0">
                          <a:latin typeface="Comic Sans MS"/>
                          <a:cs typeface="Comic Sans MS"/>
                        </a:rPr>
                        <a:t>Y</a:t>
                      </a:r>
                      <a:endParaRPr sz="1050">
                        <a:latin typeface="Comic Sans MS"/>
                        <a:cs typeface="Comic Sans MS"/>
                      </a:endParaRPr>
                    </a:p>
                  </a:txBody>
                  <a:tcPr marL="0" marR="0" marT="114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004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050" dirty="0">
                          <a:latin typeface="Comic Sans MS"/>
                          <a:cs typeface="Comic Sans MS"/>
                        </a:rPr>
                        <a:t>0</a:t>
                      </a:r>
                      <a:endParaRPr sz="105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8445" algn="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050" dirty="0">
                          <a:latin typeface="Comic Sans MS"/>
                          <a:cs typeface="Comic Sans MS"/>
                        </a:rPr>
                        <a:t>1</a:t>
                      </a:r>
                      <a:endParaRPr sz="105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050" dirty="0">
                          <a:latin typeface="Comic Sans MS"/>
                          <a:cs typeface="Comic Sans MS"/>
                        </a:rPr>
                        <a:t>0</a:t>
                      </a:r>
                      <a:endParaRPr sz="105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3333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050" dirty="0">
                          <a:latin typeface="Comic Sans MS"/>
                          <a:cs typeface="Comic Sans MS"/>
                        </a:rPr>
                        <a:t>1</a:t>
                      </a:r>
                      <a:endParaRPr sz="1050">
                        <a:latin typeface="Comic Sans MS"/>
                        <a:cs typeface="Comic Sans MS"/>
                      </a:endParaRPr>
                    </a:p>
                  </a:txBody>
                  <a:tcPr marL="0" marR="0" marT="184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3333FF"/>
                      </a:solidFill>
                      <a:prstDash val="solid"/>
                    </a:lnB>
                  </a:tcPr>
                </a:tc>
              </a:tr>
              <a:tr h="200533">
                <a:tc>
                  <a:txBody>
                    <a:bodyPr/>
                    <a:lstStyle/>
                    <a:p>
                      <a:pPr marR="17780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50" dirty="0">
                          <a:latin typeface="Comic Sans MS"/>
                          <a:cs typeface="Comic Sans MS"/>
                        </a:rPr>
                        <a:t>X</a:t>
                      </a:r>
                      <a:endParaRPr sz="1050">
                        <a:latin typeface="Comic Sans MS"/>
                        <a:cs typeface="Comic Sans MS"/>
                      </a:endParaRPr>
                    </a:p>
                  </a:txBody>
                  <a:tcPr marL="0" marR="0" marT="17780" marB="0"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50" dirty="0">
                          <a:latin typeface="Comic Sans MS"/>
                          <a:cs typeface="Comic Sans MS"/>
                        </a:rPr>
                        <a:t>0</a:t>
                      </a:r>
                      <a:endParaRPr sz="1050">
                        <a:latin typeface="Comic Sans MS"/>
                        <a:cs typeface="Comic Sans MS"/>
                      </a:endParaRPr>
                    </a:p>
                  </a:txBody>
                  <a:tcPr marL="0" marR="0" marT="177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8445" algn="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50" dirty="0">
                          <a:latin typeface="Comic Sans MS"/>
                          <a:cs typeface="Comic Sans MS"/>
                        </a:rPr>
                        <a:t>1</a:t>
                      </a:r>
                      <a:endParaRPr sz="1050">
                        <a:latin typeface="Comic Sans MS"/>
                        <a:cs typeface="Comic Sans MS"/>
                      </a:endParaRPr>
                    </a:p>
                  </a:txBody>
                  <a:tcPr marL="0" marR="0" marT="177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3333FF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50" dirty="0">
                          <a:latin typeface="Comic Sans MS"/>
                          <a:cs typeface="Comic Sans MS"/>
                        </a:rPr>
                        <a:t>1</a:t>
                      </a:r>
                      <a:endParaRPr sz="1050">
                        <a:latin typeface="Comic Sans MS"/>
                        <a:cs typeface="Comic Sans MS"/>
                      </a:endParaRPr>
                    </a:p>
                  </a:txBody>
                  <a:tcPr marL="0" marR="0" marT="17780" marB="0">
                    <a:lnL w="19050">
                      <a:solidFill>
                        <a:srgbClr val="3333FF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3333FF"/>
                      </a:solidFill>
                      <a:prstDash val="solid"/>
                    </a:lnT>
                    <a:lnB w="12700">
                      <a:solidFill>
                        <a:srgbClr val="3333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50" dirty="0">
                          <a:latin typeface="Comic Sans MS"/>
                          <a:cs typeface="Comic Sans MS"/>
                        </a:rPr>
                        <a:t>1</a:t>
                      </a:r>
                      <a:endParaRPr sz="1050">
                        <a:latin typeface="Comic Sans MS"/>
                        <a:cs typeface="Comic Sans MS"/>
                      </a:endParaRPr>
                    </a:p>
                  </a:txBody>
                  <a:tcPr marL="0" marR="0" marT="177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3333FF"/>
                      </a:solidFill>
                      <a:prstDash val="solid"/>
                    </a:lnR>
                    <a:lnT w="12700">
                      <a:solidFill>
                        <a:srgbClr val="3333FF"/>
                      </a:solidFill>
                      <a:prstDash val="solid"/>
                    </a:lnT>
                    <a:lnB w="38100">
                      <a:solidFill>
                        <a:srgbClr val="3333FF"/>
                      </a:solidFill>
                      <a:prstDash val="solid"/>
                    </a:lnB>
                  </a:tcPr>
                </a:tc>
              </a:tr>
              <a:tr h="196341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R="21590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050" dirty="0">
                          <a:latin typeface="Comic Sans MS"/>
                          <a:cs typeface="Comic Sans MS"/>
                        </a:rPr>
                        <a:t>Z</a:t>
                      </a:r>
                      <a:endParaRPr sz="1050">
                        <a:latin typeface="Comic Sans MS"/>
                        <a:cs typeface="Comic Sans MS"/>
                      </a:endParaRPr>
                    </a:p>
                  </a:txBody>
                  <a:tcPr marL="0" marR="0" marT="177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38100">
                      <a:solidFill>
                        <a:srgbClr val="3333FF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1524001" y="124409"/>
            <a:ext cx="46482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25" dirty="0">
                <a:solidFill>
                  <a:srgbClr val="C0504D"/>
                </a:solidFill>
                <a:latin typeface="Calibri"/>
                <a:cs typeface="Calibri"/>
              </a:rPr>
              <a:t>3-VARIABLE</a:t>
            </a:r>
            <a:r>
              <a:rPr sz="3600" spc="-12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C0504D"/>
                </a:solidFill>
                <a:latin typeface="Calibri"/>
                <a:cs typeface="Calibri"/>
              </a:rPr>
              <a:t>K-MAP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" y="6400802"/>
            <a:ext cx="4648201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953000" y="6400802"/>
            <a:ext cx="4191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/>
              <a:t>Department of Computer Science &amp; Engineering</a:t>
            </a:r>
            <a:endParaRPr lang="en-US" sz="1200" b="1" dirty="0"/>
          </a:p>
        </p:txBody>
      </p:sp>
      <p:pic>
        <p:nvPicPr>
          <p:cNvPr id="20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1" y="98886"/>
            <a:ext cx="13715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940</TotalTime>
  <Words>1613</Words>
  <Application>Microsoft Office PowerPoint</Application>
  <PresentationFormat>On-screen Show (4:3)</PresentationFormat>
  <Paragraphs>677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   DIGITAL ELECTRONICS &amp;LOGIC DESIGN     </vt:lpstr>
      <vt:lpstr>KARANAUGH MAP</vt:lpstr>
      <vt:lpstr>KARANAUGH MAP</vt:lpstr>
      <vt:lpstr>KARANAUGH MAP</vt:lpstr>
      <vt:lpstr>KARANAUGH MAP</vt:lpstr>
      <vt:lpstr>3 Variable k-Map</vt:lpstr>
      <vt:lpstr> 3 variable k-Map </vt:lpstr>
      <vt:lpstr>3-VARIABLE K-MAP</vt:lpstr>
      <vt:lpstr>3-VARIABLE K-MAP</vt:lpstr>
      <vt:lpstr>3-VARIABLE K-MAP</vt:lpstr>
      <vt:lpstr>4-VARIABLE K-MAP</vt:lpstr>
      <vt:lpstr>4-VARIABLE K-MAP</vt:lpstr>
      <vt:lpstr>4-VARIABLE K-MAP</vt:lpstr>
      <vt:lpstr>4-VARIABLE K-MAP</vt:lpstr>
      <vt:lpstr>5-VARIABLE K-MAP</vt:lpstr>
      <vt:lpstr>5-variable K-map</vt:lpstr>
      <vt:lpstr>5-VARIABLE K-MAP</vt:lpstr>
      <vt:lpstr>5-VARIABLE K-MAP</vt:lpstr>
      <vt:lpstr>DON’T CARE CONDITION</vt:lpstr>
      <vt:lpstr>DON’T CARE CONDITION</vt:lpstr>
      <vt:lpstr>DON’T CARE CONDITIONS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Administrator</cp:lastModifiedBy>
  <cp:revision>131</cp:revision>
  <dcterms:created xsi:type="dcterms:W3CDTF">2023-06-12T06:06:59Z</dcterms:created>
  <dcterms:modified xsi:type="dcterms:W3CDTF">2023-06-21T09:04:49Z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2018-07-25T00:00:00Z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2023-06-12T00:00:00Z</vt:filetime>
  </property>
</Properties>
</file>