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82" r:id="rId3"/>
    <p:sldId id="381" r:id="rId4"/>
    <p:sldId id="382" r:id="rId5"/>
    <p:sldId id="383" r:id="rId6"/>
    <p:sldId id="384" r:id="rId7"/>
    <p:sldId id="385" r:id="rId8"/>
    <p:sldId id="386" r:id="rId9"/>
    <p:sldId id="387" r:id="rId10"/>
    <p:sldId id="389" r:id="rId11"/>
    <p:sldId id="390" r:id="rId12"/>
    <p:sldId id="388" r:id="rId13"/>
    <p:sldId id="391" r:id="rId14"/>
    <p:sldId id="392" r:id="rId15"/>
    <p:sldId id="393" r:id="rId16"/>
    <p:sldId id="394" r:id="rId17"/>
    <p:sldId id="345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7541"/>
    <p:restoredTop sz="94729"/>
  </p:normalViewPr>
  <p:slideViewPr>
    <p:cSldViewPr>
      <p:cViewPr>
        <p:scale>
          <a:sx n="60" d="100"/>
          <a:sy n="60" d="100"/>
        </p:scale>
        <p:origin x="-912" y="-17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E0460-E654-42CE-A030-2BB41F91300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093022-06E1-473B-909F-B1570F971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035623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DB4388-F365-43A6-8496-C4CC9C5DDCA0}" type="datetimeFigureOut">
              <a:rPr lang="en-US" smtClean="0"/>
              <a:pPr/>
              <a:t>01/08/2023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20909-B731-40E6-B40D-2B16F286356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2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0.png"/><Relationship Id="rId4" Type="http://schemas.openxmlformats.org/officeDocument/2006/relationships/image" Target="../media/image3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762000"/>
            <a:ext cx="10513168" cy="2286000"/>
          </a:xfrm>
        </p:spPr>
        <p:txBody>
          <a:bodyPr>
            <a:normAutofit fontScale="90000"/>
          </a:bodyPr>
          <a:lstStyle/>
          <a:p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6700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Engineering Mathematics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-I </a:t>
            </a:r>
            <a:r>
              <a:rPr lang="en-IN" sz="5300" b="1" dirty="0">
                <a:solidFill>
                  <a:srgbClr val="7030A0"/>
                </a:solidFill>
                <a:latin typeface="American Typewriter" panose="02090604020004020304" pitchFamily="18" charset="77"/>
              </a:rPr>
              <a:t>(</a:t>
            </a:r>
            <a:r>
              <a:rPr lang="en-IN" sz="5300" b="1" dirty="0" smtClean="0">
                <a:solidFill>
                  <a:srgbClr val="7030A0"/>
                </a:solidFill>
                <a:latin typeface="American Typewriter" panose="02090604020004020304" pitchFamily="18" charset="77"/>
              </a:rPr>
              <a:t>BMAT-1111)</a:t>
            </a:r>
            <a:r>
              <a:rPr lang="en-IN" b="1" dirty="0"/>
              <a:t/>
            </a:r>
            <a:br>
              <a:rPr lang="en-IN" b="1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4" name="Footer Placeholder 4">
            <a:extLst>
              <a:ext uri="{FF2B5EF4-FFF2-40B4-BE49-F238E27FC236}">
                <a16:creationId xmlns:a16="http://schemas.microsoft.com/office/drawing/2014/main" xmlns="" id="{9DF95F34-A162-CA4C-889B-0891699B6A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75000" y="6365229"/>
            <a:ext cx="4114800" cy="365125"/>
          </a:xfrm>
        </p:spPr>
        <p:txBody>
          <a:bodyPr/>
          <a:lstStyle/>
          <a:p>
            <a:r>
              <a:rPr lang="en-US" b="1" dirty="0" err="1">
                <a:solidFill>
                  <a:schemeClr val="bg1"/>
                </a:solidFill>
              </a:rPr>
              <a:t>Dr.Nitin</a:t>
            </a:r>
            <a:r>
              <a:rPr lang="en-US" b="1">
                <a:solidFill>
                  <a:schemeClr val="bg1"/>
                </a:solidFill>
              </a:rPr>
              <a:t> Thapar_SOMC_ITFM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xmlns="" id="{C3EF51EB-3DA5-4842-B82C-4F75593C5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4074E40B-79F9-F74D-8D9E-1BC4B8F861E8}" type="slidenum">
              <a:rPr lang="en-US" smtClean="0"/>
              <a:pPr/>
              <a:t>1</a:t>
            </a:fld>
            <a:endParaRPr lang="en-US" dirty="0"/>
          </a:p>
        </p:txBody>
      </p:sp>
      <p:pic>
        <p:nvPicPr>
          <p:cNvPr id="12" name="Picture 2" descr="RIMT University">
            <a:extLst>
              <a:ext uri="{FF2B5EF4-FFF2-40B4-BE49-F238E27FC236}">
                <a16:creationId xmlns:a16="http://schemas.microsoft.com/office/drawing/2014/main" xmlns="" id="{C8EAC457-A304-E642-BEC5-79C861D9DB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xmlns="" id="{10D8ABEA-F2E3-8B43-9C07-09D62BFBF7A6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64FE491C-50AE-C347-9BEA-9FF9A5452B72}"/>
              </a:ext>
            </a:extLst>
          </p:cNvPr>
          <p:cNvSpPr/>
          <p:nvPr/>
        </p:nvSpPr>
        <p:spPr>
          <a:xfrm>
            <a:off x="-1295400" y="6330244"/>
            <a:ext cx="8585200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GB" sz="2000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</a:t>
            </a:r>
            <a:r>
              <a:rPr lang="en-GB" b="1" cap="none" spc="0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www.rimt.ac.in</a:t>
            </a:r>
            <a:endParaRPr lang="en-GB" sz="2400" b="1" cap="none" spc="0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0" name="Title 3"/>
          <p:cNvSpPr txBox="1">
            <a:spLocks/>
          </p:cNvSpPr>
          <p:nvPr/>
        </p:nvSpPr>
        <p:spPr>
          <a:xfrm>
            <a:off x="7289800" y="4572000"/>
            <a:ext cx="4626154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7100" dirty="0"/>
              <a:t>Prepared by: Sachin Syan</a:t>
            </a:r>
            <a:r>
              <a:rPr lang="en-US" sz="7100" dirty="0"/>
              <a:t/>
            </a:r>
            <a:br>
              <a:rPr lang="en-US" sz="7100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11" name="Title 3"/>
          <p:cNvSpPr txBox="1">
            <a:spLocks/>
          </p:cNvSpPr>
          <p:nvPr/>
        </p:nvSpPr>
        <p:spPr>
          <a:xfrm>
            <a:off x="990600" y="2819400"/>
            <a:ext cx="6248400" cy="1447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70000"/>
              </a:lnSpc>
            </a:pPr>
            <a: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  <a:t/>
            </a:r>
            <a:br>
              <a:rPr lang="en-IN" sz="4000" dirty="0">
                <a:solidFill>
                  <a:srgbClr val="7030A0"/>
                </a:solidFill>
                <a:latin typeface="American Typewriter" panose="02090604020004020304" pitchFamily="18" charset="77"/>
              </a:rPr>
            </a:br>
            <a:r>
              <a:rPr lang="en-IN" sz="9600" dirty="0">
                <a:solidFill>
                  <a:srgbClr val="7030A0"/>
                </a:solidFill>
                <a:latin typeface="+mn-lt"/>
              </a:rPr>
              <a:t/>
            </a:r>
            <a:br>
              <a:rPr lang="en-IN" sz="9600" dirty="0">
                <a:solidFill>
                  <a:srgbClr val="7030A0"/>
                </a:solidFill>
                <a:latin typeface="+mn-lt"/>
              </a:rPr>
            </a:br>
            <a:r>
              <a:rPr lang="en-US" sz="12800" dirty="0">
                <a:latin typeface="+mn-lt"/>
              </a:rPr>
              <a:t>Course Name: </a:t>
            </a:r>
            <a:r>
              <a:rPr lang="en-IN" sz="12800" dirty="0" smtClean="0">
                <a:latin typeface="+mn-lt"/>
              </a:rPr>
              <a:t>B.Tech (CSE)</a:t>
            </a:r>
            <a:r>
              <a:rPr lang="en-US" sz="12800" dirty="0">
                <a:latin typeface="+mn-lt"/>
              </a:rPr>
              <a:t/>
            </a:r>
            <a:br>
              <a:rPr lang="en-US" sz="12800" dirty="0">
                <a:latin typeface="+mn-lt"/>
              </a:rPr>
            </a:br>
            <a:r>
              <a:rPr lang="en-US" sz="12800" dirty="0">
                <a:latin typeface="+mn-lt"/>
              </a:rPr>
              <a:t>Semester:</a:t>
            </a:r>
            <a:r>
              <a:rPr lang="en-IN" sz="12800" dirty="0">
                <a:latin typeface="+mn-lt"/>
              </a:rPr>
              <a:t> </a:t>
            </a:r>
            <a:r>
              <a:rPr lang="en-IN" sz="12800" dirty="0" smtClean="0">
                <a:latin typeface="+mn-lt"/>
              </a:rPr>
              <a:t>Ist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0"/>
            <a:ext cx="9723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Cauchy’s homogeneous Linear Equation</a:t>
            </a:r>
          </a:p>
        </p:txBody>
      </p:sp>
      <p:pic>
        <p:nvPicPr>
          <p:cNvPr id="96258" name="Picture 2"/>
          <p:cNvPicPr>
            <a:picLocks noChangeAspect="1" noChangeArrowheads="1"/>
          </p:cNvPicPr>
          <p:nvPr/>
        </p:nvPicPr>
        <p:blipFill>
          <a:blip r:embed="rId3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599" y="644065"/>
            <a:ext cx="7589520" cy="8235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59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" y="933944"/>
            <a:ext cx="1097280" cy="3614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60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975360" y="1523992"/>
            <a:ext cx="7863840" cy="4782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61" name="Picture 5"/>
          <p:cNvPicPr>
            <a:picLocks noChangeAspect="1" noChangeArrowheads="1"/>
          </p:cNvPicPr>
          <p:nvPr/>
        </p:nvPicPr>
        <p:blipFill>
          <a:blip r:embed="rId6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95975" y="1752600"/>
            <a:ext cx="40005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625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903823"/>
            <a:ext cx="1188720" cy="391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8306" name="Picture 2"/>
          <p:cNvPicPr>
            <a:picLocks noChangeAspect="1" noChangeArrowheads="1"/>
          </p:cNvPicPr>
          <p:nvPr/>
        </p:nvPicPr>
        <p:blipFill>
          <a:blip r:embed="rId4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63040" y="637775"/>
            <a:ext cx="6309360" cy="88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8307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838199" y="1524000"/>
            <a:ext cx="7772400" cy="417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Rectangle 13"/>
          <p:cNvSpPr/>
          <p:nvPr/>
        </p:nvSpPr>
        <p:spPr>
          <a:xfrm>
            <a:off x="2157011" y="0"/>
            <a:ext cx="67583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Legendre’s Linear Equation</a:t>
            </a:r>
          </a:p>
        </p:txBody>
      </p:sp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157011" y="0"/>
            <a:ext cx="675838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Legendre’s Linear Equation</a:t>
            </a:r>
          </a:p>
        </p:txBody>
      </p:sp>
      <p:pic>
        <p:nvPicPr>
          <p:cNvPr id="96262" name="Picture 6"/>
          <p:cNvPicPr>
            <a:picLocks noChangeAspect="1" noChangeArrowheads="1"/>
          </p:cNvPicPr>
          <p:nvPr/>
        </p:nvPicPr>
        <p:blipFill>
          <a:blip r:embed="rId3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1051560"/>
            <a:ext cx="7315200" cy="1463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63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905000" y="2504165"/>
            <a:ext cx="7772400" cy="2525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6264" name="Picture 8"/>
          <p:cNvPicPr>
            <a:picLocks noChangeAspect="1" noChangeArrowheads="1"/>
          </p:cNvPicPr>
          <p:nvPr/>
        </p:nvPicPr>
        <p:blipFill>
          <a:blip r:embed="rId5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5105400"/>
            <a:ext cx="8686800" cy="599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588" y="0"/>
            <a:ext cx="99908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Simultaneous Linear Equations with constant coefficients</a:t>
            </a:r>
          </a:p>
        </p:txBody>
      </p:sp>
      <p:pic>
        <p:nvPicPr>
          <p:cNvPr id="9933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371600" y="739749"/>
            <a:ext cx="8778240" cy="784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903823"/>
            <a:ext cx="1188720" cy="3915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9331" name="Picture 3"/>
          <p:cNvPicPr>
            <a:picLocks noChangeAspect="1" noChangeArrowheads="1"/>
          </p:cNvPicPr>
          <p:nvPr/>
        </p:nvPicPr>
        <p:blipFill>
          <a:blip r:embed="rId5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62000" y="1527543"/>
            <a:ext cx="8595360" cy="4873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9332" name="Picture 4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7924799" y="2286000"/>
            <a:ext cx="640080" cy="809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588" y="0"/>
            <a:ext cx="99908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Simultaneous Linear Equations with constant coefficients</a:t>
            </a:r>
          </a:p>
        </p:txBody>
      </p:sp>
      <p:pic>
        <p:nvPicPr>
          <p:cNvPr id="100354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3581400" y="533400"/>
            <a:ext cx="3108960" cy="32365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0355" name="Picture 3"/>
          <p:cNvPicPr>
            <a:picLocks noChangeAspect="1" noChangeArrowheads="1"/>
          </p:cNvPicPr>
          <p:nvPr/>
        </p:nvPicPr>
        <p:blipFill>
          <a:blip r:embed="rId4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2800" y="3581400"/>
            <a:ext cx="4114800" cy="2679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0356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3352800" y="685799"/>
            <a:ext cx="365760" cy="426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0357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8001000" y="4343399"/>
            <a:ext cx="640080" cy="4608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379" name="Picture 3"/>
          <p:cNvPicPr>
            <a:picLocks noChangeAspect="1" noChangeArrowheads="1"/>
          </p:cNvPicPr>
          <p:nvPr/>
        </p:nvPicPr>
        <p:blipFill>
          <a:blip r:embed="rId2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4981574"/>
            <a:ext cx="6858000" cy="1514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588" y="0"/>
            <a:ext cx="99908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Simultaneous Linear Equations with constant coefficients</a:t>
            </a:r>
          </a:p>
        </p:txBody>
      </p:sp>
      <p:pic>
        <p:nvPicPr>
          <p:cNvPr id="10137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676400" y="609592"/>
            <a:ext cx="7040880" cy="43592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1380" name="Picture 4"/>
          <p:cNvPicPr>
            <a:picLocks noChangeAspect="1" noChangeArrowheads="1"/>
          </p:cNvPicPr>
          <p:nvPr/>
        </p:nvPicPr>
        <p:blipFill>
          <a:blip r:embed="rId5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33599" y="5791199"/>
            <a:ext cx="1005840" cy="3315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7588" y="0"/>
            <a:ext cx="99908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smtClean="0">
                <a:latin typeface="Times New Roman" pitchFamily="18" charset="0"/>
              </a:rPr>
              <a:t>Simultaneous Linear Equations with constant coefficients</a:t>
            </a:r>
          </a:p>
        </p:txBody>
      </p:sp>
      <p:pic>
        <p:nvPicPr>
          <p:cNvPr id="102402" name="Picture 2"/>
          <p:cNvPicPr>
            <a:picLocks noChangeAspect="1" noChangeArrowheads="1"/>
          </p:cNvPicPr>
          <p:nvPr/>
        </p:nvPicPr>
        <p:blipFill>
          <a:blip r:embed="rId3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914392"/>
            <a:ext cx="5760720" cy="4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40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914399" y="4724400"/>
            <a:ext cx="822960" cy="4047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Topics Discussed in Next Lecture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10972800" cy="4525963"/>
          </a:xfrm>
        </p:spPr>
        <p:txBody>
          <a:bodyPr>
            <a:normAutofit/>
          </a:bodyPr>
          <a:lstStyle/>
          <a:p>
            <a:r>
              <a:rPr lang="en-IN" sz="2800" dirty="0" smtClean="0"/>
              <a:t>Complex Numbers and Elementary Functions of Complex Variable</a:t>
            </a:r>
            <a:endParaRPr lang="en-US" sz="2800" dirty="0" smtClean="0">
              <a:effectLst/>
            </a:endParaRPr>
          </a:p>
          <a:p>
            <a:endParaRPr lang="en-US" sz="2800" dirty="0" smtClean="0">
              <a:effectLst/>
            </a:endParaRPr>
          </a:p>
          <a:p>
            <a:endParaRPr lang="el-GR" sz="2800" dirty="0">
              <a:effectLst/>
            </a:endParaRP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</p:spTree>
    <p:extLst>
      <p:ext uri="{BB962C8B-B14F-4D97-AF65-F5344CB8AC3E}">
        <p14:creationId xmlns:p14="http://schemas.microsoft.com/office/powerpoint/2010/main" xmlns="" val="86997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/>
              <a:t>Topic Discussed</a:t>
            </a:r>
          </a:p>
        </p:txBody>
      </p:sp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xmlns="" id="{CC7AE05A-CAD6-9F1B-B287-C9EBF9BBE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447800"/>
            <a:ext cx="11582400" cy="4525963"/>
          </a:xfrm>
        </p:spPr>
        <p:txBody>
          <a:bodyPr>
            <a:normAutofit fontScale="92500" lnSpcReduction="10000"/>
          </a:bodyPr>
          <a:lstStyle/>
          <a:p>
            <a:pPr marL="63500" indent="-63500">
              <a:buNone/>
            </a:pPr>
            <a:r>
              <a:rPr lang="en-US" sz="3900" b="1" dirty="0" smtClean="0"/>
              <a:t>Linear Ordinary Differential Equations of Second and Higher Order</a:t>
            </a:r>
            <a:endParaRPr lang="en-IN" sz="3900" dirty="0" smtClean="0"/>
          </a:p>
          <a:p>
            <a:r>
              <a:rPr lang="en-US" sz="4000" dirty="0" smtClean="0"/>
              <a:t>Method of Variation of Parameters</a:t>
            </a:r>
          </a:p>
          <a:p>
            <a:r>
              <a:rPr lang="en-US" sz="4000" dirty="0" smtClean="0"/>
              <a:t>Operator Method</a:t>
            </a:r>
          </a:p>
          <a:p>
            <a:r>
              <a:rPr lang="en-US" sz="4000" dirty="0" smtClean="0"/>
              <a:t>Cauchy’ s Homogeneous Linear Equation</a:t>
            </a:r>
          </a:p>
          <a:p>
            <a:r>
              <a:rPr lang="en-US" sz="4000" dirty="0" smtClean="0"/>
              <a:t>Legendre’s Linear Equation</a:t>
            </a:r>
          </a:p>
          <a:p>
            <a:r>
              <a:rPr lang="en-US" sz="4000" dirty="0" smtClean="0"/>
              <a:t>Simultaneous Linear Equation with constant coefficients</a:t>
            </a:r>
          </a:p>
          <a:p>
            <a:endParaRPr lang="en-IN" sz="6000" dirty="0" smtClean="0"/>
          </a:p>
          <a:p>
            <a:endParaRPr lang="en-IN" sz="6000" i="1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12877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95400" y="152400"/>
            <a:ext cx="83054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Method of Variation of Parameters</a:t>
            </a:r>
          </a:p>
        </p:txBody>
      </p:sp>
      <p:pic>
        <p:nvPicPr>
          <p:cNvPr id="573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685799" y="1142984"/>
            <a:ext cx="10607040" cy="274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3962399" y="4187536"/>
            <a:ext cx="3566160" cy="746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7348" name="Picture 4"/>
          <p:cNvPicPr>
            <a:picLocks noChangeAspect="1" noChangeArrowheads="1"/>
          </p:cNvPicPr>
          <p:nvPr/>
        </p:nvPicPr>
        <p:blipFill>
          <a:blip r:embed="rId5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4953000"/>
            <a:ext cx="6400800" cy="963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95400" y="152400"/>
            <a:ext cx="83054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Method of Variation of Parameters</a:t>
            </a:r>
          </a:p>
        </p:txBody>
      </p:sp>
      <p:pic>
        <p:nvPicPr>
          <p:cNvPr id="91138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447800" y="1066784"/>
            <a:ext cx="10241280" cy="3600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13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52400" y="1066797"/>
            <a:ext cx="1188720" cy="3179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140" name="Picture 4"/>
          <p:cNvPicPr>
            <a:picLocks noChangeAspect="1" noChangeArrowheads="1"/>
          </p:cNvPicPr>
          <p:nvPr/>
        </p:nvPicPr>
        <p:blipFill>
          <a:blip r:embed="rId5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1523998"/>
            <a:ext cx="1463040" cy="2760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141" name="Picture 5"/>
          <p:cNvPicPr>
            <a:picLocks noChangeAspect="1" noChangeArrowheads="1"/>
          </p:cNvPicPr>
          <p:nvPr/>
        </p:nvPicPr>
        <p:blipFill>
          <a:blip r:embed="rId6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9599" y="1904989"/>
            <a:ext cx="8503920" cy="2396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1142" name="Picture 6"/>
          <p:cNvPicPr>
            <a:picLocks noChangeAspect="1" noChangeArrowheads="1"/>
          </p:cNvPicPr>
          <p:nvPr/>
        </p:nvPicPr>
        <p:blipFill>
          <a:blip r:embed="rId7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865120" y="4267200"/>
            <a:ext cx="7040880" cy="19017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95400" y="152400"/>
            <a:ext cx="830547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Method of Variation of Parameters</a:t>
            </a:r>
          </a:p>
        </p:txBody>
      </p:sp>
      <p:pic>
        <p:nvPicPr>
          <p:cNvPr id="9216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295400" y="1828800"/>
            <a:ext cx="9326880" cy="3145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35587" y="152400"/>
            <a:ext cx="42130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Operator Method</a:t>
            </a:r>
          </a:p>
        </p:txBody>
      </p:sp>
      <p:pic>
        <p:nvPicPr>
          <p:cNvPr id="93186" name="Picture 2"/>
          <p:cNvPicPr>
            <a:picLocks noChangeAspect="1" noChangeArrowheads="1"/>
          </p:cNvPicPr>
          <p:nvPr/>
        </p:nvPicPr>
        <p:blipFill>
          <a:blip r:embed="rId3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" y="1371600"/>
            <a:ext cx="1188720" cy="3617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187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676399" y="1142999"/>
            <a:ext cx="4297680" cy="84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188" name="Picture 4"/>
          <p:cNvPicPr>
            <a:picLocks noChangeAspect="1" noChangeArrowheads="1"/>
          </p:cNvPicPr>
          <p:nvPr/>
        </p:nvPicPr>
        <p:blipFill>
          <a:blip r:embed="rId5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9199" y="2133600"/>
            <a:ext cx="3931920" cy="80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189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1630680" y="2895600"/>
            <a:ext cx="6675120" cy="3524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190" name="Picture 6"/>
          <p:cNvPicPr>
            <a:picLocks noChangeAspect="1" noChangeArrowheads="1"/>
          </p:cNvPicPr>
          <p:nvPr/>
        </p:nvPicPr>
        <p:blipFill>
          <a:blip r:embed="rId7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05800" y="4038600"/>
            <a:ext cx="548640" cy="2128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3191" name="Picture 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8324850" y="2514599"/>
            <a:ext cx="548640" cy="34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35587" y="152400"/>
            <a:ext cx="42130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Operator Method</a:t>
            </a:r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399" y="1066800"/>
            <a:ext cx="9235440" cy="5209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635587" y="152400"/>
            <a:ext cx="42130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Operator Method</a:t>
            </a:r>
          </a:p>
        </p:txBody>
      </p:sp>
      <p:pic>
        <p:nvPicPr>
          <p:cNvPr id="94210" name="Picture 2"/>
          <p:cNvPicPr>
            <a:picLocks noChangeAspect="1" noChangeArrowheads="1"/>
          </p:cNvPicPr>
          <p:nvPr/>
        </p:nvPicPr>
        <p:blipFill>
          <a:blip r:embed="rId3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950" t="77525" r="37294"/>
          <a:stretch>
            <a:fillRect/>
          </a:stretch>
        </p:blipFill>
        <p:spPr bwMode="auto">
          <a:xfrm>
            <a:off x="2438400" y="1371597"/>
            <a:ext cx="5852160" cy="12845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4211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0" y="3124200"/>
            <a:ext cx="12527280" cy="22636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236" name="Picture 4"/>
          <p:cNvPicPr>
            <a:picLocks noChangeAspect="1" noChangeArrowheads="1"/>
          </p:cNvPicPr>
          <p:nvPr/>
        </p:nvPicPr>
        <p:blipFill>
          <a:blip r:embed="rId2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9645"/>
          <a:stretch>
            <a:fillRect/>
          </a:stretch>
        </p:blipFill>
        <p:spPr bwMode="auto">
          <a:xfrm>
            <a:off x="2057400" y="4840923"/>
            <a:ext cx="5394960" cy="15598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RIMT University">
            <a:extLst>
              <a:ext uri="{FF2B5EF4-FFF2-40B4-BE49-F238E27FC236}">
                <a16:creationId xmlns:a16="http://schemas.microsoft.com/office/drawing/2014/main" xmlns="" id="{B4E8E784-8F2B-A840-A113-9AC4CAE3D8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982200" y="9525"/>
            <a:ext cx="1970197" cy="895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4C86E98-25B0-4342-9987-EF3973486A7D}"/>
              </a:ext>
            </a:extLst>
          </p:cNvPr>
          <p:cNvSpPr/>
          <p:nvPr/>
        </p:nvSpPr>
        <p:spPr>
          <a:xfrm>
            <a:off x="7713" y="6392862"/>
            <a:ext cx="6350000" cy="365125"/>
          </a:xfrm>
          <a:prstGeom prst="rect">
            <a:avLst/>
          </a:prstGeom>
          <a:solidFill>
            <a:srgbClr val="BD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>
                <a:ln w="22225">
                  <a:noFill/>
                  <a:prstDash val="solid"/>
                </a:ln>
                <a:solidFill>
                  <a:schemeClr val="bg1"/>
                </a:solidFill>
              </a:rPr>
              <a:t>education for life                                          www.rimt.ac.in</a:t>
            </a:r>
            <a:endParaRPr lang="en-GB" sz="2000" b="1" dirty="0">
              <a:ln w="22225">
                <a:noFill/>
                <a:prstDash val="solid"/>
              </a:ln>
              <a:solidFill>
                <a:schemeClr val="bg1"/>
              </a:solidFill>
            </a:endParaRP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DD4A000E-D220-0045-A2D1-8D39B19F67C4}"/>
              </a:ext>
            </a:extLst>
          </p:cNvPr>
          <p:cNvSpPr txBox="1">
            <a:spLocks/>
          </p:cNvSpPr>
          <p:nvPr/>
        </p:nvSpPr>
        <p:spPr>
          <a:xfrm>
            <a:off x="6357713" y="6365229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chemeClr val="tx1"/>
                </a:solidFill>
              </a:rPr>
              <a:t>Department of Computer Science &amp; Engineering</a:t>
            </a:r>
          </a:p>
        </p:txBody>
      </p:sp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57200" y="0"/>
            <a:ext cx="972394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b="1" i="1" dirty="0" smtClean="0">
                <a:latin typeface="Times New Roman" pitchFamily="18" charset="0"/>
              </a:rPr>
              <a:t>Cauchy’s homogeneous Linear Equation</a:t>
            </a:r>
          </a:p>
        </p:txBody>
      </p:sp>
      <p:pic>
        <p:nvPicPr>
          <p:cNvPr id="95234" name="Picture 2"/>
          <p:cNvPicPr>
            <a:picLocks noChangeAspect="1" noChangeArrowheads="1"/>
          </p:cNvPicPr>
          <p:nvPr/>
        </p:nvPicPr>
        <p:blipFill>
          <a:blip r:embed="rId4">
            <a:lum bright="-40000" contrast="51000"/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" y="685800"/>
            <a:ext cx="11155680" cy="869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5235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40000" contrast="51000"/>
          </a:blip>
          <a:srcRect/>
          <a:stretch>
            <a:fillRect/>
          </a:stretch>
        </p:blipFill>
        <p:spPr bwMode="auto">
          <a:xfrm>
            <a:off x="76200" y="1396543"/>
            <a:ext cx="10881360" cy="3556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194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6592534</TotalTime>
  <Words>278</Words>
  <Application>Microsoft Office PowerPoint</Application>
  <PresentationFormat>Custom</PresentationFormat>
  <Paragraphs>90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   Engineering Mathematics-I (BMAT-1111)    </vt:lpstr>
      <vt:lpstr>Topic Discussed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Topics Discussed in Next Lecture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FINANCIAL MANAGEMENT</dc:title>
  <dc:creator>DELL</dc:creator>
  <cp:lastModifiedBy>Admin</cp:lastModifiedBy>
  <cp:revision>289</cp:revision>
  <dcterms:created xsi:type="dcterms:W3CDTF">2020-11-12T04:35:12Z</dcterms:created>
  <dcterms:modified xsi:type="dcterms:W3CDTF">2023-08-01T10:28:07Z</dcterms:modified>
</cp:coreProperties>
</file>