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82" r:id="rId3"/>
    <p:sldId id="382" r:id="rId4"/>
    <p:sldId id="381" r:id="rId5"/>
    <p:sldId id="380" r:id="rId6"/>
    <p:sldId id="379" r:id="rId7"/>
    <p:sldId id="378" r:id="rId8"/>
    <p:sldId id="377" r:id="rId9"/>
    <p:sldId id="376" r:id="rId10"/>
    <p:sldId id="375" r:id="rId11"/>
    <p:sldId id="373" r:id="rId12"/>
    <p:sldId id="372" r:id="rId13"/>
    <p:sldId id="371" r:id="rId14"/>
    <p:sldId id="370" r:id="rId15"/>
    <p:sldId id="369" r:id="rId16"/>
    <p:sldId id="368" r:id="rId17"/>
    <p:sldId id="367" r:id="rId18"/>
    <p:sldId id="366" r:id="rId19"/>
    <p:sldId id="365" r:id="rId20"/>
    <p:sldId id="364" r:id="rId21"/>
    <p:sldId id="363" r:id="rId22"/>
    <p:sldId id="346" r:id="rId23"/>
    <p:sldId id="354" r:id="rId24"/>
    <p:sldId id="344" r:id="rId25"/>
    <p:sldId id="34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41"/>
    <p:restoredTop sz="94729"/>
  </p:normalViewPr>
  <p:slideViewPr>
    <p:cSldViewPr>
      <p:cViewPr varScale="1">
        <p:scale>
          <a:sx n="68" d="100"/>
          <a:sy n="68" d="100"/>
        </p:scale>
        <p:origin x="714" y="72"/>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94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8/20/2023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093022-06E1-473B-909F-B1570F971297}" type="slidenum">
              <a:rPr lang="en-US" smtClean="0"/>
              <a:pPr/>
              <a:t>11</a:t>
            </a:fld>
            <a:endParaRPr lang="en-US"/>
          </a:p>
        </p:txBody>
      </p:sp>
    </p:spTree>
    <p:extLst>
      <p:ext uri="{BB962C8B-B14F-4D97-AF65-F5344CB8AC3E}">
        <p14:creationId xmlns:p14="http://schemas.microsoft.com/office/powerpoint/2010/main" val="3186368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093022-06E1-473B-909F-B1570F971297}" type="slidenum">
              <a:rPr lang="en-US" smtClean="0"/>
              <a:pPr/>
              <a:t>22</a:t>
            </a:fld>
            <a:endParaRPr lang="en-US"/>
          </a:p>
        </p:txBody>
      </p:sp>
    </p:spTree>
    <p:extLst>
      <p:ext uri="{BB962C8B-B14F-4D97-AF65-F5344CB8AC3E}">
        <p14:creationId xmlns:p14="http://schemas.microsoft.com/office/powerpoint/2010/main" val="3509216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DDB4388-F365-43A6-8496-C4CC9C5DDCA0}" type="datetimeFigureOut">
              <a:rPr lang="en-US" smtClean="0"/>
              <a:pPr/>
              <a:t>8/20/2023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8/20/2023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8/20/2023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8/20/2023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DB4388-F365-43A6-8496-C4CC9C5DDCA0}" type="datetimeFigureOut">
              <a:rPr lang="en-US" smtClean="0"/>
              <a:pPr/>
              <a:t>8/20/2023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DB4388-F365-43A6-8496-C4CC9C5DDCA0}" type="datetimeFigureOut">
              <a:rPr lang="en-US" smtClean="0"/>
              <a:pPr/>
              <a:t>8/20/2023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DB4388-F365-43A6-8496-C4CC9C5DDCA0}" type="datetimeFigureOut">
              <a:rPr lang="en-US" smtClean="0"/>
              <a:pPr/>
              <a:t>8/20/2023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8/20/2023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3.png"/><Relationship Id="rId4" Type="http://schemas.openxmlformats.org/officeDocument/2006/relationships/image" Target="../media/image22.png"/></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br>
              <a:rPr lang="en-IN" sz="4000" dirty="0">
                <a:solidFill>
                  <a:srgbClr val="7030A0"/>
                </a:solidFill>
                <a:latin typeface="American Typewriter" panose="02090604020004020304" pitchFamily="18" charset="77"/>
              </a:rPr>
            </a:br>
            <a:br>
              <a:rPr lang="en-IN" sz="4000" dirty="0">
                <a:solidFill>
                  <a:srgbClr val="7030A0"/>
                </a:solidFill>
                <a:latin typeface="American Typewriter" panose="02090604020004020304" pitchFamily="18" charset="77"/>
              </a:rPr>
            </a:br>
            <a:br>
              <a:rPr lang="en-IN" sz="4000" dirty="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INDUSTRIAL AUTOMATION AND ROBOTICS(BTME-3505)</a:t>
            </a:r>
            <a:br>
              <a:rPr lang="en-IN" b="1" dirty="0"/>
            </a:br>
            <a:br>
              <a:rPr lang="en-US" dirty="0"/>
            </a:br>
            <a:br>
              <a:rPr lang="en-US" dirty="0"/>
            </a:br>
            <a:br>
              <a:rPr lang="en-US" dirty="0"/>
            </a:br>
            <a:endParaRPr lang="en-US" dirty="0"/>
          </a:p>
        </p:txBody>
      </p:sp>
      <p:sp>
        <p:nvSpPr>
          <p:cNvPr id="14" name="Footer Placeholder 4">
            <a:extLst>
              <a:ext uri="{FF2B5EF4-FFF2-40B4-BE49-F238E27FC236}">
                <a16:creationId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br>
              <a:rPr lang="en-IN" sz="4000" dirty="0">
                <a:solidFill>
                  <a:srgbClr val="7030A0"/>
                </a:solidFill>
                <a:latin typeface="American Typewriter" panose="02090604020004020304" pitchFamily="18" charset="77"/>
              </a:rPr>
            </a:br>
            <a:br>
              <a:rPr lang="en-IN" sz="4000" dirty="0">
                <a:solidFill>
                  <a:srgbClr val="7030A0"/>
                </a:solidFill>
                <a:latin typeface="American Typewriter" panose="02090604020004020304" pitchFamily="18" charset="77"/>
              </a:rPr>
            </a:br>
            <a:r>
              <a:rPr lang="en-IN" sz="4000" dirty="0"/>
              <a:t>Prepared by: </a:t>
            </a:r>
            <a:r>
              <a:rPr lang="en-IN" sz="4000" dirty="0" err="1"/>
              <a:t>Dr.</a:t>
            </a:r>
            <a:r>
              <a:rPr lang="en-IN" sz="4000" dirty="0"/>
              <a:t> Sachin Saini</a:t>
            </a:r>
            <a:br>
              <a:rPr lang="en-US" dirty="0"/>
            </a:br>
            <a:br>
              <a:rPr lang="en-US" dirty="0"/>
            </a:br>
            <a:endParaRPr lang="en-US" dirty="0"/>
          </a:p>
        </p:txBody>
      </p:sp>
      <p:sp>
        <p:nvSpPr>
          <p:cNvPr id="11" name="Title 3"/>
          <p:cNvSpPr txBox="1">
            <a:spLocks/>
          </p:cNvSpPr>
          <p:nvPr/>
        </p:nvSpPr>
        <p:spPr>
          <a:xfrm>
            <a:off x="990600" y="2590800"/>
            <a:ext cx="4626154"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br>
              <a:rPr lang="en-IN" sz="4000" dirty="0">
                <a:solidFill>
                  <a:srgbClr val="7030A0"/>
                </a:solidFill>
                <a:latin typeface="American Typewriter" panose="02090604020004020304" pitchFamily="18" charset="77"/>
              </a:rPr>
            </a:br>
            <a:br>
              <a:rPr lang="en-IN" sz="9600" dirty="0">
                <a:solidFill>
                  <a:srgbClr val="7030A0"/>
                </a:solidFill>
                <a:latin typeface="+mn-lt"/>
              </a:rPr>
            </a:br>
            <a:r>
              <a:rPr lang="en-US" sz="9600" dirty="0">
                <a:latin typeface="+mn-lt"/>
              </a:rPr>
              <a:t>Course Name: IAR</a:t>
            </a:r>
            <a:br>
              <a:rPr lang="en-US" sz="9600" dirty="0">
                <a:latin typeface="+mn-lt"/>
              </a:rPr>
            </a:br>
            <a:r>
              <a:rPr lang="en-US" sz="9600" dirty="0">
                <a:latin typeface="+mn-lt"/>
              </a:rPr>
              <a:t>Semester: 5th</a:t>
            </a:r>
            <a:br>
              <a:rPr lang="en-US" dirty="0"/>
            </a:b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
        <p:nvSpPr>
          <p:cNvPr id="3" name="TextBox 2">
            <a:extLst>
              <a:ext uri="{FF2B5EF4-FFF2-40B4-BE49-F238E27FC236}">
                <a16:creationId xmlns:a16="http://schemas.microsoft.com/office/drawing/2014/main" id="{23C7FA14-FDEF-41F5-904D-82A8EF9F6249}"/>
              </a:ext>
            </a:extLst>
          </p:cNvPr>
          <p:cNvSpPr txBox="1"/>
          <p:nvPr/>
        </p:nvSpPr>
        <p:spPr>
          <a:xfrm flipH="1">
            <a:off x="838200" y="1752600"/>
            <a:ext cx="4227024" cy="2585323"/>
          </a:xfrm>
          <a:prstGeom prst="rect">
            <a:avLst/>
          </a:prstGeom>
          <a:noFill/>
        </p:spPr>
        <p:txBody>
          <a:bodyPr wrap="square" rtlCol="0">
            <a:spAutoFit/>
          </a:bodyPr>
          <a:lstStyle/>
          <a:p>
            <a:r>
              <a:rPr lang="en-US" b="1" dirty="0"/>
              <a:t>TYPES OF SWITCHES</a:t>
            </a:r>
          </a:p>
          <a:p>
            <a:r>
              <a:rPr lang="en-US" dirty="0"/>
              <a:t>Basic switch, operated by a mechanical level, Push-button switch,       </a:t>
            </a:r>
          </a:p>
          <a:p>
            <a:r>
              <a:rPr lang="en-US" dirty="0"/>
              <a:t>Slide switch,       </a:t>
            </a:r>
          </a:p>
          <a:p>
            <a:r>
              <a:rPr lang="en-US" dirty="0"/>
              <a:t>Thumbwheel switch,      </a:t>
            </a:r>
          </a:p>
          <a:p>
            <a:r>
              <a:rPr lang="en-US" dirty="0"/>
              <a:t>Limit switch,       </a:t>
            </a:r>
          </a:p>
          <a:p>
            <a:r>
              <a:rPr lang="en-US" dirty="0"/>
              <a:t>Proximity switch, and       </a:t>
            </a:r>
          </a:p>
          <a:p>
            <a:r>
              <a:rPr lang="en-US" dirty="0"/>
              <a:t>Photoelectric switch. </a:t>
            </a:r>
          </a:p>
          <a:p>
            <a:endParaRPr lang="en-US" dirty="0"/>
          </a:p>
        </p:txBody>
      </p:sp>
      <p:pic>
        <p:nvPicPr>
          <p:cNvPr id="5" name="Picture 4">
            <a:extLst>
              <a:ext uri="{FF2B5EF4-FFF2-40B4-BE49-F238E27FC236}">
                <a16:creationId xmlns:a16="http://schemas.microsoft.com/office/drawing/2014/main" id="{BB9085A7-40F5-473D-A0CC-268EA604C1A0}"/>
              </a:ext>
            </a:extLst>
          </p:cNvPr>
          <p:cNvPicPr>
            <a:picLocks noChangeAspect="1"/>
          </p:cNvPicPr>
          <p:nvPr/>
        </p:nvPicPr>
        <p:blipFill>
          <a:blip r:embed="rId3"/>
          <a:stretch>
            <a:fillRect/>
          </a:stretch>
        </p:blipFill>
        <p:spPr>
          <a:xfrm>
            <a:off x="5638799" y="1504950"/>
            <a:ext cx="6128599" cy="4505334"/>
          </a:xfrm>
          <a:prstGeom prst="rect">
            <a:avLst/>
          </a:prstGeom>
        </p:spPr>
      </p:pic>
    </p:spTree>
    <p:extLst>
      <p:ext uri="{BB962C8B-B14F-4D97-AF65-F5344CB8AC3E}">
        <p14:creationId xmlns:p14="http://schemas.microsoft.com/office/powerpoint/2010/main" val="2844944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AFFA7066-B2BE-47DE-B85B-AA4F2FD69D9E}"/>
              </a:ext>
            </a:extLst>
          </p:cNvPr>
          <p:cNvPicPr>
            <a:picLocks noChangeAspect="1"/>
          </p:cNvPicPr>
          <p:nvPr/>
        </p:nvPicPr>
        <p:blipFill>
          <a:blip r:embed="rId4"/>
          <a:stretch>
            <a:fillRect/>
          </a:stretch>
        </p:blipFill>
        <p:spPr>
          <a:xfrm>
            <a:off x="1600200" y="1524000"/>
            <a:ext cx="8872313" cy="4514850"/>
          </a:xfrm>
          <a:prstGeom prst="rect">
            <a:avLst/>
          </a:prstGeom>
        </p:spPr>
      </p:pic>
    </p:spTree>
    <p:extLst>
      <p:ext uri="{BB962C8B-B14F-4D97-AF65-F5344CB8AC3E}">
        <p14:creationId xmlns:p14="http://schemas.microsoft.com/office/powerpoint/2010/main" val="4057094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F2A69FA3-913D-4F83-8F07-76D0B7F687F4}"/>
              </a:ext>
            </a:extLst>
          </p:cNvPr>
          <p:cNvPicPr>
            <a:picLocks noChangeAspect="1"/>
          </p:cNvPicPr>
          <p:nvPr/>
        </p:nvPicPr>
        <p:blipFill>
          <a:blip r:embed="rId3"/>
          <a:stretch>
            <a:fillRect/>
          </a:stretch>
        </p:blipFill>
        <p:spPr>
          <a:xfrm>
            <a:off x="1676400" y="1600200"/>
            <a:ext cx="9144000" cy="4362450"/>
          </a:xfrm>
          <a:prstGeom prst="rect">
            <a:avLst/>
          </a:prstGeom>
        </p:spPr>
      </p:pic>
    </p:spTree>
    <p:extLst>
      <p:ext uri="{BB962C8B-B14F-4D97-AF65-F5344CB8AC3E}">
        <p14:creationId xmlns:p14="http://schemas.microsoft.com/office/powerpoint/2010/main" val="2787590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5CDD6852-318C-41A8-BDE5-2F18B061ED65}"/>
              </a:ext>
            </a:extLst>
          </p:cNvPr>
          <p:cNvPicPr>
            <a:picLocks noChangeAspect="1"/>
          </p:cNvPicPr>
          <p:nvPr/>
        </p:nvPicPr>
        <p:blipFill>
          <a:blip r:embed="rId3"/>
          <a:stretch>
            <a:fillRect/>
          </a:stretch>
        </p:blipFill>
        <p:spPr>
          <a:xfrm>
            <a:off x="1295400" y="1524000"/>
            <a:ext cx="9982200" cy="4286250"/>
          </a:xfrm>
          <a:prstGeom prst="rect">
            <a:avLst/>
          </a:prstGeom>
        </p:spPr>
      </p:pic>
    </p:spTree>
    <p:extLst>
      <p:ext uri="{BB962C8B-B14F-4D97-AF65-F5344CB8AC3E}">
        <p14:creationId xmlns:p14="http://schemas.microsoft.com/office/powerpoint/2010/main" val="2723595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16CC6513-6A17-4AC5-9EF3-680E859723E3}"/>
              </a:ext>
            </a:extLst>
          </p:cNvPr>
          <p:cNvPicPr>
            <a:picLocks noChangeAspect="1"/>
          </p:cNvPicPr>
          <p:nvPr/>
        </p:nvPicPr>
        <p:blipFill>
          <a:blip r:embed="rId3"/>
          <a:stretch>
            <a:fillRect/>
          </a:stretch>
        </p:blipFill>
        <p:spPr>
          <a:xfrm>
            <a:off x="2971800" y="1600200"/>
            <a:ext cx="6010275" cy="4486275"/>
          </a:xfrm>
          <a:prstGeom prst="rect">
            <a:avLst/>
          </a:prstGeom>
        </p:spPr>
      </p:pic>
    </p:spTree>
    <p:extLst>
      <p:ext uri="{BB962C8B-B14F-4D97-AF65-F5344CB8AC3E}">
        <p14:creationId xmlns:p14="http://schemas.microsoft.com/office/powerpoint/2010/main" val="1733159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856EC126-F554-4285-AAEC-B8734EFA0F78}"/>
              </a:ext>
            </a:extLst>
          </p:cNvPr>
          <p:cNvPicPr>
            <a:picLocks noChangeAspect="1"/>
          </p:cNvPicPr>
          <p:nvPr/>
        </p:nvPicPr>
        <p:blipFill>
          <a:blip r:embed="rId3"/>
          <a:stretch>
            <a:fillRect/>
          </a:stretch>
        </p:blipFill>
        <p:spPr>
          <a:xfrm>
            <a:off x="1600200" y="1504950"/>
            <a:ext cx="9296400" cy="4381500"/>
          </a:xfrm>
          <a:prstGeom prst="rect">
            <a:avLst/>
          </a:prstGeom>
        </p:spPr>
      </p:pic>
    </p:spTree>
    <p:extLst>
      <p:ext uri="{BB962C8B-B14F-4D97-AF65-F5344CB8AC3E}">
        <p14:creationId xmlns:p14="http://schemas.microsoft.com/office/powerpoint/2010/main" val="1948405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9962A835-B138-482E-8807-CE7E41B84468}"/>
              </a:ext>
            </a:extLst>
          </p:cNvPr>
          <p:cNvPicPr>
            <a:picLocks noChangeAspect="1"/>
          </p:cNvPicPr>
          <p:nvPr/>
        </p:nvPicPr>
        <p:blipFill>
          <a:blip r:embed="rId3"/>
          <a:stretch>
            <a:fillRect/>
          </a:stretch>
        </p:blipFill>
        <p:spPr>
          <a:xfrm>
            <a:off x="1447800" y="1524000"/>
            <a:ext cx="9220200" cy="4533900"/>
          </a:xfrm>
          <a:prstGeom prst="rect">
            <a:avLst/>
          </a:prstGeom>
        </p:spPr>
      </p:pic>
    </p:spTree>
    <p:extLst>
      <p:ext uri="{BB962C8B-B14F-4D97-AF65-F5344CB8AC3E}">
        <p14:creationId xmlns:p14="http://schemas.microsoft.com/office/powerpoint/2010/main" val="16627488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34924C4C-9EA6-419C-9561-FCBD52C7B557}"/>
              </a:ext>
            </a:extLst>
          </p:cNvPr>
          <p:cNvPicPr>
            <a:picLocks noChangeAspect="1"/>
          </p:cNvPicPr>
          <p:nvPr/>
        </p:nvPicPr>
        <p:blipFill>
          <a:blip r:embed="rId3"/>
          <a:stretch>
            <a:fillRect/>
          </a:stretch>
        </p:blipFill>
        <p:spPr>
          <a:xfrm>
            <a:off x="1524000" y="1504950"/>
            <a:ext cx="9753600" cy="4497265"/>
          </a:xfrm>
          <a:prstGeom prst="rect">
            <a:avLst/>
          </a:prstGeom>
        </p:spPr>
      </p:pic>
    </p:spTree>
    <p:extLst>
      <p:ext uri="{BB962C8B-B14F-4D97-AF65-F5344CB8AC3E}">
        <p14:creationId xmlns:p14="http://schemas.microsoft.com/office/powerpoint/2010/main" val="1874366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AFCCEA8C-ED31-4105-A497-6E7023C02AC5}"/>
              </a:ext>
            </a:extLst>
          </p:cNvPr>
          <p:cNvPicPr>
            <a:picLocks noChangeAspect="1"/>
          </p:cNvPicPr>
          <p:nvPr/>
        </p:nvPicPr>
        <p:blipFill>
          <a:blip r:embed="rId3"/>
          <a:stretch>
            <a:fillRect/>
          </a:stretch>
        </p:blipFill>
        <p:spPr>
          <a:xfrm>
            <a:off x="2819400" y="1752600"/>
            <a:ext cx="5162550" cy="4010025"/>
          </a:xfrm>
          <a:prstGeom prst="rect">
            <a:avLst/>
          </a:prstGeom>
        </p:spPr>
      </p:pic>
    </p:spTree>
    <p:extLst>
      <p:ext uri="{BB962C8B-B14F-4D97-AF65-F5344CB8AC3E}">
        <p14:creationId xmlns:p14="http://schemas.microsoft.com/office/powerpoint/2010/main" val="12828998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36F1F199-D494-4D34-BE53-4E737680F0E8}"/>
              </a:ext>
            </a:extLst>
          </p:cNvPr>
          <p:cNvPicPr>
            <a:picLocks noChangeAspect="1"/>
          </p:cNvPicPr>
          <p:nvPr/>
        </p:nvPicPr>
        <p:blipFill>
          <a:blip r:embed="rId3"/>
          <a:stretch>
            <a:fillRect/>
          </a:stretch>
        </p:blipFill>
        <p:spPr>
          <a:xfrm>
            <a:off x="2609111" y="1447800"/>
            <a:ext cx="6105525" cy="4410075"/>
          </a:xfrm>
          <a:prstGeom prst="rect">
            <a:avLst/>
          </a:prstGeom>
        </p:spPr>
      </p:pic>
    </p:spTree>
    <p:extLst>
      <p:ext uri="{BB962C8B-B14F-4D97-AF65-F5344CB8AC3E}">
        <p14:creationId xmlns:p14="http://schemas.microsoft.com/office/powerpoint/2010/main" val="1754735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
        <p:nvSpPr>
          <p:cNvPr id="7" name="TextBox 6">
            <a:extLst>
              <a:ext uri="{FF2B5EF4-FFF2-40B4-BE49-F238E27FC236}">
                <a16:creationId xmlns:a16="http://schemas.microsoft.com/office/drawing/2014/main" id="{99CD7628-EE6F-41CE-8FEC-6148E6A821DD}"/>
              </a:ext>
            </a:extLst>
          </p:cNvPr>
          <p:cNvSpPr txBox="1"/>
          <p:nvPr/>
        </p:nvSpPr>
        <p:spPr>
          <a:xfrm>
            <a:off x="1157867" y="1667638"/>
            <a:ext cx="9753600" cy="1200329"/>
          </a:xfrm>
          <a:prstGeom prst="rect">
            <a:avLst/>
          </a:prstGeom>
          <a:noFill/>
        </p:spPr>
        <p:txBody>
          <a:bodyPr wrap="square" rtlCol="0">
            <a:spAutoFit/>
          </a:bodyPr>
          <a:lstStyle/>
          <a:p>
            <a:pPr algn="just"/>
            <a:r>
              <a:rPr lang="en-US" dirty="0">
                <a:latin typeface="Arial" panose="020B0604020202020204" pitchFamily="34" charset="0"/>
                <a:cs typeface="Arial" panose="020B0604020202020204" pitchFamily="34" charset="0"/>
              </a:rPr>
              <a:t>What PLC’s Do??</a:t>
            </a:r>
          </a:p>
          <a:p>
            <a:pPr algn="just"/>
            <a:r>
              <a:rPr lang="en-US" dirty="0">
                <a:latin typeface="Arial" panose="020B0604020202020204" pitchFamily="34" charset="0"/>
                <a:cs typeface="Arial" panose="020B0604020202020204" pitchFamily="34" charset="0"/>
              </a:rPr>
              <a:t>Initially designed to replace relay logic boards, Sequence device actuation, Coordinate activities, Accepts input from a series of switches and Sends output to devices or relays</a:t>
            </a:r>
          </a:p>
          <a:p>
            <a:endParaRPr lang="en-US" dirty="0"/>
          </a:p>
        </p:txBody>
      </p:sp>
      <p:pic>
        <p:nvPicPr>
          <p:cNvPr id="9" name="Picture 8">
            <a:extLst>
              <a:ext uri="{FF2B5EF4-FFF2-40B4-BE49-F238E27FC236}">
                <a16:creationId xmlns:a16="http://schemas.microsoft.com/office/drawing/2014/main" id="{21096A47-C8D9-4A44-94AD-BD62EE8F3883}"/>
              </a:ext>
            </a:extLst>
          </p:cNvPr>
          <p:cNvPicPr>
            <a:picLocks noChangeAspect="1"/>
          </p:cNvPicPr>
          <p:nvPr/>
        </p:nvPicPr>
        <p:blipFill>
          <a:blip r:embed="rId3"/>
          <a:stretch>
            <a:fillRect/>
          </a:stretch>
        </p:blipFill>
        <p:spPr>
          <a:xfrm>
            <a:off x="609600" y="2895600"/>
            <a:ext cx="5486400" cy="2933700"/>
          </a:xfrm>
          <a:prstGeom prst="rect">
            <a:avLst/>
          </a:prstGeom>
        </p:spPr>
      </p:pic>
      <p:pic>
        <p:nvPicPr>
          <p:cNvPr id="10" name="Picture 9">
            <a:extLst>
              <a:ext uri="{FF2B5EF4-FFF2-40B4-BE49-F238E27FC236}">
                <a16:creationId xmlns:a16="http://schemas.microsoft.com/office/drawing/2014/main" id="{842FA279-805B-4A9B-A3D9-4F88901362FA}"/>
              </a:ext>
            </a:extLst>
          </p:cNvPr>
          <p:cNvPicPr>
            <a:picLocks noChangeAspect="1"/>
          </p:cNvPicPr>
          <p:nvPr/>
        </p:nvPicPr>
        <p:blipFill>
          <a:blip r:embed="rId4"/>
          <a:stretch>
            <a:fillRect/>
          </a:stretch>
        </p:blipFill>
        <p:spPr>
          <a:xfrm>
            <a:off x="6905980" y="2895600"/>
            <a:ext cx="4876800" cy="3497262"/>
          </a:xfrm>
          <a:prstGeom prst="rect">
            <a:avLst/>
          </a:prstGeom>
        </p:spPr>
      </p:pic>
    </p:spTree>
    <p:extLst>
      <p:ext uri="{BB962C8B-B14F-4D97-AF65-F5344CB8AC3E}">
        <p14:creationId xmlns:p14="http://schemas.microsoft.com/office/powerpoint/2010/main" val="12128776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93E5ECF3-7189-4F78-85BB-FAB5E47D7A4C}"/>
              </a:ext>
            </a:extLst>
          </p:cNvPr>
          <p:cNvPicPr>
            <a:picLocks noChangeAspect="1"/>
          </p:cNvPicPr>
          <p:nvPr/>
        </p:nvPicPr>
        <p:blipFill>
          <a:blip r:embed="rId3"/>
          <a:stretch>
            <a:fillRect/>
          </a:stretch>
        </p:blipFill>
        <p:spPr>
          <a:xfrm>
            <a:off x="762000" y="1600200"/>
            <a:ext cx="4981575" cy="4048125"/>
          </a:xfrm>
          <a:prstGeom prst="rect">
            <a:avLst/>
          </a:prstGeom>
        </p:spPr>
      </p:pic>
      <p:pic>
        <p:nvPicPr>
          <p:cNvPr id="5" name="Picture 4">
            <a:extLst>
              <a:ext uri="{FF2B5EF4-FFF2-40B4-BE49-F238E27FC236}">
                <a16:creationId xmlns:a16="http://schemas.microsoft.com/office/drawing/2014/main" id="{37D93F2C-3448-4EA6-8345-6D8211A1452A}"/>
              </a:ext>
            </a:extLst>
          </p:cNvPr>
          <p:cNvPicPr>
            <a:picLocks noChangeAspect="1"/>
          </p:cNvPicPr>
          <p:nvPr/>
        </p:nvPicPr>
        <p:blipFill>
          <a:blip r:embed="rId4"/>
          <a:stretch>
            <a:fillRect/>
          </a:stretch>
        </p:blipFill>
        <p:spPr>
          <a:xfrm>
            <a:off x="6357713" y="1752600"/>
            <a:ext cx="5462812" cy="3895724"/>
          </a:xfrm>
          <a:prstGeom prst="rect">
            <a:avLst/>
          </a:prstGeom>
        </p:spPr>
      </p:pic>
    </p:spTree>
    <p:extLst>
      <p:ext uri="{BB962C8B-B14F-4D97-AF65-F5344CB8AC3E}">
        <p14:creationId xmlns:p14="http://schemas.microsoft.com/office/powerpoint/2010/main" val="2150630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F87C8B0D-BB33-4D3D-A155-2A1E80DAA0F1}"/>
              </a:ext>
            </a:extLst>
          </p:cNvPr>
          <p:cNvPicPr>
            <a:picLocks noChangeAspect="1"/>
          </p:cNvPicPr>
          <p:nvPr/>
        </p:nvPicPr>
        <p:blipFill>
          <a:blip r:embed="rId3"/>
          <a:stretch>
            <a:fillRect/>
          </a:stretch>
        </p:blipFill>
        <p:spPr>
          <a:xfrm>
            <a:off x="914400" y="1780233"/>
            <a:ext cx="4914900" cy="4105275"/>
          </a:xfrm>
          <a:prstGeom prst="rect">
            <a:avLst/>
          </a:prstGeom>
        </p:spPr>
      </p:pic>
      <p:pic>
        <p:nvPicPr>
          <p:cNvPr id="5" name="Picture 4">
            <a:extLst>
              <a:ext uri="{FF2B5EF4-FFF2-40B4-BE49-F238E27FC236}">
                <a16:creationId xmlns:a16="http://schemas.microsoft.com/office/drawing/2014/main" id="{DEEEE84E-5B66-45E7-A8A9-753195D51524}"/>
              </a:ext>
            </a:extLst>
          </p:cNvPr>
          <p:cNvPicPr>
            <a:picLocks noChangeAspect="1"/>
          </p:cNvPicPr>
          <p:nvPr/>
        </p:nvPicPr>
        <p:blipFill>
          <a:blip r:embed="rId4"/>
          <a:stretch>
            <a:fillRect/>
          </a:stretch>
        </p:blipFill>
        <p:spPr>
          <a:xfrm>
            <a:off x="6566748" y="1838178"/>
            <a:ext cx="4710852" cy="3679325"/>
          </a:xfrm>
          <a:prstGeom prst="rect">
            <a:avLst/>
          </a:prstGeom>
        </p:spPr>
      </p:pic>
    </p:spTree>
    <p:extLst>
      <p:ext uri="{BB962C8B-B14F-4D97-AF65-F5344CB8AC3E}">
        <p14:creationId xmlns:p14="http://schemas.microsoft.com/office/powerpoint/2010/main" val="1150707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normAutofit/>
          </a:bodyPr>
          <a:lstStyle/>
          <a:p>
            <a:pPr algn="ctr"/>
            <a:r>
              <a:rPr lang="en-IN" b="1" dirty="0"/>
              <a:t>Industrial Automation and Robotics</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B3D5B8D7-65DF-44F8-B823-E350397B6F35}"/>
              </a:ext>
            </a:extLst>
          </p:cNvPr>
          <p:cNvPicPr>
            <a:picLocks noChangeAspect="1"/>
          </p:cNvPicPr>
          <p:nvPr/>
        </p:nvPicPr>
        <p:blipFill>
          <a:blip r:embed="rId4"/>
          <a:stretch>
            <a:fillRect/>
          </a:stretch>
        </p:blipFill>
        <p:spPr>
          <a:xfrm>
            <a:off x="838200" y="1447800"/>
            <a:ext cx="5400675" cy="4552950"/>
          </a:xfrm>
          <a:prstGeom prst="rect">
            <a:avLst/>
          </a:prstGeom>
        </p:spPr>
      </p:pic>
      <p:pic>
        <p:nvPicPr>
          <p:cNvPr id="5" name="Picture 4">
            <a:extLst>
              <a:ext uri="{FF2B5EF4-FFF2-40B4-BE49-F238E27FC236}">
                <a16:creationId xmlns:a16="http://schemas.microsoft.com/office/drawing/2014/main" id="{73166211-655A-400D-A71A-078FD8710F61}"/>
              </a:ext>
            </a:extLst>
          </p:cNvPr>
          <p:cNvPicPr>
            <a:picLocks noChangeAspect="1"/>
          </p:cNvPicPr>
          <p:nvPr/>
        </p:nvPicPr>
        <p:blipFill>
          <a:blip r:embed="rId5"/>
          <a:stretch>
            <a:fillRect/>
          </a:stretch>
        </p:blipFill>
        <p:spPr>
          <a:xfrm>
            <a:off x="6238875" y="1600201"/>
            <a:ext cx="5713522" cy="4428182"/>
          </a:xfrm>
          <a:prstGeom prst="rect">
            <a:avLst/>
          </a:prstGeom>
        </p:spPr>
      </p:pic>
    </p:spTree>
    <p:extLst>
      <p:ext uri="{BB962C8B-B14F-4D97-AF65-F5344CB8AC3E}">
        <p14:creationId xmlns:p14="http://schemas.microsoft.com/office/powerpoint/2010/main" val="18332659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normAutofit/>
          </a:bodyPr>
          <a:lstStyle/>
          <a:p>
            <a:pPr algn="ctr"/>
            <a:r>
              <a:rPr lang="en-IN" b="1" dirty="0"/>
              <a:t>Industrial Automation and Robotics</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CFF58C58-5FBD-4DB7-A909-6F7390124965}"/>
              </a:ext>
            </a:extLst>
          </p:cNvPr>
          <p:cNvPicPr>
            <a:picLocks noChangeAspect="1"/>
          </p:cNvPicPr>
          <p:nvPr/>
        </p:nvPicPr>
        <p:blipFill>
          <a:blip r:embed="rId3"/>
          <a:stretch>
            <a:fillRect/>
          </a:stretch>
        </p:blipFill>
        <p:spPr>
          <a:xfrm>
            <a:off x="838200" y="2047875"/>
            <a:ext cx="5086350" cy="3457575"/>
          </a:xfrm>
          <a:prstGeom prst="rect">
            <a:avLst/>
          </a:prstGeom>
        </p:spPr>
      </p:pic>
      <p:pic>
        <p:nvPicPr>
          <p:cNvPr id="5" name="Picture 4">
            <a:extLst>
              <a:ext uri="{FF2B5EF4-FFF2-40B4-BE49-F238E27FC236}">
                <a16:creationId xmlns:a16="http://schemas.microsoft.com/office/drawing/2014/main" id="{1CB91B84-ECD0-4D63-9598-EFF855385532}"/>
              </a:ext>
            </a:extLst>
          </p:cNvPr>
          <p:cNvPicPr>
            <a:picLocks noChangeAspect="1"/>
          </p:cNvPicPr>
          <p:nvPr/>
        </p:nvPicPr>
        <p:blipFill>
          <a:blip r:embed="rId4"/>
          <a:stretch>
            <a:fillRect/>
          </a:stretch>
        </p:blipFill>
        <p:spPr>
          <a:xfrm>
            <a:off x="6985848" y="1864116"/>
            <a:ext cx="3981450" cy="3667125"/>
          </a:xfrm>
          <a:prstGeom prst="rect">
            <a:avLst/>
          </a:prstGeom>
        </p:spPr>
      </p:pic>
    </p:spTree>
    <p:extLst>
      <p:ext uri="{BB962C8B-B14F-4D97-AF65-F5344CB8AC3E}">
        <p14:creationId xmlns:p14="http://schemas.microsoft.com/office/powerpoint/2010/main" val="28596945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Summary</a:t>
            </a:r>
          </a:p>
        </p:txBody>
      </p:sp>
      <p:sp>
        <p:nvSpPr>
          <p:cNvPr id="3" name="Content Placeholder 2"/>
          <p:cNvSpPr>
            <a:spLocks noGrp="1"/>
          </p:cNvSpPr>
          <p:nvPr>
            <p:ph idx="1"/>
          </p:nvPr>
        </p:nvSpPr>
        <p:spPr/>
        <p:txBody>
          <a:bodyPr>
            <a:normAutofit/>
          </a:bodyPr>
          <a:lstStyle/>
          <a:p>
            <a:pPr marL="0" indent="0">
              <a:buNone/>
            </a:pPr>
            <a:r>
              <a:rPr lang="en-IN" dirty="0"/>
              <a:t>In this chapter, an introduction to the field of the PLC’s(Programmable Logic Controllers) was given and some Valuable learnings were obtained which is given below;</a:t>
            </a:r>
          </a:p>
          <a:p>
            <a:pPr marL="0" indent="0">
              <a:buNone/>
            </a:pPr>
            <a:endParaRPr lang="en-IN" dirty="0"/>
          </a:p>
          <a:p>
            <a:r>
              <a:rPr lang="en-IN" dirty="0"/>
              <a:t>Role of PLC’s in today’s  world of automation</a:t>
            </a:r>
          </a:p>
          <a:p>
            <a:r>
              <a:rPr lang="en-IN" dirty="0"/>
              <a:t> Working of PLC and its components</a:t>
            </a:r>
          </a:p>
          <a:p>
            <a:endParaRPr lang="en-IN" dirty="0"/>
          </a:p>
          <a:p>
            <a:endParaRPr lang="en-IN" dirty="0"/>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Tree>
    <p:extLst>
      <p:ext uri="{BB962C8B-B14F-4D97-AF65-F5344CB8AC3E}">
        <p14:creationId xmlns:p14="http://schemas.microsoft.com/office/powerpoint/2010/main" val="1949115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Topics to be Discussed in Next Lecture</a:t>
            </a:r>
          </a:p>
        </p:txBody>
      </p:sp>
      <p:sp>
        <p:nvSpPr>
          <p:cNvPr id="3" name="Content Placeholder 2"/>
          <p:cNvSpPr>
            <a:spLocks noGrp="1"/>
          </p:cNvSpPr>
          <p:nvPr>
            <p:ph idx="1"/>
          </p:nvPr>
        </p:nvSpPr>
        <p:spPr/>
        <p:txBody>
          <a:bodyPr>
            <a:normAutofit/>
          </a:bodyPr>
          <a:lstStyle/>
          <a:p>
            <a:r>
              <a:rPr lang="en-IN" dirty="0"/>
              <a:t>Electrical and Electrical controls</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91800" y="9525"/>
            <a:ext cx="13605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Tree>
    <p:extLst>
      <p:ext uri="{BB962C8B-B14F-4D97-AF65-F5344CB8AC3E}">
        <p14:creationId xmlns:p14="http://schemas.microsoft.com/office/powerpoint/2010/main" val="869976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
        <p:nvSpPr>
          <p:cNvPr id="5" name="TextBox 4">
            <a:extLst>
              <a:ext uri="{FF2B5EF4-FFF2-40B4-BE49-F238E27FC236}">
                <a16:creationId xmlns:a16="http://schemas.microsoft.com/office/drawing/2014/main" id="{8ADAA895-DA11-4668-8A56-21197213C4B2}"/>
              </a:ext>
            </a:extLst>
          </p:cNvPr>
          <p:cNvSpPr txBox="1"/>
          <p:nvPr/>
        </p:nvSpPr>
        <p:spPr>
          <a:xfrm>
            <a:off x="609600" y="1752600"/>
            <a:ext cx="10668000" cy="3970318"/>
          </a:xfrm>
          <a:prstGeom prst="rect">
            <a:avLst/>
          </a:prstGeom>
          <a:noFill/>
        </p:spPr>
        <p:txBody>
          <a:bodyPr wrap="square" rtlCol="0">
            <a:spAutoFit/>
          </a:bodyPr>
          <a:lstStyle/>
          <a:p>
            <a:pPr algn="just"/>
            <a:r>
              <a:rPr lang="en-US" sz="2800" dirty="0">
                <a:latin typeface="Arial" panose="020B0604020202020204" pitchFamily="34" charset="0"/>
                <a:cs typeface="Arial" panose="020B0604020202020204" pitchFamily="34" charset="0"/>
              </a:rPr>
              <a:t>"A digitally operating electronic apparatus which uses a programmable memory for the internal storage of instructions by implementing specific functions such as logic sequencing, timing, counting, and arithmetic to control, through digital or analog input/output modules, various types of machines or processes.  The digital computer which is used to perform the functions of a programmable controller is considered to be within this scope.  Excluded are drum and other similar mechanical sequencing controllers."</a:t>
            </a:r>
          </a:p>
        </p:txBody>
      </p:sp>
    </p:spTree>
    <p:extLst>
      <p:ext uri="{BB962C8B-B14F-4D97-AF65-F5344CB8AC3E}">
        <p14:creationId xmlns:p14="http://schemas.microsoft.com/office/powerpoint/2010/main" val="4229445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1C755622-466E-40B0-8936-CE0863812F4F}"/>
              </a:ext>
            </a:extLst>
          </p:cNvPr>
          <p:cNvPicPr>
            <a:picLocks noChangeAspect="1"/>
          </p:cNvPicPr>
          <p:nvPr/>
        </p:nvPicPr>
        <p:blipFill>
          <a:blip r:embed="rId3"/>
          <a:stretch>
            <a:fillRect/>
          </a:stretch>
        </p:blipFill>
        <p:spPr>
          <a:xfrm>
            <a:off x="1219200" y="1600200"/>
            <a:ext cx="9601199" cy="4343400"/>
          </a:xfrm>
          <a:prstGeom prst="rect">
            <a:avLst/>
          </a:prstGeom>
        </p:spPr>
      </p:pic>
    </p:spTree>
    <p:extLst>
      <p:ext uri="{BB962C8B-B14F-4D97-AF65-F5344CB8AC3E}">
        <p14:creationId xmlns:p14="http://schemas.microsoft.com/office/powerpoint/2010/main" val="3334033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04875"/>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 CONFIGURATION</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FB7AF32A-9266-4C63-BB82-F18F9CA546D8}"/>
              </a:ext>
            </a:extLst>
          </p:cNvPr>
          <p:cNvPicPr>
            <a:picLocks noChangeAspect="1"/>
          </p:cNvPicPr>
          <p:nvPr/>
        </p:nvPicPr>
        <p:blipFill>
          <a:blip r:embed="rId3"/>
          <a:stretch>
            <a:fillRect/>
          </a:stretch>
        </p:blipFill>
        <p:spPr>
          <a:xfrm>
            <a:off x="3048000" y="2372636"/>
            <a:ext cx="4724400" cy="2971800"/>
          </a:xfrm>
          <a:prstGeom prst="rect">
            <a:avLst/>
          </a:prstGeom>
        </p:spPr>
      </p:pic>
    </p:spTree>
    <p:extLst>
      <p:ext uri="{BB962C8B-B14F-4D97-AF65-F5344CB8AC3E}">
        <p14:creationId xmlns:p14="http://schemas.microsoft.com/office/powerpoint/2010/main" val="2402789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
        <p:nvSpPr>
          <p:cNvPr id="3" name="Rectangle 2">
            <a:extLst>
              <a:ext uri="{FF2B5EF4-FFF2-40B4-BE49-F238E27FC236}">
                <a16:creationId xmlns:a16="http://schemas.microsoft.com/office/drawing/2014/main" id="{0816984B-625A-49E8-9CD3-BB824216671D}"/>
              </a:ext>
            </a:extLst>
          </p:cNvPr>
          <p:cNvSpPr/>
          <p:nvPr/>
        </p:nvSpPr>
        <p:spPr>
          <a:xfrm>
            <a:off x="636563" y="1536174"/>
            <a:ext cx="10972800" cy="3785652"/>
          </a:xfrm>
          <a:prstGeom prst="rect">
            <a:avLst/>
          </a:prstGeom>
        </p:spPr>
        <p:txBody>
          <a:bodyPr wrap="square">
            <a:spAutoFit/>
          </a:bodyPr>
          <a:lstStyle/>
          <a:p>
            <a:pPr algn="just"/>
            <a:r>
              <a:rPr lang="en-US" sz="2000" b="1" dirty="0"/>
              <a:t>INPUT RELAYS-</a:t>
            </a:r>
            <a:r>
              <a:rPr lang="en-US" sz="2000" dirty="0"/>
              <a:t>(contacts)These are connected to the outside world. They physically exist and receive signals from switches, sensors, etc. Typically they are not relays but rather they are transistors.</a:t>
            </a:r>
          </a:p>
          <a:p>
            <a:pPr algn="just"/>
            <a:r>
              <a:rPr lang="en-US" sz="2000" b="1" dirty="0"/>
              <a:t>INTERNAL UTILITY RELAYS-(contacts</a:t>
            </a:r>
            <a:r>
              <a:rPr lang="en-US" sz="2000" dirty="0"/>
              <a:t>) These do not receive signals from the outside world nor do they physically exist. They are simulated relays and are what enables a PLC to eliminate external relays.  There are also some special relays that are dedicated to performing only one task. Some are always on while some are always off. Some are on only once during power-on and are typically used for initializing data that was stored. </a:t>
            </a:r>
          </a:p>
          <a:p>
            <a:pPr algn="just"/>
            <a:r>
              <a:rPr lang="en-US" sz="2000" b="1" dirty="0"/>
              <a:t>COUNTERS-</a:t>
            </a:r>
            <a:r>
              <a:rPr lang="en-US" sz="2000" dirty="0"/>
              <a:t>These again do not physically exist. They are simulated counters and they can be programmed to count pulses. Typically these counters can count up, down or both up and down. Since they are simulated they are limited in their counting speed. Some manufacturers also include high-speed counters that are hardware based. We can think of these as physically existing. Most times these counters can count up, down or up and down</a:t>
            </a:r>
            <a:r>
              <a:rPr lang="en-US" dirty="0"/>
              <a:t>. </a:t>
            </a:r>
          </a:p>
        </p:txBody>
      </p:sp>
    </p:spTree>
    <p:extLst>
      <p:ext uri="{BB962C8B-B14F-4D97-AF65-F5344CB8AC3E}">
        <p14:creationId xmlns:p14="http://schemas.microsoft.com/office/powerpoint/2010/main" val="8961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
        <p:nvSpPr>
          <p:cNvPr id="3" name="TextBox 2">
            <a:extLst>
              <a:ext uri="{FF2B5EF4-FFF2-40B4-BE49-F238E27FC236}">
                <a16:creationId xmlns:a16="http://schemas.microsoft.com/office/drawing/2014/main" id="{D25DC819-C494-4DC8-8B29-AE47EE97848F}"/>
              </a:ext>
            </a:extLst>
          </p:cNvPr>
          <p:cNvSpPr txBox="1"/>
          <p:nvPr/>
        </p:nvSpPr>
        <p:spPr>
          <a:xfrm>
            <a:off x="990600" y="1752600"/>
            <a:ext cx="10591800" cy="2585323"/>
          </a:xfrm>
          <a:prstGeom prst="rect">
            <a:avLst/>
          </a:prstGeom>
          <a:noFill/>
        </p:spPr>
        <p:txBody>
          <a:bodyPr wrap="square" rtlCol="0">
            <a:spAutoFit/>
          </a:bodyPr>
          <a:lstStyle/>
          <a:p>
            <a:pPr algn="just"/>
            <a:r>
              <a:rPr lang="en-US" dirty="0"/>
              <a:t>TIMERS-These also do not physically exist. They come in many varieties and increments. The most common type is an on-delay type. Others include off-delay and both retentive and non-retentive types.  Increments vary from 1ms through 1s. </a:t>
            </a:r>
          </a:p>
          <a:p>
            <a:pPr algn="just"/>
            <a:r>
              <a:rPr lang="en-US" dirty="0"/>
              <a:t>OUTPUT RELAYS-(coils)These are connected to the outside world. They physically exist and send on/off signals to solenoids, lights, etc. They can be transistors, relays, or </a:t>
            </a:r>
            <a:r>
              <a:rPr lang="en-US" dirty="0" err="1"/>
              <a:t>triacs</a:t>
            </a:r>
            <a:r>
              <a:rPr lang="en-US" dirty="0"/>
              <a:t> depending upon the model chosen. </a:t>
            </a:r>
          </a:p>
          <a:p>
            <a:pPr algn="just"/>
            <a:r>
              <a:rPr lang="en-US" dirty="0"/>
              <a:t>DATA STORAGE-Typically there are registers assigned to simply store data. They are usually used as temporary storage for math or data manipulation. They can also typically be used to store data when power is removed from the PLC. Upon power-up they will still have the same contents as before power  was removed. Very convenient and necessary!!</a:t>
            </a:r>
          </a:p>
        </p:txBody>
      </p:sp>
    </p:spTree>
    <p:extLst>
      <p:ext uri="{BB962C8B-B14F-4D97-AF65-F5344CB8AC3E}">
        <p14:creationId xmlns:p14="http://schemas.microsoft.com/office/powerpoint/2010/main" val="709280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C39FE2D5-8889-43BC-B2C3-A0958BC77EE7}"/>
              </a:ext>
            </a:extLst>
          </p:cNvPr>
          <p:cNvPicPr>
            <a:picLocks noChangeAspect="1"/>
          </p:cNvPicPr>
          <p:nvPr/>
        </p:nvPicPr>
        <p:blipFill>
          <a:blip r:embed="rId3"/>
          <a:stretch>
            <a:fillRect/>
          </a:stretch>
        </p:blipFill>
        <p:spPr>
          <a:xfrm>
            <a:off x="838200" y="1504950"/>
            <a:ext cx="10515600" cy="4448175"/>
          </a:xfrm>
          <a:prstGeom prst="rect">
            <a:avLst/>
          </a:prstGeom>
        </p:spPr>
      </p:pic>
    </p:spTree>
    <p:extLst>
      <p:ext uri="{BB962C8B-B14F-4D97-AF65-F5344CB8AC3E}">
        <p14:creationId xmlns:p14="http://schemas.microsoft.com/office/powerpoint/2010/main" val="3736114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p:spPr>
        <p:txBody>
          <a:bodyPr>
            <a:noAutofit/>
          </a:bodyPr>
          <a:lstStyle/>
          <a:p>
            <a:r>
              <a:rPr lang="en-US" altLang="en-US" sz="3200" b="1" dirty="0">
                <a:latin typeface="Arial" panose="020B0604020202020204" pitchFamily="34" charset="0"/>
                <a:cs typeface="Arial" panose="020B0604020202020204" pitchFamily="34" charset="0"/>
              </a:rPr>
              <a:t>PROGRAMMABLE LOGIC CONTROLLERS</a:t>
            </a:r>
            <a:endParaRPr lang="en-IN" sz="3200" b="1" dirty="0">
              <a:latin typeface="Arial" panose="020B0604020202020204" pitchFamily="34" charset="0"/>
              <a:cs typeface="Arial" panose="020B0604020202020204" pitchFamily="34" charset="0"/>
            </a:endParaRP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Picture 2">
            <a:extLst>
              <a:ext uri="{FF2B5EF4-FFF2-40B4-BE49-F238E27FC236}">
                <a16:creationId xmlns:a16="http://schemas.microsoft.com/office/drawing/2014/main" id="{868271FF-E703-47A5-A28E-2E688FEE1206}"/>
              </a:ext>
            </a:extLst>
          </p:cNvPr>
          <p:cNvPicPr>
            <a:picLocks noChangeAspect="1"/>
          </p:cNvPicPr>
          <p:nvPr/>
        </p:nvPicPr>
        <p:blipFill>
          <a:blip r:embed="rId3"/>
          <a:stretch>
            <a:fillRect/>
          </a:stretch>
        </p:blipFill>
        <p:spPr>
          <a:xfrm>
            <a:off x="1447800" y="1600200"/>
            <a:ext cx="9905999" cy="4448175"/>
          </a:xfrm>
          <a:prstGeom prst="rect">
            <a:avLst/>
          </a:prstGeom>
        </p:spPr>
      </p:pic>
    </p:spTree>
    <p:extLst>
      <p:ext uri="{BB962C8B-B14F-4D97-AF65-F5344CB8AC3E}">
        <p14:creationId xmlns:p14="http://schemas.microsoft.com/office/powerpoint/2010/main" val="25022378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5003</TotalTime>
  <Words>1013</Words>
  <Application>Microsoft Office PowerPoint</Application>
  <PresentationFormat>Widescreen</PresentationFormat>
  <Paragraphs>102</Paragraphs>
  <Slides>25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American Typewriter</vt:lpstr>
      <vt:lpstr>Arial</vt:lpstr>
      <vt:lpstr>Calibri</vt:lpstr>
      <vt:lpstr>Office Theme</vt:lpstr>
      <vt:lpstr>   INDUSTRIAL AUTOMATION AND ROBOTICS(BTME-3505)    </vt:lpstr>
      <vt:lpstr>PROGRAMMABLE LOGIC CONTROLLERS</vt:lpstr>
      <vt:lpstr>PROGRAMMABLE LOGIC CONTROLLERS</vt:lpstr>
      <vt:lpstr>PROGRAMMABLE LOGIC CONTROLLERS</vt:lpstr>
      <vt:lpstr>PROGRAMMABLE LOGIC CONTROLLERS CONFIGURATION</vt:lpstr>
      <vt:lpstr>PROGRAMMABLE LOGIC CONTROLLERS</vt:lpstr>
      <vt:lpstr>PROGRAMMABLE LOGIC CONTROLLERS</vt:lpstr>
      <vt:lpstr>PROGRAMMABLE LOGIC CONTROLLERS</vt:lpstr>
      <vt:lpstr>PROGRAMMABLE LOGIC CONTROLLERS</vt:lpstr>
      <vt:lpstr>PROGRAMMABLE LOGIC CONTROLLERS</vt:lpstr>
      <vt:lpstr>PROGRAMMABLE LOGIC CONTROLLERS</vt:lpstr>
      <vt:lpstr>PROGRAMMABLE LOGIC CONTROLLERS</vt:lpstr>
      <vt:lpstr>PROGRAMMABLE LOGIC CONTROLLERS</vt:lpstr>
      <vt:lpstr>PROGRAMMABLE LOGIC CONTROLLERS</vt:lpstr>
      <vt:lpstr>PROGRAMMABLE LOGIC CONTROLLERS</vt:lpstr>
      <vt:lpstr>PROGRAMMABLE LOGIC CONTROLLERS</vt:lpstr>
      <vt:lpstr>PROGRAMMABLE LOGIC CONTROLLERS</vt:lpstr>
      <vt:lpstr>PROGRAMMABLE LOGIC CONTROLLERS</vt:lpstr>
      <vt:lpstr>PROGRAMMABLE LOGIC CONTROLLERS</vt:lpstr>
      <vt:lpstr>PROGRAMMABLE LOGIC CONTROLLERS</vt:lpstr>
      <vt:lpstr>PROGRAMMABLE LOGIC CONTROLLERS</vt:lpstr>
      <vt:lpstr>Industrial Automation and Robotics</vt:lpstr>
      <vt:lpstr>Industrial Automation and Robotics</vt:lpstr>
      <vt:lpstr>Summary</vt:lpstr>
      <vt:lpstr>Topics to be Discussed in Next Lecture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DELL</cp:lastModifiedBy>
  <cp:revision>148</cp:revision>
  <dcterms:created xsi:type="dcterms:W3CDTF">2020-11-12T04:35:12Z</dcterms:created>
  <dcterms:modified xsi:type="dcterms:W3CDTF">2023-08-20T09:02:04Z</dcterms:modified>
</cp:coreProperties>
</file>