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82" r:id="rId3"/>
    <p:sldId id="349" r:id="rId4"/>
    <p:sldId id="352" r:id="rId5"/>
    <p:sldId id="396" r:id="rId6"/>
    <p:sldId id="395" r:id="rId7"/>
    <p:sldId id="397" r:id="rId8"/>
    <p:sldId id="394" r:id="rId9"/>
    <p:sldId id="405" r:id="rId10"/>
    <p:sldId id="404" r:id="rId11"/>
    <p:sldId id="403" r:id="rId12"/>
    <p:sldId id="402" r:id="rId13"/>
    <p:sldId id="401" r:id="rId14"/>
    <p:sldId id="400" r:id="rId15"/>
    <p:sldId id="399" r:id="rId16"/>
    <p:sldId id="398" r:id="rId17"/>
    <p:sldId id="392" r:id="rId18"/>
    <p:sldId id="38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41"/>
    <p:restoredTop sz="94729"/>
  </p:normalViewPr>
  <p:slideViewPr>
    <p:cSldViewPr>
      <p:cViewPr>
        <p:scale>
          <a:sx n="72" d="100"/>
          <a:sy n="72" d="100"/>
        </p:scale>
        <p:origin x="-552"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5E0460-E654-42CE-A030-2BB41F913000}" type="datetimeFigureOut">
              <a:rPr lang="en-US" smtClean="0"/>
              <a:pPr/>
              <a:t>8/2/2023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093022-06E1-473B-909F-B1570F971297}" type="slidenum">
              <a:rPr lang="en-US" smtClean="0"/>
              <a:pPr/>
              <a:t>‹#›</a:t>
            </a:fld>
            <a:endParaRPr lang="en-US" dirty="0"/>
          </a:p>
        </p:txBody>
      </p:sp>
    </p:spTree>
    <p:extLst>
      <p:ext uri="{BB962C8B-B14F-4D97-AF65-F5344CB8AC3E}">
        <p14:creationId xmlns:p14="http://schemas.microsoft.com/office/powerpoint/2010/main" val="340356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DB4388-F365-43A6-8496-C4CC9C5DDCA0}" type="datetimeFigureOut">
              <a:rPr lang="en-US" smtClean="0"/>
              <a:pPr/>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B4388-F365-43A6-8496-C4CC9C5DDCA0}" type="datetimeFigureOut">
              <a:rPr lang="en-US" smtClean="0"/>
              <a:pPr/>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B4388-F365-43A6-8496-C4CC9C5DDCA0}" type="datetimeFigureOut">
              <a:rPr lang="en-US" smtClean="0"/>
              <a:pPr/>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B4388-F365-43A6-8496-C4CC9C5DDCA0}" type="datetimeFigureOut">
              <a:rPr lang="en-US" smtClean="0"/>
              <a:pPr/>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DB4388-F365-43A6-8496-C4CC9C5DDCA0}" type="datetimeFigureOut">
              <a:rPr lang="en-US" smtClean="0"/>
              <a:pPr/>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DB4388-F365-43A6-8496-C4CC9C5DDCA0}" type="datetimeFigureOut">
              <a:rPr lang="en-US" smtClean="0"/>
              <a:pPr/>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C20909-B731-40E6-B40D-2B16F28635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DB4388-F365-43A6-8496-C4CC9C5DDCA0}" type="datetimeFigureOut">
              <a:rPr lang="en-US" smtClean="0"/>
              <a:pPr/>
              <a:t>8/2/2023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C20909-B731-40E6-B40D-2B16F28635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DB4388-F365-43A6-8496-C4CC9C5DDCA0}" type="datetimeFigureOut">
              <a:rPr lang="en-US" smtClean="0"/>
              <a:pPr/>
              <a:t>8/2/2023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C20909-B731-40E6-B40D-2B16F28635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B4388-F365-43A6-8496-C4CC9C5DDCA0}" type="datetimeFigureOut">
              <a:rPr lang="en-US" smtClean="0"/>
              <a:pPr/>
              <a:t>8/2/2023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C20909-B731-40E6-B40D-2B16F28635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B4388-F365-43A6-8496-C4CC9C5DDCA0}" type="datetimeFigureOut">
              <a:rPr lang="en-US" smtClean="0"/>
              <a:pPr/>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C20909-B731-40E6-B40D-2B16F28635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B4388-F365-43A6-8496-C4CC9C5DDCA0}" type="datetimeFigureOut">
              <a:rPr lang="en-US" smtClean="0"/>
              <a:pPr/>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C20909-B731-40E6-B40D-2B16F28635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B4388-F365-43A6-8496-C4CC9C5DDCA0}" type="datetimeFigureOut">
              <a:rPr lang="en-US" smtClean="0"/>
              <a:pPr/>
              <a:t>8/2/2023</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20909-B731-40E6-B40D-2B16F28635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762000"/>
            <a:ext cx="10513168" cy="2286000"/>
          </a:xfrm>
        </p:spPr>
        <p:txBody>
          <a:bodyPr>
            <a:normAutofit fontScale="90000"/>
          </a:bodyPr>
          <a:lstStyle/>
          <a:p>
            <a:r>
              <a:rPr lang="en-IN" sz="4000" dirty="0" smtClean="0">
                <a:solidFill>
                  <a:srgbClr val="7030A0"/>
                </a:solidFill>
                <a:latin typeface="American Typewriter" panose="02090604020004020304" pitchFamily="18" charset="77"/>
              </a:rPr>
              <a:t/>
            </a:r>
            <a:br>
              <a:rPr lang="en-IN" sz="4000" dirty="0" smtClean="0">
                <a:solidFill>
                  <a:srgbClr val="7030A0"/>
                </a:solidFill>
                <a:latin typeface="American Typewriter" panose="02090604020004020304" pitchFamily="18" charset="77"/>
              </a:rPr>
            </a:br>
            <a:r>
              <a:rPr lang="en-IN" sz="4000" dirty="0">
                <a:solidFill>
                  <a:srgbClr val="7030A0"/>
                </a:solidFill>
                <a:latin typeface="American Typewriter" panose="02090604020004020304" pitchFamily="18" charset="77"/>
              </a:rPr>
              <a:t/>
            </a:r>
            <a:br>
              <a:rPr lang="en-IN" sz="4000" dirty="0">
                <a:solidFill>
                  <a:srgbClr val="7030A0"/>
                </a:solidFill>
                <a:latin typeface="American Typewriter" panose="02090604020004020304" pitchFamily="18" charset="77"/>
              </a:rPr>
            </a:br>
            <a:r>
              <a:rPr lang="en-IN" sz="4000" dirty="0" smtClean="0">
                <a:solidFill>
                  <a:srgbClr val="7030A0"/>
                </a:solidFill>
                <a:latin typeface="American Typewriter" panose="02090604020004020304" pitchFamily="18" charset="77"/>
              </a:rPr>
              <a:t>COMMUNICATIVE ENGLISH / BENG-1101</a:t>
            </a:r>
            <a:r>
              <a:rPr lang="en-IN" b="1" dirty="0" smtClean="0"/>
              <a:t/>
            </a:r>
            <a:br>
              <a:rPr lang="en-IN" b="1" dirty="0" smtClean="0"/>
            </a:br>
            <a:r>
              <a:rPr lang="en-US" dirty="0" smtClean="0"/>
              <a:t/>
            </a:r>
            <a:br>
              <a:rPr lang="en-US" dirty="0" smtClean="0"/>
            </a:br>
            <a:r>
              <a:rPr lang="en-US" dirty="0" smtClean="0"/>
              <a:t/>
            </a:r>
            <a:br>
              <a:rPr lang="en-US" dirty="0" smtClean="0"/>
            </a:br>
            <a:r>
              <a:rPr lang="en-US" dirty="0"/>
              <a:t/>
            </a:r>
            <a:br>
              <a:rPr lang="en-US" dirty="0"/>
            </a:br>
            <a:endParaRPr lang="en-US" dirty="0"/>
          </a:p>
        </p:txBody>
      </p:sp>
      <p:sp>
        <p:nvSpPr>
          <p:cNvPr id="14" name="Footer Placeholder 4">
            <a:extLst>
              <a:ext uri="{FF2B5EF4-FFF2-40B4-BE49-F238E27FC236}">
                <a16:creationId xmlns="" xmlns:a16="http://schemas.microsoft.com/office/drawing/2014/main" id="{9DF95F34-A162-CA4C-889B-0891699B6A5A}"/>
              </a:ext>
            </a:extLst>
          </p:cNvPr>
          <p:cNvSpPr>
            <a:spLocks noGrp="1"/>
          </p:cNvSpPr>
          <p:nvPr>
            <p:ph type="ftr" sz="quarter" idx="11"/>
          </p:nvPr>
        </p:nvSpPr>
        <p:spPr>
          <a:xfrm>
            <a:off x="3175000" y="6365229"/>
            <a:ext cx="4114800" cy="365125"/>
          </a:xfrm>
        </p:spPr>
        <p:txBody>
          <a:bodyPr/>
          <a:lstStyle/>
          <a:p>
            <a:r>
              <a:rPr lang="en-US" b="1" dirty="0" err="1">
                <a:solidFill>
                  <a:schemeClr val="bg1"/>
                </a:solidFill>
              </a:rPr>
              <a:t>Dr.Nitin</a:t>
            </a:r>
            <a:r>
              <a:rPr lang="en-US" b="1" dirty="0">
                <a:solidFill>
                  <a:schemeClr val="bg1"/>
                </a:solidFill>
              </a:rPr>
              <a:t> </a:t>
            </a:r>
            <a:r>
              <a:rPr lang="en-US" b="1" dirty="0" err="1">
                <a:solidFill>
                  <a:schemeClr val="bg1"/>
                </a:solidFill>
              </a:rPr>
              <a:t>Thapar_SOMC_ITFM</a:t>
            </a:r>
            <a:endParaRPr lang="en-US" b="1" dirty="0">
              <a:solidFill>
                <a:schemeClr val="bg1"/>
              </a:solidFill>
            </a:endParaRPr>
          </a:p>
        </p:txBody>
      </p:sp>
      <p:sp>
        <p:nvSpPr>
          <p:cNvPr id="13" name="Slide Number Placeholder 5">
            <a:extLst>
              <a:ext uri="{FF2B5EF4-FFF2-40B4-BE49-F238E27FC236}">
                <a16:creationId xmlns="" xmlns:a16="http://schemas.microsoft.com/office/drawing/2014/main" id="{C3EF51EB-3DA5-4842-B82C-4F75593C592D}"/>
              </a:ext>
            </a:extLst>
          </p:cNvPr>
          <p:cNvSpPr>
            <a:spLocks noGrp="1"/>
          </p:cNvSpPr>
          <p:nvPr>
            <p:ph type="sldNum" sz="quarter" idx="12"/>
          </p:nvPr>
        </p:nvSpPr>
        <p:spPr>
          <a:xfrm>
            <a:off x="8610600" y="6356350"/>
            <a:ext cx="2743200" cy="365125"/>
          </a:xfrm>
        </p:spPr>
        <p:txBody>
          <a:bodyPr/>
          <a:lstStyle/>
          <a:p>
            <a:fld id="{4074E40B-79F9-F74D-8D9E-1BC4B8F861E8}" type="slidenum">
              <a:rPr lang="en-US" smtClean="0"/>
              <a:pPr/>
              <a:t>1</a:t>
            </a:fld>
            <a:endParaRPr lang="en-US" dirty="0"/>
          </a:p>
        </p:txBody>
      </p:sp>
      <p:pic>
        <p:nvPicPr>
          <p:cNvPr id="12" name="Picture 2" descr="RIMT University">
            <a:extLst>
              <a:ext uri="{FF2B5EF4-FFF2-40B4-BE49-F238E27FC236}">
                <a16:creationId xmlns="" xmlns:a16="http://schemas.microsoft.com/office/drawing/2014/main" id="{C8EAC457-A304-E642-BEC5-79C861D9DB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 xmlns:a16="http://schemas.microsoft.com/office/drawing/2014/main" id="{10D8ABEA-F2E3-8B43-9C07-09D62BFBF7A6}"/>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Rectangle 15">
            <a:extLst>
              <a:ext uri="{FF2B5EF4-FFF2-40B4-BE49-F238E27FC236}">
                <a16:creationId xmlns="" xmlns:a16="http://schemas.microsoft.com/office/drawing/2014/main" id="{64FE491C-50AE-C347-9BEA-9FF9A5452B72}"/>
              </a:ext>
            </a:extLst>
          </p:cNvPr>
          <p:cNvSpPr/>
          <p:nvPr/>
        </p:nvSpPr>
        <p:spPr>
          <a:xfrm>
            <a:off x="-1295400" y="6330244"/>
            <a:ext cx="8585200" cy="400110"/>
          </a:xfrm>
          <a:prstGeom prst="rect">
            <a:avLst/>
          </a:prstGeom>
          <a:noFill/>
        </p:spPr>
        <p:txBody>
          <a:bodyPr wrap="square" lIns="91440" tIns="45720" rIns="91440" bIns="45720">
            <a:spAutoFit/>
          </a:bodyPr>
          <a:lstStyle/>
          <a:p>
            <a:pPr algn="ctr"/>
            <a:r>
              <a:rPr lang="en-GB" sz="2000" b="1" cap="none" spc="0" dirty="0">
                <a:ln w="22225">
                  <a:noFill/>
                  <a:prstDash val="solid"/>
                </a:ln>
                <a:solidFill>
                  <a:schemeClr val="bg1"/>
                </a:solidFill>
              </a:rPr>
              <a:t>education for life                                          </a:t>
            </a:r>
            <a:r>
              <a:rPr lang="en-GB" b="1" cap="none" spc="0" dirty="0">
                <a:ln w="22225">
                  <a:noFill/>
                  <a:prstDash val="solid"/>
                </a:ln>
                <a:solidFill>
                  <a:schemeClr val="bg1"/>
                </a:solidFill>
              </a:rPr>
              <a:t>www.rimt.ac.in</a:t>
            </a:r>
            <a:endParaRPr lang="en-GB" sz="2400" b="1" cap="none" spc="0" dirty="0">
              <a:ln w="22225">
                <a:noFill/>
                <a:prstDash val="solid"/>
              </a:ln>
              <a:solidFill>
                <a:schemeClr val="bg1"/>
              </a:solidFill>
            </a:endParaRPr>
          </a:p>
        </p:txBody>
      </p:sp>
      <p:sp>
        <p:nvSpPr>
          <p:cNvPr id="17"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dirty="0" smtClean="0">
                <a:solidFill>
                  <a:schemeClr val="tx1"/>
                </a:solidFill>
              </a:rPr>
              <a:t>Department of English</a:t>
            </a:r>
            <a:endParaRPr lang="en-US" sz="1400" b="1" dirty="0">
              <a:solidFill>
                <a:schemeClr val="tx1"/>
              </a:solidFill>
            </a:endParaRPr>
          </a:p>
        </p:txBody>
      </p:sp>
      <p:sp>
        <p:nvSpPr>
          <p:cNvPr id="10" name="Title 3"/>
          <p:cNvSpPr txBox="1">
            <a:spLocks/>
          </p:cNvSpPr>
          <p:nvPr/>
        </p:nvSpPr>
        <p:spPr>
          <a:xfrm>
            <a:off x="7289800" y="4038600"/>
            <a:ext cx="4626154" cy="14478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4000" dirty="0" smtClean="0">
                <a:solidFill>
                  <a:srgbClr val="7030A0"/>
                </a:solidFill>
                <a:latin typeface="American Typewriter" panose="02090604020004020304" pitchFamily="18" charset="77"/>
              </a:rPr>
              <a:t/>
            </a:r>
            <a:br>
              <a:rPr lang="en-IN" sz="4000" dirty="0" smtClean="0">
                <a:solidFill>
                  <a:srgbClr val="7030A0"/>
                </a:solidFill>
                <a:latin typeface="American Typewriter" panose="02090604020004020304" pitchFamily="18" charset="77"/>
              </a:rPr>
            </a:br>
            <a:r>
              <a:rPr lang="en-IN" sz="4000" dirty="0" smtClean="0">
                <a:solidFill>
                  <a:srgbClr val="7030A0"/>
                </a:solidFill>
                <a:latin typeface="American Typewriter" panose="02090604020004020304" pitchFamily="18" charset="77"/>
              </a:rPr>
              <a:t/>
            </a:r>
            <a:br>
              <a:rPr lang="en-IN" sz="4000" dirty="0" smtClean="0">
                <a:solidFill>
                  <a:srgbClr val="7030A0"/>
                </a:solidFill>
                <a:latin typeface="American Typewriter" panose="02090604020004020304" pitchFamily="18" charset="77"/>
              </a:rPr>
            </a:br>
            <a:r>
              <a:rPr lang="en-IN" sz="4000" dirty="0"/>
              <a:t>Prepared by</a:t>
            </a:r>
            <a:r>
              <a:rPr lang="en-IN" sz="4000" dirty="0" smtClean="0"/>
              <a:t>:</a:t>
            </a:r>
            <a:r>
              <a:rPr lang="en-US" dirty="0"/>
              <a:t> </a:t>
            </a:r>
            <a:r>
              <a:rPr lang="en-US" b="1" dirty="0" smtClean="0"/>
              <a:t>AMIT MOHAN </a:t>
            </a:r>
          </a:p>
          <a:p>
            <a:pPr algn="l"/>
            <a:r>
              <a:rPr lang="en-US" dirty="0" smtClean="0"/>
              <a:t>    </a:t>
            </a:r>
            <a:r>
              <a:rPr lang="en-US" sz="3800" dirty="0" smtClean="0"/>
              <a:t>Head &amp; Assistant Professor </a:t>
            </a:r>
          </a:p>
          <a:p>
            <a:pPr algn="l"/>
            <a:r>
              <a:rPr lang="en-US" dirty="0" smtClean="0"/>
              <a:t>   </a:t>
            </a:r>
            <a:endParaRPr lang="en-US" dirty="0"/>
          </a:p>
        </p:txBody>
      </p:sp>
      <p:sp>
        <p:nvSpPr>
          <p:cNvPr id="11" name="Title 3"/>
          <p:cNvSpPr txBox="1">
            <a:spLocks/>
          </p:cNvSpPr>
          <p:nvPr/>
        </p:nvSpPr>
        <p:spPr>
          <a:xfrm>
            <a:off x="990600" y="2590800"/>
            <a:ext cx="4626154" cy="14478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IN" sz="4000" dirty="0" smtClean="0">
                <a:solidFill>
                  <a:srgbClr val="7030A0"/>
                </a:solidFill>
                <a:latin typeface="American Typewriter" panose="02090604020004020304" pitchFamily="18" charset="77"/>
              </a:rPr>
              <a:t/>
            </a:r>
            <a:br>
              <a:rPr lang="en-IN" sz="4000" dirty="0" smtClean="0">
                <a:solidFill>
                  <a:srgbClr val="7030A0"/>
                </a:solidFill>
                <a:latin typeface="American Typewriter" panose="02090604020004020304" pitchFamily="18" charset="77"/>
              </a:rPr>
            </a:br>
            <a:r>
              <a:rPr lang="en-IN" sz="9600" dirty="0" smtClean="0">
                <a:solidFill>
                  <a:srgbClr val="7030A0"/>
                </a:solidFill>
                <a:latin typeface="+mn-lt"/>
              </a:rPr>
              <a:t/>
            </a:r>
            <a:br>
              <a:rPr lang="en-IN" sz="9600" dirty="0" smtClean="0">
                <a:solidFill>
                  <a:srgbClr val="7030A0"/>
                </a:solidFill>
                <a:latin typeface="+mn-lt"/>
              </a:rPr>
            </a:br>
            <a:r>
              <a:rPr lang="en-US" sz="9600" dirty="0">
                <a:latin typeface="+mn-lt"/>
              </a:rPr>
              <a:t>Course Name: </a:t>
            </a:r>
            <a:r>
              <a:rPr lang="en-US" sz="9600" dirty="0" err="1" smtClean="0">
                <a:latin typeface="+mn-lt"/>
              </a:rPr>
              <a:t>B.Tech</a:t>
            </a:r>
            <a:r>
              <a:rPr lang="en-US" sz="9600" dirty="0" smtClean="0">
                <a:latin typeface="+mn-lt"/>
              </a:rPr>
              <a:t> </a:t>
            </a:r>
            <a:r>
              <a:rPr lang="en-US" sz="4800" dirty="0" smtClean="0">
                <a:latin typeface="+mn-lt"/>
              </a:rPr>
              <a:t>(Common to all branches)</a:t>
            </a:r>
            <a:r>
              <a:rPr lang="en-US" sz="9600" dirty="0">
                <a:latin typeface="+mn-lt"/>
              </a:rPr>
              <a:t/>
            </a:r>
            <a:br>
              <a:rPr lang="en-US" sz="9600" dirty="0">
                <a:latin typeface="+mn-lt"/>
              </a:rPr>
            </a:br>
            <a:r>
              <a:rPr lang="en-US" sz="9600" dirty="0">
                <a:latin typeface="+mn-lt"/>
              </a:rPr>
              <a:t>Semester</a:t>
            </a:r>
            <a:r>
              <a:rPr lang="en-US" sz="9600" dirty="0" smtClean="0">
                <a:latin typeface="+mn-lt"/>
              </a:rPr>
              <a:t>: First</a:t>
            </a: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prstClr val="white"/>
                </a:solidFill>
              </a:rPr>
              <a:t>education for life                                          www.rimt.ac.in</a:t>
            </a:r>
            <a:endParaRPr lang="en-GB" sz="2000" b="1" dirty="0">
              <a:ln w="22225">
                <a:noFill/>
                <a:prstDash val="solid"/>
              </a:ln>
              <a:solidFill>
                <a:prstClr val="white"/>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dirty="0" smtClean="0">
                <a:solidFill>
                  <a:prstClr val="black"/>
                </a:solidFill>
              </a:rPr>
              <a:t>Department of English</a:t>
            </a:r>
            <a:endParaRPr lang="en-US" sz="1400" b="1" dirty="0">
              <a:solidFill>
                <a:prstClr val="black"/>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242" y="904875"/>
            <a:ext cx="9687358" cy="5391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553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prstClr val="white"/>
                </a:solidFill>
              </a:rPr>
              <a:t>education for life                                          www.rimt.ac.in</a:t>
            </a:r>
            <a:endParaRPr lang="en-GB" sz="2000" b="1" dirty="0">
              <a:ln w="22225">
                <a:noFill/>
                <a:prstDash val="solid"/>
              </a:ln>
              <a:solidFill>
                <a:prstClr val="white"/>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dirty="0" smtClean="0">
                <a:solidFill>
                  <a:prstClr val="black"/>
                </a:solidFill>
              </a:rPr>
              <a:t>Department of English</a:t>
            </a:r>
            <a:endParaRPr lang="en-US" sz="1400" b="1" dirty="0">
              <a:solidFill>
                <a:prstClr val="black"/>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298" y="881684"/>
            <a:ext cx="9906000" cy="542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553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prstClr val="white"/>
                </a:solidFill>
              </a:rPr>
              <a:t>education for life                                          www.rimt.ac.in</a:t>
            </a:r>
            <a:endParaRPr lang="en-GB" sz="2000" b="1" dirty="0">
              <a:ln w="22225">
                <a:noFill/>
                <a:prstDash val="solid"/>
              </a:ln>
              <a:solidFill>
                <a:prstClr val="white"/>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dirty="0" smtClean="0">
                <a:solidFill>
                  <a:prstClr val="black"/>
                </a:solidFill>
              </a:rPr>
              <a:t>Department of English</a:t>
            </a:r>
            <a:endParaRPr lang="en-US" sz="1400" b="1" dirty="0">
              <a:solidFill>
                <a:prstClr val="black"/>
              </a:solidFill>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712" y="904874"/>
            <a:ext cx="9568087" cy="527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553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prstClr val="white"/>
                </a:solidFill>
              </a:rPr>
              <a:t>education for life                                          www.rimt.ac.in</a:t>
            </a:r>
            <a:endParaRPr lang="en-GB" sz="2000" b="1" dirty="0">
              <a:ln w="22225">
                <a:noFill/>
                <a:prstDash val="solid"/>
              </a:ln>
              <a:solidFill>
                <a:prstClr val="white"/>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dirty="0" smtClean="0">
                <a:solidFill>
                  <a:prstClr val="black"/>
                </a:solidFill>
              </a:rPr>
              <a:t>Department of English</a:t>
            </a:r>
            <a:endParaRPr lang="en-US" sz="1400" b="1" dirty="0">
              <a:solidFill>
                <a:prstClr val="black"/>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891623"/>
            <a:ext cx="9710513" cy="5378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553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prstClr val="white"/>
                </a:solidFill>
              </a:rPr>
              <a:t>education for life                                          www.rimt.ac.in</a:t>
            </a:r>
            <a:endParaRPr lang="en-GB" sz="2000" b="1" dirty="0">
              <a:ln w="22225">
                <a:noFill/>
                <a:prstDash val="solid"/>
              </a:ln>
              <a:solidFill>
                <a:prstClr val="white"/>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dirty="0" smtClean="0">
                <a:solidFill>
                  <a:prstClr val="black"/>
                </a:solidFill>
              </a:rPr>
              <a:t>Department of English</a:t>
            </a:r>
            <a:endParaRPr lang="en-US" sz="1400" b="1" dirty="0">
              <a:solidFill>
                <a:prstClr val="black"/>
              </a:solidFill>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31379"/>
            <a:ext cx="9144000" cy="5233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553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prstClr val="white"/>
                </a:solidFill>
              </a:rPr>
              <a:t>education for life                                          www.rimt.ac.in</a:t>
            </a:r>
            <a:endParaRPr lang="en-GB" sz="2000" b="1" dirty="0">
              <a:ln w="22225">
                <a:noFill/>
                <a:prstDash val="solid"/>
              </a:ln>
              <a:solidFill>
                <a:prstClr val="white"/>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dirty="0" smtClean="0">
                <a:solidFill>
                  <a:prstClr val="black"/>
                </a:solidFill>
              </a:rPr>
              <a:t>Department of English</a:t>
            </a:r>
            <a:endParaRPr lang="en-US" sz="1400" b="1" dirty="0">
              <a:solidFill>
                <a:prstClr val="black"/>
              </a:solidFill>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904874"/>
            <a:ext cx="9329513"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553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prstClr val="white"/>
                </a:solidFill>
              </a:rPr>
              <a:t>education for life                                          www.rimt.ac.in</a:t>
            </a:r>
            <a:endParaRPr lang="en-GB" sz="2000" b="1" dirty="0">
              <a:ln w="22225">
                <a:noFill/>
                <a:prstDash val="solid"/>
              </a:ln>
              <a:solidFill>
                <a:prstClr val="white"/>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dirty="0" smtClean="0">
                <a:solidFill>
                  <a:prstClr val="black"/>
                </a:solidFill>
              </a:rPr>
              <a:t>Department of English</a:t>
            </a:r>
            <a:endParaRPr lang="en-US" sz="1400" b="1" dirty="0">
              <a:solidFill>
                <a:prstClr val="black"/>
              </a:solidFill>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04874"/>
            <a:ext cx="9329513" cy="537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553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prstClr val="white"/>
                </a:solidFill>
              </a:rPr>
              <a:t>education for life                                          www.rimt.ac.in</a:t>
            </a:r>
            <a:endParaRPr lang="en-GB" sz="2000" b="1" dirty="0">
              <a:ln w="22225">
                <a:noFill/>
                <a:prstDash val="solid"/>
              </a:ln>
              <a:solidFill>
                <a:prstClr val="white"/>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dirty="0" smtClean="0">
                <a:solidFill>
                  <a:prstClr val="black"/>
                </a:solidFill>
              </a:rPr>
              <a:t>Department of English</a:t>
            </a:r>
            <a:endParaRPr lang="en-US" sz="1400" b="1" dirty="0">
              <a:solidFill>
                <a:prstClr val="black"/>
              </a:solidFill>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04875"/>
            <a:ext cx="9671898" cy="5339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6541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t>Topics Discussed in Next Lecture</a:t>
            </a:r>
            <a:endParaRPr lang="en-IN" b="1" dirty="0"/>
          </a:p>
        </p:txBody>
      </p:sp>
      <p:sp>
        <p:nvSpPr>
          <p:cNvPr id="3" name="Content Placeholder 2"/>
          <p:cNvSpPr>
            <a:spLocks noGrp="1"/>
          </p:cNvSpPr>
          <p:nvPr>
            <p:ph idx="1"/>
          </p:nvPr>
        </p:nvSpPr>
        <p:spPr/>
        <p:txBody>
          <a:bodyPr>
            <a:normAutofit/>
          </a:bodyPr>
          <a:lstStyle/>
          <a:p>
            <a:pPr marL="0" indent="0" algn="ctr">
              <a:buNone/>
            </a:pPr>
            <a:r>
              <a:rPr lang="en-IN" dirty="0" smtClean="0"/>
              <a:t> </a:t>
            </a:r>
            <a:r>
              <a:rPr lang="en-IN" sz="4000" b="1" dirty="0" smtClean="0"/>
              <a:t>Business Writing Skills</a:t>
            </a:r>
            <a:endParaRPr lang="en-IN" sz="4000" b="1" dirty="0" smtClean="0"/>
          </a:p>
          <a:p>
            <a:pPr marL="0" indent="0" algn="ctr">
              <a:buNone/>
            </a:pPr>
            <a:endParaRPr lang="en-IN" sz="4000" b="1" dirty="0" smtClean="0"/>
          </a:p>
          <a:p>
            <a:r>
              <a:rPr lang="en-IN" b="1" dirty="0" smtClean="0"/>
              <a:t>Memorandum Writing</a:t>
            </a:r>
            <a:endParaRPr lang="en-IN" b="1" dirty="0" smtClean="0"/>
          </a:p>
        </p:txBody>
      </p:sp>
      <p:pic>
        <p:nvPicPr>
          <p:cNvPr id="4" name="Picture 2" descr="RIMT University">
            <a:extLst>
              <a:ext uri="{FF2B5EF4-FFF2-40B4-BE49-F238E27FC236}">
                <a16:creationId xmlns:a16="http://schemas.microsoft.com/office/drawing/2014/main" xmlns=""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prstClr val="white"/>
                </a:solidFill>
              </a:rPr>
              <a:t>education for life                                          www.rimt.ac.in</a:t>
            </a:r>
            <a:endParaRPr lang="en-GB" sz="2000" b="1" dirty="0">
              <a:ln w="22225">
                <a:noFill/>
                <a:prstDash val="solid"/>
              </a:ln>
              <a:solidFill>
                <a:prstClr val="white"/>
              </a:solidFill>
            </a:endParaRPr>
          </a:p>
        </p:txBody>
      </p:sp>
      <p:sp>
        <p:nvSpPr>
          <p:cNvPr id="8"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dirty="0" smtClean="0">
                <a:solidFill>
                  <a:prstClr val="black"/>
                </a:solidFill>
              </a:rPr>
              <a:t>Department of English</a:t>
            </a:r>
            <a:endParaRPr lang="en-US" sz="1400" b="1" dirty="0">
              <a:solidFill>
                <a:prstClr val="black"/>
              </a:solidFill>
            </a:endParaRPr>
          </a:p>
        </p:txBody>
      </p:sp>
    </p:spTree>
    <p:extLst>
      <p:ext uri="{BB962C8B-B14F-4D97-AF65-F5344CB8AC3E}">
        <p14:creationId xmlns:p14="http://schemas.microsoft.com/office/powerpoint/2010/main" val="4046289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t>Topic Discussed</a:t>
            </a:r>
            <a:endParaRPr lang="en-IN" b="1" dirty="0"/>
          </a:p>
        </p:txBody>
      </p:sp>
      <p:sp>
        <p:nvSpPr>
          <p:cNvPr id="3" name="Content Placeholder 2"/>
          <p:cNvSpPr>
            <a:spLocks noGrp="1"/>
          </p:cNvSpPr>
          <p:nvPr>
            <p:ph idx="1"/>
          </p:nvPr>
        </p:nvSpPr>
        <p:spPr>
          <a:xfrm>
            <a:off x="571500" y="1244738"/>
            <a:ext cx="10972800" cy="454647"/>
          </a:xfrm>
        </p:spPr>
        <p:txBody>
          <a:bodyPr>
            <a:normAutofit fontScale="85000" lnSpcReduction="20000"/>
          </a:bodyPr>
          <a:lstStyle/>
          <a:p>
            <a:r>
              <a:rPr lang="en-IN" dirty="0" smtClean="0">
                <a:latin typeface="Algerian" pitchFamily="82" charset="0"/>
              </a:rPr>
              <a:t>Grammar </a:t>
            </a:r>
          </a:p>
          <a:p>
            <a:pPr marL="0" indent="0" algn="ctr">
              <a:buNone/>
            </a:pPr>
            <a:endParaRPr lang="en-IN" dirty="0" smtClean="0">
              <a:latin typeface="Algerian" pitchFamily="82" charset="0"/>
            </a:endParaRPr>
          </a:p>
          <a:p>
            <a:pPr marL="0" indent="0">
              <a:buNone/>
            </a:pPr>
            <a:endParaRPr lang="en-IN" dirty="0" smtClean="0"/>
          </a:p>
        </p:txBody>
      </p:sp>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dirty="0" smtClean="0">
                <a:solidFill>
                  <a:schemeClr val="tx1"/>
                </a:solidFill>
              </a:rPr>
              <a:t>Department of English</a:t>
            </a:r>
            <a:endParaRPr lang="en-US" sz="1400" b="1"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905000"/>
            <a:ext cx="7391400" cy="3890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877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prstClr val="white"/>
                </a:solidFill>
              </a:rPr>
              <a:t>education for life                                          www.rimt.ac.in</a:t>
            </a:r>
            <a:endParaRPr lang="en-GB" sz="2000" b="1" dirty="0">
              <a:ln w="22225">
                <a:noFill/>
                <a:prstDash val="solid"/>
              </a:ln>
              <a:solidFill>
                <a:prstClr val="white"/>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dirty="0" smtClean="0">
                <a:solidFill>
                  <a:prstClr val="black"/>
                </a:solidFill>
              </a:rPr>
              <a:t>Department of English</a:t>
            </a:r>
            <a:endParaRPr lang="en-US" sz="1400" b="1" dirty="0">
              <a:solidFill>
                <a:prstClr val="black"/>
              </a:solidFill>
            </a:endParaRPr>
          </a:p>
        </p:txBody>
      </p:sp>
      <p:sp>
        <p:nvSpPr>
          <p:cNvPr id="5" name="TextBox 4"/>
          <p:cNvSpPr txBox="1"/>
          <p:nvPr/>
        </p:nvSpPr>
        <p:spPr>
          <a:xfrm>
            <a:off x="1066800" y="304800"/>
            <a:ext cx="2388795" cy="707886"/>
          </a:xfrm>
          <a:prstGeom prst="rect">
            <a:avLst/>
          </a:prstGeom>
          <a:noFill/>
        </p:spPr>
        <p:txBody>
          <a:bodyPr wrap="none" rtlCol="0">
            <a:spAutoFit/>
          </a:bodyPr>
          <a:lstStyle/>
          <a:p>
            <a:r>
              <a:rPr lang="en-US" sz="4000" b="1" dirty="0" smtClean="0">
                <a:latin typeface="Algerian" pitchFamily="82" charset="0"/>
              </a:rPr>
              <a:t>Meaning</a:t>
            </a:r>
            <a:endParaRPr lang="en-US" sz="4000" b="1" dirty="0">
              <a:latin typeface="Algerian" pitchFamily="82" charset="0"/>
            </a:endParaRPr>
          </a:p>
        </p:txBody>
      </p:sp>
      <p:sp>
        <p:nvSpPr>
          <p:cNvPr id="2" name="Rectangle 1"/>
          <p:cNvSpPr/>
          <p:nvPr/>
        </p:nvSpPr>
        <p:spPr>
          <a:xfrm>
            <a:off x="914400" y="1058375"/>
            <a:ext cx="10515600" cy="5201424"/>
          </a:xfrm>
          <a:prstGeom prst="rect">
            <a:avLst/>
          </a:prstGeom>
        </p:spPr>
        <p:txBody>
          <a:bodyPr wrap="square">
            <a:spAutoFit/>
          </a:bodyPr>
          <a:lstStyle/>
          <a:p>
            <a:pPr marL="342900" indent="-342900" fontAlgn="base">
              <a:buFont typeface="Wingdings" pitchFamily="2" charset="2"/>
              <a:buChar char="Ø"/>
            </a:pPr>
            <a:r>
              <a:rPr lang="en-US" sz="2400" dirty="0">
                <a:solidFill>
                  <a:schemeClr val="accent2">
                    <a:lumMod val="75000"/>
                  </a:schemeClr>
                </a:solidFill>
              </a:rPr>
              <a:t>Tense is the type that a verb takes to reflect the moment of action. Tenses are very important in the English language, and it signifies the time at which an activity occurs, be it in the past, in the present, or at some point in the future</a:t>
            </a:r>
            <a:r>
              <a:rPr lang="en-US" sz="2400" dirty="0" smtClean="0">
                <a:solidFill>
                  <a:schemeClr val="accent2">
                    <a:lumMod val="75000"/>
                  </a:schemeClr>
                </a:solidFill>
              </a:rPr>
              <a:t>.</a:t>
            </a:r>
            <a:r>
              <a:rPr lang="en-US" sz="2400" dirty="0">
                <a:solidFill>
                  <a:schemeClr val="accent2">
                    <a:lumMod val="75000"/>
                  </a:schemeClr>
                </a:solidFill>
              </a:rPr>
              <a:t> </a:t>
            </a:r>
            <a:endParaRPr lang="en-US" sz="2400" dirty="0" smtClean="0">
              <a:solidFill>
                <a:schemeClr val="accent2">
                  <a:lumMod val="75000"/>
                </a:schemeClr>
              </a:solidFill>
            </a:endParaRPr>
          </a:p>
          <a:p>
            <a:pPr marL="342900" indent="-342900" fontAlgn="base">
              <a:buFont typeface="Wingdings" pitchFamily="2" charset="2"/>
              <a:buChar char="Ø"/>
            </a:pPr>
            <a:endParaRPr lang="en-US" sz="2400" dirty="0" smtClean="0">
              <a:solidFill>
                <a:schemeClr val="accent2">
                  <a:lumMod val="75000"/>
                </a:schemeClr>
              </a:solidFill>
            </a:endParaRPr>
          </a:p>
          <a:p>
            <a:pPr marL="342900" indent="-342900" fontAlgn="base">
              <a:buFont typeface="Wingdings" pitchFamily="2" charset="2"/>
              <a:buChar char="Ø"/>
            </a:pPr>
            <a:r>
              <a:rPr lang="en-US" sz="2400" dirty="0" smtClean="0">
                <a:solidFill>
                  <a:schemeClr val="accent2">
                    <a:lumMod val="75000"/>
                  </a:schemeClr>
                </a:solidFill>
              </a:rPr>
              <a:t>The </a:t>
            </a:r>
            <a:r>
              <a:rPr lang="en-US" sz="2400" dirty="0">
                <a:solidFill>
                  <a:schemeClr val="accent2">
                    <a:lumMod val="75000"/>
                  </a:schemeClr>
                </a:solidFill>
              </a:rPr>
              <a:t>English word </a:t>
            </a:r>
            <a:r>
              <a:rPr lang="en-US" sz="2400" dirty="0"/>
              <a:t>'Tense'</a:t>
            </a:r>
            <a:r>
              <a:rPr lang="en-US" sz="2400" dirty="0">
                <a:solidFill>
                  <a:schemeClr val="accent2">
                    <a:lumMod val="75000"/>
                  </a:schemeClr>
                </a:solidFill>
              </a:rPr>
              <a:t> has been derived from Latin word </a:t>
            </a:r>
            <a:r>
              <a:rPr lang="en-US" sz="2400" i="1" dirty="0"/>
              <a:t>'tempus'</a:t>
            </a:r>
            <a:r>
              <a:rPr lang="en-US" sz="2400" dirty="0"/>
              <a:t> </a:t>
            </a:r>
            <a:r>
              <a:rPr lang="en-US" sz="2400" dirty="0">
                <a:solidFill>
                  <a:schemeClr val="accent2">
                    <a:lumMod val="75000"/>
                  </a:schemeClr>
                </a:solidFill>
              </a:rPr>
              <a:t>, which means - </a:t>
            </a:r>
            <a:r>
              <a:rPr lang="en-US" sz="2400" dirty="0"/>
              <a:t>'Time'</a:t>
            </a:r>
            <a:r>
              <a:rPr lang="en-US" sz="2400" dirty="0">
                <a:solidFill>
                  <a:schemeClr val="accent2">
                    <a:lumMod val="75000"/>
                  </a:schemeClr>
                </a:solidFill>
              </a:rPr>
              <a:t>. ​</a:t>
            </a:r>
          </a:p>
          <a:p>
            <a:pPr fontAlgn="base"/>
            <a:endParaRPr lang="en-US" sz="2400" dirty="0">
              <a:solidFill>
                <a:schemeClr val="accent2">
                  <a:lumMod val="75000"/>
                </a:schemeClr>
              </a:solidFill>
            </a:endParaRPr>
          </a:p>
          <a:p>
            <a:pPr marL="342900" indent="-342900" fontAlgn="base">
              <a:buFont typeface="Wingdings" pitchFamily="2" charset="2"/>
              <a:buChar char="Ø"/>
            </a:pPr>
            <a:r>
              <a:rPr lang="en-US" sz="2400" dirty="0">
                <a:solidFill>
                  <a:schemeClr val="accent2">
                    <a:lumMod val="75000"/>
                  </a:schemeClr>
                </a:solidFill>
              </a:rPr>
              <a:t>Any form of the verb which may be used to show : </a:t>
            </a:r>
            <a:r>
              <a:rPr lang="en-US" sz="2400" dirty="0" smtClean="0">
                <a:solidFill>
                  <a:schemeClr val="accent2">
                    <a:lumMod val="75000"/>
                  </a:schemeClr>
                </a:solidFill>
              </a:rPr>
              <a:t>​</a:t>
            </a:r>
          </a:p>
          <a:p>
            <a:pPr fontAlgn="base"/>
            <a:r>
              <a:rPr lang="en-US" sz="2400" dirty="0">
                <a:solidFill>
                  <a:schemeClr val="accent2">
                    <a:lumMod val="75000"/>
                  </a:schemeClr>
                </a:solidFill>
              </a:rPr>
              <a:t>    (i) the time of an action​</a:t>
            </a:r>
          </a:p>
          <a:p>
            <a:pPr fontAlgn="base"/>
            <a:r>
              <a:rPr lang="en-US" sz="2400" dirty="0" smtClean="0">
                <a:solidFill>
                  <a:schemeClr val="accent2">
                    <a:lumMod val="75000"/>
                  </a:schemeClr>
                </a:solidFill>
              </a:rPr>
              <a:t>   </a:t>
            </a:r>
            <a:r>
              <a:rPr lang="en-US" sz="2400" dirty="0">
                <a:solidFill>
                  <a:schemeClr val="accent2">
                    <a:lumMod val="75000"/>
                  </a:schemeClr>
                </a:solidFill>
              </a:rPr>
              <a:t> (ii) a state or an event can be called a Tense.​</a:t>
            </a:r>
          </a:p>
          <a:p>
            <a:pPr fontAlgn="base"/>
            <a:r>
              <a:rPr lang="en-US" sz="2400" dirty="0">
                <a:solidFill>
                  <a:schemeClr val="accent2">
                    <a:lumMod val="75000"/>
                  </a:schemeClr>
                </a:solidFill>
              </a:rPr>
              <a:t>​</a:t>
            </a:r>
          </a:p>
          <a:p>
            <a:pPr marL="342900" indent="-342900" fontAlgn="base">
              <a:buFont typeface="Wingdings" pitchFamily="2" charset="2"/>
              <a:buChar char="Ø"/>
            </a:pPr>
            <a:r>
              <a:rPr lang="en-US" sz="2400" dirty="0">
                <a:solidFill>
                  <a:schemeClr val="accent2">
                    <a:lumMod val="75000"/>
                  </a:schemeClr>
                </a:solidFill>
              </a:rPr>
              <a:t>In short, verb form that shows the time of an action or event in a sentence is called the tense.</a:t>
            </a:r>
          </a:p>
          <a:p>
            <a:pPr algn="just"/>
            <a:endParaRPr lang="en-US" sz="2000" dirty="0"/>
          </a:p>
        </p:txBody>
      </p:sp>
    </p:spTree>
    <p:extLst>
      <p:ext uri="{BB962C8B-B14F-4D97-AF65-F5344CB8AC3E}">
        <p14:creationId xmlns:p14="http://schemas.microsoft.com/office/powerpoint/2010/main" val="328136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prstClr val="white"/>
                </a:solidFill>
              </a:rPr>
              <a:t>education for life                                          www.rimt.ac.in</a:t>
            </a:r>
            <a:endParaRPr lang="en-GB" sz="2000" b="1" dirty="0">
              <a:ln w="22225">
                <a:noFill/>
                <a:prstDash val="solid"/>
              </a:ln>
              <a:solidFill>
                <a:prstClr val="white"/>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dirty="0" smtClean="0">
                <a:solidFill>
                  <a:prstClr val="black"/>
                </a:solidFill>
              </a:rPr>
              <a:t>Department of English</a:t>
            </a:r>
            <a:endParaRPr lang="en-US" sz="1400" b="1" dirty="0">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81200"/>
            <a:ext cx="4648626"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5126" y="47625"/>
            <a:ext cx="40386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133600"/>
            <a:ext cx="67627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146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prstClr val="white"/>
                </a:solidFill>
              </a:rPr>
              <a:t>education for life                                          www.rimt.ac.in</a:t>
            </a:r>
            <a:endParaRPr lang="en-GB" sz="2000" b="1" dirty="0">
              <a:ln w="22225">
                <a:noFill/>
                <a:prstDash val="solid"/>
              </a:ln>
              <a:solidFill>
                <a:prstClr val="white"/>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dirty="0" smtClean="0">
                <a:solidFill>
                  <a:prstClr val="black"/>
                </a:solidFill>
              </a:rPr>
              <a:t>Department of English</a:t>
            </a:r>
            <a:endParaRPr lang="en-US" sz="1400" b="1" dirty="0">
              <a:solidFill>
                <a:prstClr val="black"/>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04875"/>
            <a:ext cx="9144000" cy="515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6541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prstClr val="white"/>
                </a:solidFill>
              </a:rPr>
              <a:t>education for life                                          www.rimt.ac.in</a:t>
            </a:r>
            <a:endParaRPr lang="en-GB" sz="2000" b="1" dirty="0">
              <a:ln w="22225">
                <a:noFill/>
                <a:prstDash val="solid"/>
              </a:ln>
              <a:solidFill>
                <a:prstClr val="white"/>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dirty="0" smtClean="0">
                <a:solidFill>
                  <a:prstClr val="black"/>
                </a:solidFill>
              </a:rPr>
              <a:t>Department of English</a:t>
            </a:r>
            <a:endParaRPr lang="en-US" sz="1400" b="1" dirty="0">
              <a:solidFill>
                <a:prstClr val="black"/>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14814"/>
            <a:ext cx="9472802"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6541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prstClr val="white"/>
                </a:solidFill>
              </a:rPr>
              <a:t>education for life                                          www.rimt.ac.in</a:t>
            </a:r>
            <a:endParaRPr lang="en-GB" sz="2000" b="1" dirty="0">
              <a:ln w="22225">
                <a:noFill/>
                <a:prstDash val="solid"/>
              </a:ln>
              <a:solidFill>
                <a:prstClr val="white"/>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dirty="0" smtClean="0">
                <a:solidFill>
                  <a:prstClr val="black"/>
                </a:solidFill>
              </a:rPr>
              <a:t>Department of English</a:t>
            </a:r>
            <a:endParaRPr lang="en-US" sz="1400" b="1" dirty="0">
              <a:solidFill>
                <a:prstClr val="black"/>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599" y="924753"/>
            <a:ext cx="9100913" cy="5180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553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prstClr val="white"/>
                </a:solidFill>
              </a:rPr>
              <a:t>education for life                                          www.rimt.ac.in</a:t>
            </a:r>
            <a:endParaRPr lang="en-GB" sz="2000" b="1" dirty="0">
              <a:ln w="22225">
                <a:noFill/>
                <a:prstDash val="solid"/>
              </a:ln>
              <a:solidFill>
                <a:prstClr val="white"/>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dirty="0" smtClean="0">
                <a:solidFill>
                  <a:prstClr val="black"/>
                </a:solidFill>
              </a:rPr>
              <a:t>Department of English</a:t>
            </a:r>
            <a:endParaRPr lang="en-US" sz="1400" b="1" dirty="0">
              <a:solidFill>
                <a:prstClr val="black"/>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852" y="914814"/>
            <a:ext cx="9753600" cy="5145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6541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prstClr val="white"/>
                </a:solidFill>
              </a:rPr>
              <a:t>education for life                                          www.rimt.ac.in</a:t>
            </a:r>
            <a:endParaRPr lang="en-GB" sz="2000" b="1" dirty="0">
              <a:ln w="22225">
                <a:noFill/>
                <a:prstDash val="solid"/>
              </a:ln>
              <a:solidFill>
                <a:prstClr val="white"/>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dirty="0" smtClean="0">
                <a:solidFill>
                  <a:prstClr val="black"/>
                </a:solidFill>
              </a:rPr>
              <a:t>Department of English</a:t>
            </a:r>
            <a:endParaRPr lang="en-US" sz="1400" b="1" dirty="0">
              <a:solidFill>
                <a:prstClr val="black"/>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04873"/>
            <a:ext cx="9525000" cy="539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553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963</TotalTime>
  <Words>200</Words>
  <Application>Microsoft Office PowerPoint</Application>
  <PresentationFormat>Custom</PresentationFormat>
  <Paragraphs>59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  COMMUNICATIVE ENGLISH / BENG-1101    </vt:lpstr>
      <vt:lpstr>Topic Discussed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Topics Discussed in Next Lecture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FINANCIAL MANAGEMENT</dc:title>
  <dc:creator>DELL</dc:creator>
  <cp:lastModifiedBy>amit</cp:lastModifiedBy>
  <cp:revision>147</cp:revision>
  <dcterms:created xsi:type="dcterms:W3CDTF">2020-11-12T04:35:12Z</dcterms:created>
  <dcterms:modified xsi:type="dcterms:W3CDTF">2023-08-02T07:04:50Z</dcterms:modified>
</cp:coreProperties>
</file>