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4226F-976E-4093-B99E-12DD8C07BAA0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1587-209D-4AB8-8EE2-AF6F96D401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rilliant.org/wiki/graph-theory/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brilliant.org/wiki/combinatio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rilliant.org/wiki/real-numbers/" TargetMode="External"/><Relationship Id="rId5" Type="http://schemas.openxmlformats.org/officeDocument/2006/relationships/hyperlink" Target="https://brilliant.org/wiki/infinity/" TargetMode="External"/><Relationship Id="rId4" Type="http://schemas.openxmlformats.org/officeDocument/2006/relationships/hyperlink" Target="https://brilliant.org/wiki/propositional-logic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Discrete Structures (BTCS-2402)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971550" y="6330244"/>
            <a:ext cx="64389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/>
              <a:t>Prepared by</a:t>
            </a:r>
            <a:r>
              <a:rPr lang="en-IN" sz="7200" dirty="0" smtClean="0"/>
              <a:t>:</a:t>
            </a:r>
          </a:p>
          <a:p>
            <a:pPr algn="l"/>
            <a:endParaRPr lang="en-IN" sz="7200" dirty="0" smtClean="0"/>
          </a:p>
          <a:p>
            <a:pPr algn="l"/>
            <a:r>
              <a:rPr lang="en-IN" sz="7200" dirty="0" smtClean="0"/>
              <a:t>Dr. </a:t>
            </a:r>
            <a:r>
              <a:rPr lang="en-IN" sz="7200" dirty="0" err="1" smtClean="0"/>
              <a:t>Ankit</a:t>
            </a:r>
            <a:endParaRPr lang="en-IN" sz="7200" dirty="0" smtClean="0"/>
          </a:p>
          <a:p>
            <a:pPr algn="l"/>
            <a:r>
              <a:rPr lang="en-IN" sz="7200" dirty="0" smtClean="0"/>
              <a:t>Assistant Professor</a:t>
            </a:r>
          </a:p>
          <a:p>
            <a:pPr algn="l"/>
            <a:r>
              <a:rPr lang="en-IN" sz="7200" dirty="0" err="1" smtClean="0"/>
              <a:t>Departement</a:t>
            </a:r>
            <a:r>
              <a:rPr lang="en-IN" sz="7200" dirty="0" smtClean="0"/>
              <a:t> of Mathematics</a:t>
            </a:r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Outline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Introduction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Sets, Relation and Functions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Counting Principal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Combinatorics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Recurrence Relation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Logic and Boolean Algebra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Graphs and Trees</a:t>
            </a:r>
          </a:p>
          <a:p>
            <a:pPr>
              <a:buFont typeface="Wingdings" pitchFamily="2" charset="2"/>
              <a:buChar char="Ø"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Introduction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400" b="1" dirty="0" smtClean="0"/>
              <a:t>Discrete mathematics</a:t>
            </a:r>
            <a:r>
              <a:rPr lang="en-US" sz="2400" dirty="0" smtClean="0"/>
              <a:t> is the study of mathematical structures that are countable or otherwise distinct and separable. Examples of structures that are discrete are </a:t>
            </a:r>
            <a:r>
              <a:rPr lang="en-US" sz="2400" dirty="0" smtClean="0">
                <a:hlinkClick r:id="rId2" tooltip="combinations"/>
              </a:rPr>
              <a:t>combinations</a:t>
            </a:r>
            <a:r>
              <a:rPr lang="en-US" sz="2400" dirty="0" smtClean="0"/>
              <a:t>, </a:t>
            </a:r>
            <a:r>
              <a:rPr lang="en-US" sz="2400" dirty="0" smtClean="0">
                <a:hlinkClick r:id="rId3" tooltip="graphs"/>
              </a:rPr>
              <a:t>graphs</a:t>
            </a:r>
            <a:r>
              <a:rPr lang="en-US" sz="2400" dirty="0" smtClean="0"/>
              <a:t>, and </a:t>
            </a:r>
            <a:r>
              <a:rPr lang="en-US" sz="2400" dirty="0" smtClean="0">
                <a:hlinkClick r:id="rId4" tooltip="logical statements"/>
              </a:rPr>
              <a:t>logical statements</a:t>
            </a:r>
            <a:r>
              <a:rPr lang="en-US" sz="24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Discrete structures can be finite or </a:t>
            </a:r>
            <a:r>
              <a:rPr lang="en-US" sz="2400" dirty="0" smtClean="0">
                <a:hlinkClick r:id="rId5" tooltip="infinite"/>
              </a:rPr>
              <a:t>infinite</a:t>
            </a:r>
            <a:r>
              <a:rPr lang="en-US" sz="2400" dirty="0" smtClean="0"/>
              <a:t>. 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Discrete mathematics is in contrast to </a:t>
            </a:r>
            <a:r>
              <a:rPr lang="en-US" sz="2400" b="1" dirty="0" smtClean="0"/>
              <a:t>continuous mathematics</a:t>
            </a:r>
            <a:r>
              <a:rPr lang="en-US" sz="2400" dirty="0" smtClean="0"/>
              <a:t>, which deals with structures which can range in value over the </a:t>
            </a:r>
            <a:r>
              <a:rPr lang="en-US" sz="2400" dirty="0" smtClean="0">
                <a:hlinkClick r:id="rId6" tooltip="real numbers"/>
              </a:rPr>
              <a:t>real numbers</a:t>
            </a:r>
            <a:r>
              <a:rPr lang="en-US" sz="2400" dirty="0" smtClean="0"/>
              <a:t>, or have some non-separable quality.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b="1" dirty="0" smtClean="0"/>
              <a:t>The discrete mathematics</a:t>
            </a:r>
            <a:r>
              <a:rPr lang="en-US" sz="2400" dirty="0" smtClean="0"/>
              <a:t> concerns itself mainly with finite collections of discrete objects. With the growth of digital devices, especially computers, discrete mathematics has become more and more important.</a:t>
            </a:r>
          </a:p>
          <a:p>
            <a:pPr algn="just">
              <a:buNone/>
            </a:pPr>
            <a:endParaRPr lang="en-US" sz="2000" dirty="0" smtClean="0"/>
          </a:p>
          <a:p>
            <a:pPr algn="just"/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Set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A set is </a:t>
            </a:r>
            <a:r>
              <a:rPr lang="en-IN" sz="2400" dirty="0" smtClean="0">
                <a:solidFill>
                  <a:srgbClr val="C00000"/>
                </a:solidFill>
              </a:rPr>
              <a:t>well defined </a:t>
            </a:r>
            <a:r>
              <a:rPr lang="en-IN" sz="2400" dirty="0" smtClean="0"/>
              <a:t>collection of </a:t>
            </a:r>
            <a:r>
              <a:rPr lang="en-IN" sz="2400" dirty="0" smtClean="0">
                <a:solidFill>
                  <a:srgbClr val="C00000"/>
                </a:solidFill>
              </a:rPr>
              <a:t>distinct objects</a:t>
            </a:r>
            <a:r>
              <a:rPr lang="en-IN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IN" sz="2000" dirty="0" smtClean="0">
                <a:solidFill>
                  <a:srgbClr val="C00000"/>
                </a:solidFill>
              </a:rPr>
              <a:t> Well defined </a:t>
            </a:r>
            <a:r>
              <a:rPr lang="en-IN" sz="2000" dirty="0" smtClean="0"/>
              <a:t>means  a rule which is universal for all.</a:t>
            </a:r>
          </a:p>
          <a:p>
            <a:pPr>
              <a:buFont typeface="Wingdings" pitchFamily="2" charset="2"/>
              <a:buChar char="Ø"/>
            </a:pPr>
            <a:r>
              <a:rPr lang="en-IN" sz="2000" dirty="0" smtClean="0">
                <a:solidFill>
                  <a:srgbClr val="C00000"/>
                </a:solidFill>
              </a:rPr>
              <a:t>Distinct objects </a:t>
            </a:r>
            <a:r>
              <a:rPr lang="en-IN" sz="2000" dirty="0" smtClean="0"/>
              <a:t>means each elements which satisfies the rule is presented one times in the collection.</a:t>
            </a:r>
          </a:p>
          <a:p>
            <a:pPr>
              <a:buFont typeface="Wingdings" pitchFamily="2" charset="2"/>
              <a:buChar char="Ø"/>
            </a:pPr>
            <a:endParaRPr lang="en-IN" sz="2000" dirty="0" smtClean="0"/>
          </a:p>
          <a:p>
            <a:pPr>
              <a:buNone/>
            </a:pPr>
            <a:r>
              <a:rPr lang="en-IN" sz="2000" dirty="0" smtClean="0"/>
              <a:t>     Alternatively,  It can be said that the collection of all  elements or objects which satisfy some rule is said to be set.</a:t>
            </a:r>
          </a:p>
          <a:p>
            <a:pPr>
              <a:buNone/>
            </a:pPr>
            <a:r>
              <a:rPr lang="en-IN" sz="2000" dirty="0" smtClean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A={all vowel in the Alphabets}.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B={all male students in the class}.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2000" dirty="0" smtClean="0"/>
              <a:t>C={all intelligent students in the classroom}.</a:t>
            </a:r>
          </a:p>
          <a:p>
            <a:pPr marL="514350" indent="-514350"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IN" sz="2000" dirty="0" smtClean="0"/>
              <a:t>In above collection of elements, the collection A and B is a set because in A;  </a:t>
            </a:r>
            <a:r>
              <a:rPr lang="en-IN" sz="2000" dirty="0" smtClean="0">
                <a:solidFill>
                  <a:srgbClr val="C00000"/>
                </a:solidFill>
              </a:rPr>
              <a:t>all vowel in the alphabets is well defined universal rule</a:t>
            </a:r>
            <a:r>
              <a:rPr lang="en-IN" sz="2000" dirty="0" smtClean="0"/>
              <a:t> and </a:t>
            </a:r>
            <a:r>
              <a:rPr lang="en-IN" sz="2000" dirty="0" smtClean="0">
                <a:solidFill>
                  <a:srgbClr val="C00000"/>
                </a:solidFill>
              </a:rPr>
              <a:t>all objects are distinct </a:t>
            </a:r>
            <a:r>
              <a:rPr lang="en-IN" sz="2000" dirty="0" smtClean="0"/>
              <a:t>and in B; </a:t>
            </a:r>
            <a:r>
              <a:rPr lang="en-IN" sz="2000" dirty="0" smtClean="0">
                <a:solidFill>
                  <a:srgbClr val="C00000"/>
                </a:solidFill>
              </a:rPr>
              <a:t>all male students in Discrete class is well defined universal rule</a:t>
            </a:r>
            <a:r>
              <a:rPr lang="en-IN" sz="2000" dirty="0" smtClean="0"/>
              <a:t> and </a:t>
            </a:r>
            <a:r>
              <a:rPr lang="en-IN" sz="2000" dirty="0" smtClean="0">
                <a:solidFill>
                  <a:srgbClr val="C00000"/>
                </a:solidFill>
              </a:rPr>
              <a:t>all objects are distinct</a:t>
            </a:r>
            <a:r>
              <a:rPr lang="en-IN" sz="2000" dirty="0" smtClean="0"/>
              <a:t>, therefore the collection </a:t>
            </a:r>
            <a:r>
              <a:rPr lang="en-IN" sz="2000" b="1" dirty="0" smtClean="0"/>
              <a:t>A and B are sets</a:t>
            </a:r>
            <a:r>
              <a:rPr lang="en-IN" sz="2000" dirty="0" smtClean="0"/>
              <a:t>. </a:t>
            </a:r>
          </a:p>
          <a:p>
            <a:pPr algn="just">
              <a:buNone/>
            </a:pPr>
            <a:endParaRPr lang="en-IN" sz="2000" dirty="0" smtClean="0"/>
          </a:p>
          <a:p>
            <a:pPr algn="just"/>
            <a:r>
              <a:rPr lang="en-IN" sz="2000" dirty="0" smtClean="0"/>
              <a:t>But </a:t>
            </a:r>
            <a:r>
              <a:rPr lang="en-IN" sz="2000" b="1" dirty="0" smtClean="0"/>
              <a:t>C is not a set </a:t>
            </a:r>
            <a:r>
              <a:rPr lang="en-IN" sz="2000" dirty="0" smtClean="0"/>
              <a:t>because </a:t>
            </a:r>
            <a:r>
              <a:rPr lang="en-IN" sz="2000" dirty="0" smtClean="0">
                <a:solidFill>
                  <a:srgbClr val="C00000"/>
                </a:solidFill>
              </a:rPr>
              <a:t>there is no particular criteria to measure intelligence </a:t>
            </a:r>
            <a:r>
              <a:rPr lang="en-IN" sz="2000" dirty="0" smtClean="0"/>
              <a:t>or we can say the intelligence measuring tools is not universal or well defined.</a:t>
            </a:r>
          </a:p>
          <a:p>
            <a:pPr algn="just"/>
            <a:endParaRPr lang="en-IN" sz="2000" dirty="0" smtClean="0"/>
          </a:p>
          <a:p>
            <a:pPr algn="just">
              <a:buNone/>
            </a:pPr>
            <a:r>
              <a:rPr lang="en-IN" sz="2000" b="1" dirty="0" smtClean="0"/>
              <a:t>Check whether the following collection are sets or not: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N" sz="2000" dirty="0" smtClean="0"/>
              <a:t>A={All natural numbers less than equal to 10}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N" sz="2000" dirty="0" smtClean="0"/>
              <a:t>B={All good football players in the classroom}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N" sz="2000" dirty="0" smtClean="0"/>
              <a:t>C={All states in India}</a:t>
            </a:r>
            <a:endParaRPr lang="en-IN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768285" y="636523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 Discrete Structures (BTCS-2402)    </vt:lpstr>
      <vt:lpstr>Outline</vt:lpstr>
      <vt:lpstr>Introduction</vt:lpstr>
      <vt:lpstr>Set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Discrete Structures (BTCS-2402)    </dc:title>
  <dc:creator>$RIMT@123</dc:creator>
  <cp:lastModifiedBy>$RIMT@123</cp:lastModifiedBy>
  <cp:revision>1</cp:revision>
  <dcterms:created xsi:type="dcterms:W3CDTF">2023-07-18T03:56:09Z</dcterms:created>
  <dcterms:modified xsi:type="dcterms:W3CDTF">2023-07-18T03:56:52Z</dcterms:modified>
</cp:coreProperties>
</file>