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FB1534B-88DF-4D48-87DC-76918AE022A9}" type="datetimeFigureOut">
              <a:rPr lang="en-US" smtClean="0"/>
              <a:t>7/9/2023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18F9A8-EE2C-4EA3-BFCE-B058DF36F5A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B1534B-88DF-4D48-87DC-76918AE022A9}" type="datetimeFigureOut">
              <a:rPr lang="en-US" smtClean="0"/>
              <a:t>7/9/2023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18F9A8-EE2C-4EA3-BFCE-B058DF36F5A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B1534B-88DF-4D48-87DC-76918AE022A9}" type="datetimeFigureOut">
              <a:rPr lang="en-US" smtClean="0"/>
              <a:t>7/9/2023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18F9A8-EE2C-4EA3-BFCE-B058DF36F5A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B1534B-88DF-4D48-87DC-76918AE022A9}" type="datetimeFigureOut">
              <a:rPr lang="en-US" smtClean="0"/>
              <a:t>7/9/2023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18F9A8-EE2C-4EA3-BFCE-B058DF36F5A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FB1534B-88DF-4D48-87DC-76918AE022A9}" type="datetimeFigureOut">
              <a:rPr lang="en-US" smtClean="0"/>
              <a:t>7/9/2023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18F9A8-EE2C-4EA3-BFCE-B058DF36F5A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FB1534B-88DF-4D48-87DC-76918AE022A9}" type="datetimeFigureOut">
              <a:rPr lang="en-US" smtClean="0"/>
              <a:t>7/9/2023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18F9A8-EE2C-4EA3-BFCE-B058DF36F5A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FB1534B-88DF-4D48-87DC-76918AE022A9}" type="datetimeFigureOut">
              <a:rPr lang="en-US" smtClean="0"/>
              <a:t>7/9/2023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18F9A8-EE2C-4EA3-BFCE-B058DF36F5A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FB1534B-88DF-4D48-87DC-76918AE022A9}" type="datetimeFigureOut">
              <a:rPr lang="en-US" smtClean="0"/>
              <a:t>7/9/2023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18F9A8-EE2C-4EA3-BFCE-B058DF36F5A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B1534B-88DF-4D48-87DC-76918AE022A9}" type="datetimeFigureOut">
              <a:rPr lang="en-US" smtClean="0"/>
              <a:t>7/9/2023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18F9A8-EE2C-4EA3-BFCE-B058DF36F5A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B1534B-88DF-4D48-87DC-76918AE022A9}" type="datetimeFigureOut">
              <a:rPr lang="en-US" smtClean="0"/>
              <a:t>7/9/2023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18F9A8-EE2C-4EA3-BFCE-B058DF36F5A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B1534B-88DF-4D48-87DC-76918AE022A9}" type="datetimeFigureOut">
              <a:rPr lang="en-US" smtClean="0"/>
              <a:t>7/9/2023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18F9A8-EE2C-4EA3-BFCE-B058DF36F5A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B1534B-88DF-4D48-87DC-76918AE022A9}" type="datetimeFigureOut">
              <a:rPr lang="en-US" smtClean="0"/>
              <a:t>7/9/2023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18F9A8-EE2C-4EA3-BFCE-B058DF36F5A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762000"/>
            <a:ext cx="7884876" cy="2286000"/>
          </a:xfrm>
        </p:spPr>
        <p:txBody>
          <a:bodyPr>
            <a:normAutofit fontScale="90000"/>
          </a:bodyPr>
          <a:lstStyle/>
          <a:p>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US" b="1" dirty="0" smtClean="0">
                <a:solidFill>
                  <a:srgbClr val="C00000"/>
                </a:solidFill>
                <a:latin typeface="Arial" pitchFamily="34" charset="0"/>
                <a:cs typeface="Arial" pitchFamily="34" charset="0"/>
              </a:rPr>
              <a:t>PROGRAMMING FOR PROBLEM SOLVING</a:t>
            </a:r>
            <a:br>
              <a:rPr lang="en-US" b="1" dirty="0" smtClean="0">
                <a:solidFill>
                  <a:srgbClr val="C00000"/>
                </a:solidFill>
                <a:latin typeface="Arial" pitchFamily="34" charset="0"/>
                <a:cs typeface="Arial" pitchFamily="34" charset="0"/>
              </a:rPr>
            </a:br>
            <a:r>
              <a:rPr lang="en-US" b="1" dirty="0" smtClean="0">
                <a:solidFill>
                  <a:srgbClr val="C00000"/>
                </a:solidFill>
                <a:latin typeface="Arial" pitchFamily="34" charset="0"/>
                <a:cs typeface="Arial" pitchFamily="34" charset="0"/>
              </a:rPr>
              <a:t>BCSE-1201</a:t>
            </a:r>
            <a:r>
              <a:rPr lang="en-IN" b="1" dirty="0" smtClean="0"/>
              <a:t/>
            </a:r>
            <a:br>
              <a:rPr lang="en-IN" b="1" dirty="0" smtClean="0"/>
            </a:br>
            <a:r>
              <a:rPr lang="en-US" dirty="0" smtClean="0"/>
              <a:t/>
            </a:r>
            <a:br>
              <a:rPr lang="en-US" dirty="0" smtClean="0"/>
            </a:br>
            <a:r>
              <a:rPr lang="en-US" dirty="0" smtClean="0"/>
              <a:t/>
            </a:r>
            <a:br>
              <a:rPr lang="en-US" dirty="0" smtClean="0"/>
            </a:br>
            <a:r>
              <a:rPr lang="en-US" dirty="0"/>
              <a:t/>
            </a:r>
            <a:br>
              <a:rPr lang="en-US" dirty="0"/>
            </a:br>
            <a:endParaRPr lang="en-US" dirty="0"/>
          </a:p>
        </p:txBody>
      </p:sp>
      <p:sp>
        <p:nvSpPr>
          <p:cNvPr id="14" name="Footer Placeholder 4">
            <a:extLst>
              <a:ext uri="{FF2B5EF4-FFF2-40B4-BE49-F238E27FC236}">
                <a16:creationId xmlns="" xmlns:a16="http://schemas.microsoft.com/office/drawing/2014/main" id="{9DF95F34-A162-CA4C-889B-0891699B6A5A}"/>
              </a:ext>
            </a:extLst>
          </p:cNvPr>
          <p:cNvSpPr>
            <a:spLocks noGrp="1"/>
          </p:cNvSpPr>
          <p:nvPr>
            <p:ph type="ftr" sz="quarter" idx="11"/>
          </p:nvPr>
        </p:nvSpPr>
        <p:spPr>
          <a:xfrm>
            <a:off x="2381250" y="6365230"/>
            <a:ext cx="3086100" cy="365125"/>
          </a:xfrm>
        </p:spPr>
        <p:txBody>
          <a:bodyPr/>
          <a:lstStyle/>
          <a:p>
            <a:r>
              <a:rPr lang="en-US" b="1" dirty="0" err="1">
                <a:solidFill>
                  <a:schemeClr val="bg1"/>
                </a:solidFill>
              </a:rPr>
              <a:t>Dr.Nitin</a:t>
            </a:r>
            <a:r>
              <a:rPr lang="en-US" b="1">
                <a:solidFill>
                  <a:schemeClr val="bg1"/>
                </a:solidFill>
              </a:rPr>
              <a:t> Thapar_SOMC_ITFM</a:t>
            </a:r>
            <a:endParaRPr lang="en-US" b="1" dirty="0">
              <a:solidFill>
                <a:schemeClr val="bg1"/>
              </a:solidFill>
            </a:endParaRPr>
          </a:p>
        </p:txBody>
      </p:sp>
      <p:sp>
        <p:nvSpPr>
          <p:cNvPr id="13" name="Slide Number Placeholder 5">
            <a:extLst>
              <a:ext uri="{FF2B5EF4-FFF2-40B4-BE49-F238E27FC236}">
                <a16:creationId xmlns="" xmlns:a16="http://schemas.microsoft.com/office/drawing/2014/main" id="{C3EF51EB-3DA5-4842-B82C-4F75593C592D}"/>
              </a:ext>
            </a:extLst>
          </p:cNvPr>
          <p:cNvSpPr>
            <a:spLocks noGrp="1"/>
          </p:cNvSpPr>
          <p:nvPr>
            <p:ph type="sldNum" sz="quarter" idx="12"/>
          </p:nvPr>
        </p:nvSpPr>
        <p:spPr>
          <a:xfrm>
            <a:off x="6457950" y="6356351"/>
            <a:ext cx="2057400" cy="365125"/>
          </a:xfrm>
        </p:spPr>
        <p:txBody>
          <a:bodyPr/>
          <a:lstStyle/>
          <a:p>
            <a:fld id="{4074E40B-79F9-F74D-8D9E-1BC4B8F861E8}" type="slidenum">
              <a:rPr lang="en-US" smtClean="0"/>
              <a:pPr/>
              <a:t>1</a:t>
            </a:fld>
            <a:endParaRPr lang="en-US" dirty="0"/>
          </a:p>
        </p:txBody>
      </p:sp>
      <p:pic>
        <p:nvPicPr>
          <p:cNvPr id="12"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17" name="Footer Placeholder 4">
            <a:extLst>
              <a:ext uri="{FF2B5EF4-FFF2-40B4-BE49-F238E27FC236}">
                <a16:creationId xmlns="" xmlns:a16="http://schemas.microsoft.com/office/drawing/2014/main" id="{DD4A000E-D220-0045-A2D1-8D39B19F67C4}"/>
              </a:ext>
            </a:extLst>
          </p:cNvPr>
          <p:cNvSpPr txBox="1">
            <a:spLocks/>
          </p:cNvSpPr>
          <p:nvPr/>
        </p:nvSpPr>
        <p:spPr>
          <a:xfrm>
            <a:off x="5029200" y="6264275"/>
            <a:ext cx="30861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
        <p:nvSpPr>
          <p:cNvPr id="10" name="Title 3"/>
          <p:cNvSpPr txBox="1">
            <a:spLocks/>
          </p:cNvSpPr>
          <p:nvPr/>
        </p:nvSpPr>
        <p:spPr>
          <a:xfrm>
            <a:off x="5467350" y="4038600"/>
            <a:ext cx="3469616" cy="1447800"/>
          </a:xfrm>
          <a:prstGeom prst="rect">
            <a:avLst/>
          </a:prstGeom>
        </p:spPr>
        <p:txBody>
          <a:bodyPr vert="horz" lIns="91440" tIns="45720" rIns="91440" bIns="45720"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 </a:t>
            </a:r>
            <a:r>
              <a:rPr lang="en-IN" sz="4000" dirty="0" err="1" smtClean="0"/>
              <a:t>Sahilpreet</a:t>
            </a:r>
            <a:r>
              <a:rPr lang="en-IN" sz="4000" dirty="0" smtClean="0"/>
              <a:t> Singh</a:t>
            </a:r>
            <a:r>
              <a:rPr lang="en-US" dirty="0" smtClean="0"/>
              <a:t/>
            </a:r>
            <a:br>
              <a:rPr lang="en-US" dirty="0" smtClean="0"/>
            </a:br>
            <a:r>
              <a:rPr lang="en-US" dirty="0" smtClean="0"/>
              <a:t/>
            </a:r>
            <a:br>
              <a:rPr lang="en-US" dirty="0" smtClean="0"/>
            </a:br>
            <a:endParaRPr lang="en-US" dirty="0"/>
          </a:p>
        </p:txBody>
      </p:sp>
      <p:sp>
        <p:nvSpPr>
          <p:cNvPr id="11" name="Title 3"/>
          <p:cNvSpPr txBox="1">
            <a:spLocks/>
          </p:cNvSpPr>
          <p:nvPr/>
        </p:nvSpPr>
        <p:spPr>
          <a:xfrm>
            <a:off x="742950" y="2590800"/>
            <a:ext cx="4057650" cy="14478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Name</a:t>
            </a:r>
            <a:r>
              <a:rPr lang="en-US" sz="9600" dirty="0" smtClean="0">
                <a:latin typeface="+mn-lt"/>
              </a:rPr>
              <a:t>: B. Tech (CSE) </a:t>
            </a:r>
            <a:r>
              <a:rPr lang="en-US" sz="9600" dirty="0">
                <a:latin typeface="+mn-lt"/>
              </a:rPr>
              <a:t/>
            </a:r>
            <a:br>
              <a:rPr lang="en-US" sz="9600" dirty="0">
                <a:latin typeface="+mn-lt"/>
              </a:rPr>
            </a:br>
            <a:r>
              <a:rPr lang="en-US" sz="9600" dirty="0">
                <a:latin typeface="+mn-lt"/>
              </a:rPr>
              <a:t>Semester</a:t>
            </a:r>
            <a:r>
              <a:rPr lang="en-US" sz="9600" dirty="0" smtClean="0">
                <a:latin typeface="+mn-lt"/>
              </a:rPr>
              <a:t>: 2</a:t>
            </a:r>
            <a:r>
              <a:rPr lang="en-US" sz="9600" baseline="30000" dirty="0" smtClean="0">
                <a:latin typeface="+mn-lt"/>
              </a:rPr>
              <a:t>nd</a:t>
            </a:r>
            <a:r>
              <a:rPr lang="en-US" sz="9600" dirty="0" smtClean="0">
                <a:latin typeface="+mn-lt"/>
              </a:rPr>
              <a:t> </a:t>
            </a:r>
            <a:r>
              <a:rPr lang="en-US" dirty="0" smtClean="0"/>
              <a:t/>
            </a:r>
            <a:br>
              <a:rPr lang="en-US" dirty="0" smtClean="0"/>
            </a:br>
            <a:r>
              <a:rPr lang="en-US" dirty="0" smtClean="0"/>
              <a:t/>
            </a:r>
            <a:br>
              <a:rPr lang="en-US" dirty="0" smtClean="0"/>
            </a:br>
            <a:endParaRPr lang="en-US" dirty="0"/>
          </a:p>
        </p:txBody>
      </p:sp>
      <p:sp>
        <p:nvSpPr>
          <p:cNvPr id="16" name="Rectangle 15">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99"/>
          <p:cNvSpPr>
            <a:spLocks noChangeArrowheads="1"/>
          </p:cNvSpPr>
          <p:nvPr/>
        </p:nvSpPr>
        <p:spPr bwMode="auto">
          <a:xfrm>
            <a:off x="457200" y="1062038"/>
            <a:ext cx="8305800" cy="1877437"/>
          </a:xfrm>
          <a:prstGeom prst="rect">
            <a:avLst/>
          </a:prstGeom>
          <a:noFill/>
          <a:ln w="9525">
            <a:noFill/>
            <a:miter lim="800000"/>
            <a:headEnd/>
            <a:tailEnd/>
          </a:ln>
        </p:spPr>
        <p:txBody>
          <a:bodyPr>
            <a:spAutoFit/>
          </a:bodyPr>
          <a:lstStyle/>
          <a:p>
            <a:pPr defTabSz="912813"/>
            <a:r>
              <a:rPr lang="en-US" altLang="en-US" sz="3200" b="1" dirty="0"/>
              <a:t>1. Single class Inheritance:</a:t>
            </a:r>
            <a:endParaRPr lang="en-US" altLang="en-US" dirty="0"/>
          </a:p>
          <a:p>
            <a:pPr defTabSz="912813"/>
            <a:endParaRPr lang="en-US" altLang="en-US" sz="2800" dirty="0"/>
          </a:p>
          <a:p>
            <a:pPr algn="just" defTabSz="912813"/>
            <a:r>
              <a:rPr lang="en-US" altLang="en-US" sz="2800" dirty="0"/>
              <a:t>Single inheritance is the one where you have a single base class and a single derived class.</a:t>
            </a:r>
            <a:endParaRPr lang="en-US" altLang="en-US" dirty="0"/>
          </a:p>
        </p:txBody>
      </p:sp>
      <p:sp>
        <p:nvSpPr>
          <p:cNvPr id="18435" name="Rectangle 301"/>
          <p:cNvSpPr>
            <a:spLocks noChangeArrowheads="1"/>
          </p:cNvSpPr>
          <p:nvPr/>
        </p:nvSpPr>
        <p:spPr bwMode="auto">
          <a:xfrm>
            <a:off x="2590800" y="228600"/>
            <a:ext cx="4073872" cy="646331"/>
          </a:xfrm>
          <a:prstGeom prst="rect">
            <a:avLst/>
          </a:prstGeom>
          <a:noFill/>
          <a:ln w="9525">
            <a:noFill/>
            <a:miter lim="800000"/>
            <a:headEnd/>
            <a:tailEnd/>
          </a:ln>
        </p:spPr>
        <p:txBody>
          <a:bodyPr wrap="none">
            <a:spAutoFit/>
          </a:bodyPr>
          <a:lstStyle/>
          <a:p>
            <a:pPr defTabSz="912813"/>
            <a:r>
              <a:rPr lang="en-IN" altLang="en-US" sz="3600" b="1"/>
              <a:t>Types of Inheritance</a:t>
            </a:r>
            <a:endParaRPr lang="en-US" altLang="en-US"/>
          </a:p>
        </p:txBody>
      </p:sp>
      <p:grpSp>
        <p:nvGrpSpPr>
          <p:cNvPr id="2" name="Group -854"/>
          <p:cNvGrpSpPr>
            <a:grpSpLocks/>
          </p:cNvGrpSpPr>
          <p:nvPr/>
        </p:nvGrpSpPr>
        <p:grpSpPr bwMode="auto">
          <a:xfrm>
            <a:off x="1905000" y="3548062"/>
            <a:ext cx="6005513" cy="1626136"/>
            <a:chOff x="2861604" y="2812400"/>
            <a:chExt cx="5444196" cy="1626366"/>
          </a:xfrm>
        </p:grpSpPr>
        <p:sp>
          <p:nvSpPr>
            <p:cNvPr id="18437" name="Rectangle 303"/>
            <p:cNvSpPr>
              <a:spLocks/>
            </p:cNvSpPr>
            <p:nvPr/>
          </p:nvSpPr>
          <p:spPr bwMode="auto">
            <a:xfrm>
              <a:off x="2861604" y="2812400"/>
              <a:ext cx="2361811" cy="463799"/>
            </a:xfrm>
            <a:prstGeom prst="rect">
              <a:avLst/>
            </a:prstGeom>
            <a:noFill/>
            <a:ln w="38100">
              <a:solidFill>
                <a:srgbClr val="FFFF00"/>
              </a:solidFill>
              <a:miter lim="800000"/>
              <a:headEnd/>
              <a:tailEnd/>
            </a:ln>
          </p:spPr>
          <p:txBody>
            <a:bodyPr/>
            <a:lstStyle/>
            <a:p>
              <a:pPr algn="ctr" defTabSz="912813">
                <a:spcAft>
                  <a:spcPts val="1000"/>
                </a:spcAft>
              </a:pPr>
              <a:r>
                <a:rPr lang="en-IN" altLang="en-US" sz="2400" b="1"/>
                <a:t>Class Employee </a:t>
              </a:r>
              <a:endParaRPr lang="en-US" altLang="en-US"/>
            </a:p>
          </p:txBody>
        </p:sp>
        <p:sp>
          <p:nvSpPr>
            <p:cNvPr id="18438" name="Rectangle 305"/>
            <p:cNvSpPr>
              <a:spLocks/>
            </p:cNvSpPr>
            <p:nvPr/>
          </p:nvSpPr>
          <p:spPr bwMode="auto">
            <a:xfrm>
              <a:off x="2867361" y="3962367"/>
              <a:ext cx="2363250" cy="457446"/>
            </a:xfrm>
            <a:prstGeom prst="rect">
              <a:avLst/>
            </a:prstGeom>
            <a:noFill/>
            <a:ln w="38100">
              <a:solidFill>
                <a:srgbClr val="FFFF00"/>
              </a:solidFill>
              <a:miter lim="800000"/>
              <a:headEnd/>
              <a:tailEnd/>
            </a:ln>
          </p:spPr>
          <p:txBody>
            <a:bodyPr/>
            <a:lstStyle/>
            <a:p>
              <a:pPr algn="ctr" defTabSz="912813">
                <a:spcAft>
                  <a:spcPts val="1000"/>
                </a:spcAft>
              </a:pPr>
              <a:r>
                <a:rPr lang="en-IN" altLang="en-US" sz="2400" b="1"/>
                <a:t>Class Manager</a:t>
              </a:r>
              <a:endParaRPr lang="en-US" altLang="en-US"/>
            </a:p>
          </p:txBody>
        </p:sp>
        <p:sp>
          <p:nvSpPr>
            <p:cNvPr id="18439" name="Line 307"/>
            <p:cNvSpPr>
              <a:spLocks noChangeShapeType="1"/>
            </p:cNvSpPr>
            <p:nvPr/>
          </p:nvSpPr>
          <p:spPr bwMode="auto">
            <a:xfrm flipV="1">
              <a:off x="4038600" y="3276600"/>
              <a:ext cx="0" cy="692240"/>
            </a:xfrm>
            <a:prstGeom prst="line">
              <a:avLst/>
            </a:prstGeom>
            <a:noFill/>
            <a:ln w="38100">
              <a:solidFill>
                <a:srgbClr val="FFFF00"/>
              </a:solidFill>
              <a:round/>
              <a:headEnd/>
              <a:tailEnd type="triangle" w="med" len="med"/>
            </a:ln>
          </p:spPr>
          <p:txBody>
            <a:bodyPr/>
            <a:lstStyle/>
            <a:p>
              <a:endParaRPr lang="en-US"/>
            </a:p>
          </p:txBody>
        </p:sp>
        <p:sp>
          <p:nvSpPr>
            <p:cNvPr id="18440" name="Rectangle 309"/>
            <p:cNvSpPr>
              <a:spLocks noChangeArrowheads="1"/>
            </p:cNvSpPr>
            <p:nvPr/>
          </p:nvSpPr>
          <p:spPr bwMode="auto">
            <a:xfrm>
              <a:off x="5410200" y="2925375"/>
              <a:ext cx="2895600" cy="396454"/>
            </a:xfrm>
            <a:prstGeom prst="rect">
              <a:avLst/>
            </a:prstGeom>
            <a:noFill/>
            <a:ln w="9525">
              <a:noFill/>
              <a:miter lim="800000"/>
              <a:headEnd/>
              <a:tailEnd/>
            </a:ln>
          </p:spPr>
          <p:txBody>
            <a:bodyPr anchor="ctr">
              <a:spAutoFit/>
            </a:bodyPr>
            <a:lstStyle/>
            <a:p>
              <a:pPr defTabSz="912813" eaLnBrk="0" hangingPunct="0">
                <a:tabLst>
                  <a:tab pos="455613" algn="l"/>
                </a:tabLst>
              </a:pPr>
              <a:r>
                <a:rPr lang="zh-CN" altLang="en-US" sz="2000" b="1">
                  <a:ea typeface="SimSun" pitchFamily="2" charset="-122"/>
                  <a:cs typeface="Times New Roman" pitchFamily="18" charset="0"/>
                </a:rPr>
                <a:t>It is a Base class (super)</a:t>
              </a:r>
              <a:endParaRPr lang="en-US" altLang="en-US">
                <a:ea typeface="SimSun" pitchFamily="2" charset="-122"/>
                <a:cs typeface="Times New Roman" pitchFamily="18" charset="0"/>
              </a:endParaRPr>
            </a:p>
          </p:txBody>
        </p:sp>
        <p:sp>
          <p:nvSpPr>
            <p:cNvPr id="18441" name="Rectangle 311"/>
            <p:cNvSpPr>
              <a:spLocks noChangeArrowheads="1"/>
            </p:cNvSpPr>
            <p:nvPr/>
          </p:nvSpPr>
          <p:spPr bwMode="auto">
            <a:xfrm>
              <a:off x="5486400" y="4038600"/>
              <a:ext cx="2558634" cy="400166"/>
            </a:xfrm>
            <a:prstGeom prst="rect">
              <a:avLst/>
            </a:prstGeom>
            <a:noFill/>
            <a:ln w="9525">
              <a:noFill/>
              <a:miter lim="800000"/>
              <a:headEnd/>
              <a:tailEnd/>
            </a:ln>
          </p:spPr>
          <p:txBody>
            <a:bodyPr wrap="none">
              <a:spAutoFit/>
            </a:bodyPr>
            <a:lstStyle/>
            <a:p>
              <a:pPr defTabSz="912813"/>
              <a:r>
                <a:rPr lang="en-US" altLang="en-US" sz="2000" b="1"/>
                <a:t>it is a sub class (derived) </a:t>
              </a:r>
              <a:endParaRPr lang="en-US" altLang="en-US"/>
            </a:p>
          </p:txBody>
        </p:sp>
      </p:grpSp>
      <p:pic>
        <p:nvPicPr>
          <p:cNvPr id="10"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11" name="Rectangle 10">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19"/>
          <p:cNvSpPr>
            <a:spLocks noChangeArrowheads="1"/>
          </p:cNvSpPr>
          <p:nvPr/>
        </p:nvSpPr>
        <p:spPr bwMode="auto">
          <a:xfrm>
            <a:off x="457200" y="1062038"/>
            <a:ext cx="8305800" cy="1446550"/>
          </a:xfrm>
          <a:prstGeom prst="rect">
            <a:avLst/>
          </a:prstGeom>
          <a:noFill/>
          <a:ln w="9525">
            <a:noFill/>
            <a:miter lim="800000"/>
            <a:headEnd/>
            <a:tailEnd/>
          </a:ln>
        </p:spPr>
        <p:txBody>
          <a:bodyPr>
            <a:spAutoFit/>
          </a:bodyPr>
          <a:lstStyle/>
          <a:p>
            <a:pPr defTabSz="912813"/>
            <a:r>
              <a:rPr lang="en-US" altLang="en-US" sz="3200" b="1"/>
              <a:t>2. Multilevel Inheritance:</a:t>
            </a:r>
            <a:endParaRPr lang="en-US" altLang="en-US"/>
          </a:p>
          <a:p>
            <a:pPr algn="just" defTabSz="912813"/>
            <a:r>
              <a:rPr lang="en-US" altLang="en-US" sz="2800"/>
              <a:t>In Multi level inheritance, a class inherits its properties from another derived class.</a:t>
            </a:r>
            <a:endParaRPr lang="en-US" altLang="en-US"/>
          </a:p>
        </p:txBody>
      </p:sp>
      <p:sp>
        <p:nvSpPr>
          <p:cNvPr id="19459" name="Rectangle 321"/>
          <p:cNvSpPr>
            <a:spLocks noChangeArrowheads="1"/>
          </p:cNvSpPr>
          <p:nvPr/>
        </p:nvSpPr>
        <p:spPr bwMode="auto">
          <a:xfrm>
            <a:off x="2590800" y="228600"/>
            <a:ext cx="4073872" cy="646331"/>
          </a:xfrm>
          <a:prstGeom prst="rect">
            <a:avLst/>
          </a:prstGeom>
          <a:noFill/>
          <a:ln w="9525">
            <a:noFill/>
            <a:miter lim="800000"/>
            <a:headEnd/>
            <a:tailEnd/>
          </a:ln>
        </p:spPr>
        <p:txBody>
          <a:bodyPr wrap="none">
            <a:spAutoFit/>
          </a:bodyPr>
          <a:lstStyle/>
          <a:p>
            <a:pPr defTabSz="912813"/>
            <a:r>
              <a:rPr lang="en-IN" altLang="en-US" sz="3600" b="1"/>
              <a:t>Types of Inheritance</a:t>
            </a:r>
            <a:endParaRPr lang="en-US" altLang="en-US"/>
          </a:p>
        </p:txBody>
      </p:sp>
      <p:grpSp>
        <p:nvGrpSpPr>
          <p:cNvPr id="2" name="Group -848"/>
          <p:cNvGrpSpPr>
            <a:grpSpLocks/>
          </p:cNvGrpSpPr>
          <p:nvPr/>
        </p:nvGrpSpPr>
        <p:grpSpPr bwMode="auto">
          <a:xfrm>
            <a:off x="1828800" y="3048000"/>
            <a:ext cx="6477000" cy="2792413"/>
            <a:chOff x="1524000" y="2769514"/>
            <a:chExt cx="6477000" cy="2793086"/>
          </a:xfrm>
        </p:grpSpPr>
        <p:sp>
          <p:nvSpPr>
            <p:cNvPr id="19461" name="Rectangle 323"/>
            <p:cNvSpPr>
              <a:spLocks/>
            </p:cNvSpPr>
            <p:nvPr/>
          </p:nvSpPr>
          <p:spPr bwMode="auto">
            <a:xfrm>
              <a:off x="1524000" y="2812387"/>
              <a:ext cx="2362200" cy="463662"/>
            </a:xfrm>
            <a:prstGeom prst="rect">
              <a:avLst/>
            </a:prstGeom>
            <a:noFill/>
            <a:ln w="38100">
              <a:solidFill>
                <a:srgbClr val="FFFF00"/>
              </a:solidFill>
              <a:miter lim="800000"/>
              <a:headEnd/>
              <a:tailEnd/>
            </a:ln>
          </p:spPr>
          <p:txBody>
            <a:bodyPr/>
            <a:lstStyle/>
            <a:p>
              <a:pPr algn="ctr" defTabSz="912813">
                <a:spcAft>
                  <a:spcPts val="1000"/>
                </a:spcAft>
              </a:pPr>
              <a:r>
                <a:rPr lang="en-IN" altLang="en-US" sz="2400" b="1"/>
                <a:t>Class A </a:t>
              </a:r>
              <a:endParaRPr lang="en-US" altLang="en-US"/>
            </a:p>
          </p:txBody>
        </p:sp>
        <p:sp>
          <p:nvSpPr>
            <p:cNvPr id="19462" name="Rectangle 325"/>
            <p:cNvSpPr>
              <a:spLocks/>
            </p:cNvSpPr>
            <p:nvPr/>
          </p:nvSpPr>
          <p:spPr bwMode="auto">
            <a:xfrm>
              <a:off x="1530350" y="3962014"/>
              <a:ext cx="2362200" cy="457310"/>
            </a:xfrm>
            <a:prstGeom prst="rect">
              <a:avLst/>
            </a:prstGeom>
            <a:noFill/>
            <a:ln w="38100">
              <a:solidFill>
                <a:srgbClr val="FFFF00"/>
              </a:solidFill>
              <a:miter lim="800000"/>
              <a:headEnd/>
              <a:tailEnd/>
            </a:ln>
          </p:spPr>
          <p:txBody>
            <a:bodyPr/>
            <a:lstStyle/>
            <a:p>
              <a:pPr algn="ctr" defTabSz="912813">
                <a:spcAft>
                  <a:spcPts val="1000"/>
                </a:spcAft>
              </a:pPr>
              <a:r>
                <a:rPr lang="en-IN" altLang="en-US" sz="2400" b="1"/>
                <a:t>Class B</a:t>
              </a:r>
              <a:endParaRPr lang="en-US" altLang="en-US"/>
            </a:p>
          </p:txBody>
        </p:sp>
        <p:sp>
          <p:nvSpPr>
            <p:cNvPr id="19463" name="Line 327"/>
            <p:cNvSpPr>
              <a:spLocks noChangeShapeType="1"/>
            </p:cNvSpPr>
            <p:nvPr/>
          </p:nvSpPr>
          <p:spPr bwMode="auto">
            <a:xfrm flipV="1">
              <a:off x="2700996" y="3276600"/>
              <a:ext cx="0" cy="692240"/>
            </a:xfrm>
            <a:prstGeom prst="line">
              <a:avLst/>
            </a:prstGeom>
            <a:noFill/>
            <a:ln w="38100">
              <a:solidFill>
                <a:srgbClr val="FFFF00"/>
              </a:solidFill>
              <a:round/>
              <a:headEnd/>
              <a:tailEnd type="triangle" w="med" len="med"/>
            </a:ln>
          </p:spPr>
          <p:txBody>
            <a:bodyPr/>
            <a:lstStyle/>
            <a:p>
              <a:endParaRPr lang="en-US"/>
            </a:p>
          </p:txBody>
        </p:sp>
        <p:sp>
          <p:nvSpPr>
            <p:cNvPr id="19464" name="Rectangle 329"/>
            <p:cNvSpPr>
              <a:spLocks noChangeArrowheads="1"/>
            </p:cNvSpPr>
            <p:nvPr/>
          </p:nvSpPr>
          <p:spPr bwMode="auto">
            <a:xfrm>
              <a:off x="4191000" y="2769514"/>
              <a:ext cx="3810000" cy="400206"/>
            </a:xfrm>
            <a:prstGeom prst="rect">
              <a:avLst/>
            </a:prstGeom>
            <a:noFill/>
            <a:ln w="9525">
              <a:noFill/>
              <a:miter lim="800000"/>
              <a:headEnd/>
              <a:tailEnd/>
            </a:ln>
          </p:spPr>
          <p:txBody>
            <a:bodyPr anchor="ctr">
              <a:spAutoFit/>
            </a:bodyPr>
            <a:lstStyle/>
            <a:p>
              <a:pPr defTabSz="912813" eaLnBrk="0" hangingPunct="0">
                <a:tabLst>
                  <a:tab pos="455613" algn="l"/>
                </a:tabLst>
              </a:pPr>
              <a:r>
                <a:rPr lang="en-US" altLang="en-US" sz="2000" b="1"/>
                <a:t>it is a Base class (super) of B</a:t>
              </a:r>
              <a:endParaRPr lang="en-US" altLang="en-US"/>
            </a:p>
          </p:txBody>
        </p:sp>
        <p:sp>
          <p:nvSpPr>
            <p:cNvPr id="19465" name="Rectangle 331"/>
            <p:cNvSpPr>
              <a:spLocks noChangeArrowheads="1"/>
            </p:cNvSpPr>
            <p:nvPr/>
          </p:nvSpPr>
          <p:spPr bwMode="auto">
            <a:xfrm>
              <a:off x="4186624" y="3886200"/>
              <a:ext cx="3255250" cy="708057"/>
            </a:xfrm>
            <a:prstGeom prst="rect">
              <a:avLst/>
            </a:prstGeom>
            <a:noFill/>
            <a:ln w="9525">
              <a:noFill/>
              <a:miter lim="800000"/>
              <a:headEnd/>
              <a:tailEnd/>
            </a:ln>
          </p:spPr>
          <p:txBody>
            <a:bodyPr wrap="none">
              <a:spAutoFit/>
            </a:bodyPr>
            <a:lstStyle/>
            <a:p>
              <a:pPr defTabSz="912813"/>
              <a:r>
                <a:rPr lang="en-US" altLang="en-US" sz="2000" b="1"/>
                <a:t>it is a sub class (derived) of A</a:t>
              </a:r>
              <a:endParaRPr lang="en-US" altLang="en-US"/>
            </a:p>
            <a:p>
              <a:pPr defTabSz="912813"/>
              <a:r>
                <a:rPr lang="en-US" altLang="en-US" sz="2000" b="1"/>
                <a:t> and base class of class C </a:t>
              </a:r>
              <a:endParaRPr lang="en-US" altLang="en-US"/>
            </a:p>
          </p:txBody>
        </p:sp>
        <p:sp>
          <p:nvSpPr>
            <p:cNvPr id="19466" name="Rectangle 333"/>
            <p:cNvSpPr>
              <a:spLocks/>
            </p:cNvSpPr>
            <p:nvPr/>
          </p:nvSpPr>
          <p:spPr bwMode="auto">
            <a:xfrm>
              <a:off x="1557338" y="5105290"/>
              <a:ext cx="2362200" cy="457310"/>
            </a:xfrm>
            <a:prstGeom prst="rect">
              <a:avLst/>
            </a:prstGeom>
            <a:noFill/>
            <a:ln w="38100">
              <a:solidFill>
                <a:srgbClr val="FFFF00"/>
              </a:solidFill>
              <a:miter lim="800000"/>
              <a:headEnd/>
              <a:tailEnd/>
            </a:ln>
          </p:spPr>
          <p:txBody>
            <a:bodyPr/>
            <a:lstStyle/>
            <a:p>
              <a:pPr algn="ctr" defTabSz="912813">
                <a:spcAft>
                  <a:spcPts val="1000"/>
                </a:spcAft>
              </a:pPr>
              <a:r>
                <a:rPr lang="en-IN" altLang="en-US" sz="2400" b="1"/>
                <a:t>Class C</a:t>
              </a:r>
              <a:endParaRPr lang="en-US" altLang="en-US"/>
            </a:p>
          </p:txBody>
        </p:sp>
        <p:sp>
          <p:nvSpPr>
            <p:cNvPr id="19467" name="Line 335"/>
            <p:cNvSpPr>
              <a:spLocks noChangeShapeType="1"/>
            </p:cNvSpPr>
            <p:nvPr/>
          </p:nvSpPr>
          <p:spPr bwMode="auto">
            <a:xfrm flipV="1">
              <a:off x="2729132" y="4419599"/>
              <a:ext cx="0" cy="692240"/>
            </a:xfrm>
            <a:prstGeom prst="line">
              <a:avLst/>
            </a:prstGeom>
            <a:noFill/>
            <a:ln w="38100">
              <a:solidFill>
                <a:srgbClr val="FFFF00"/>
              </a:solidFill>
              <a:round/>
              <a:headEnd/>
              <a:tailEnd type="triangle" w="med" len="med"/>
            </a:ln>
          </p:spPr>
          <p:txBody>
            <a:bodyPr/>
            <a:lstStyle/>
            <a:p>
              <a:endParaRPr lang="en-US"/>
            </a:p>
          </p:txBody>
        </p:sp>
        <p:sp>
          <p:nvSpPr>
            <p:cNvPr id="19468" name="Rectangle 337"/>
            <p:cNvSpPr>
              <a:spLocks noChangeArrowheads="1"/>
            </p:cNvSpPr>
            <p:nvPr/>
          </p:nvSpPr>
          <p:spPr bwMode="auto">
            <a:xfrm>
              <a:off x="4267200" y="5105400"/>
              <a:ext cx="3130216" cy="400206"/>
            </a:xfrm>
            <a:prstGeom prst="rect">
              <a:avLst/>
            </a:prstGeom>
            <a:noFill/>
            <a:ln w="9525">
              <a:noFill/>
              <a:miter lim="800000"/>
              <a:headEnd/>
              <a:tailEnd/>
            </a:ln>
          </p:spPr>
          <p:txBody>
            <a:bodyPr wrap="none">
              <a:spAutoFit/>
            </a:bodyPr>
            <a:lstStyle/>
            <a:p>
              <a:pPr defTabSz="912813"/>
              <a:r>
                <a:rPr lang="en-US" altLang="en-US" sz="2000" b="1"/>
                <a:t>derived class(sub) of class B</a:t>
              </a:r>
              <a:endParaRPr lang="en-US" altLang="en-US"/>
            </a:p>
          </p:txBody>
        </p:sp>
      </p:grpSp>
      <p:pic>
        <p:nvPicPr>
          <p:cNvPr id="13"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14" name="Rectangle 13">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45"/>
          <p:cNvSpPr>
            <a:spLocks noChangeArrowheads="1"/>
          </p:cNvSpPr>
          <p:nvPr/>
        </p:nvSpPr>
        <p:spPr bwMode="auto">
          <a:xfrm>
            <a:off x="457200" y="1062038"/>
            <a:ext cx="8305800" cy="2308324"/>
          </a:xfrm>
          <a:prstGeom prst="rect">
            <a:avLst/>
          </a:prstGeom>
          <a:noFill/>
          <a:ln w="9525">
            <a:noFill/>
            <a:miter lim="800000"/>
            <a:headEnd/>
            <a:tailEnd/>
          </a:ln>
        </p:spPr>
        <p:txBody>
          <a:bodyPr>
            <a:spAutoFit/>
          </a:bodyPr>
          <a:lstStyle/>
          <a:p>
            <a:pPr algn="just" defTabSz="912813"/>
            <a:r>
              <a:rPr lang="en-US" altLang="en-US" sz="3200" b="1"/>
              <a:t>3. Multiple Inheritances:</a:t>
            </a:r>
            <a:endParaRPr lang="en-US" altLang="en-US"/>
          </a:p>
          <a:p>
            <a:pPr algn="just" defTabSz="912813"/>
            <a:endParaRPr lang="en-US" altLang="en-US" sz="2800"/>
          </a:p>
          <a:p>
            <a:pPr algn="just" defTabSz="912813"/>
            <a:r>
              <a:rPr lang="en-US" altLang="en-US" sz="2800"/>
              <a:t>In Multiple inheritances, a derived class inherits from multiple base classes. It has properties of both the base classes.</a:t>
            </a:r>
            <a:endParaRPr lang="en-US" altLang="en-US"/>
          </a:p>
        </p:txBody>
      </p:sp>
      <p:sp>
        <p:nvSpPr>
          <p:cNvPr id="20483" name="Rectangle 347"/>
          <p:cNvSpPr>
            <a:spLocks noChangeArrowheads="1"/>
          </p:cNvSpPr>
          <p:nvPr/>
        </p:nvSpPr>
        <p:spPr bwMode="auto">
          <a:xfrm>
            <a:off x="2590800" y="228600"/>
            <a:ext cx="4073872" cy="646331"/>
          </a:xfrm>
          <a:prstGeom prst="rect">
            <a:avLst/>
          </a:prstGeom>
          <a:noFill/>
          <a:ln w="9525">
            <a:noFill/>
            <a:miter lim="800000"/>
            <a:headEnd/>
            <a:tailEnd/>
          </a:ln>
        </p:spPr>
        <p:txBody>
          <a:bodyPr wrap="none">
            <a:spAutoFit/>
          </a:bodyPr>
          <a:lstStyle/>
          <a:p>
            <a:pPr defTabSz="912813"/>
            <a:r>
              <a:rPr lang="en-IN" altLang="en-US" sz="3600" b="1"/>
              <a:t>Types of Inheritance</a:t>
            </a:r>
            <a:endParaRPr lang="en-US" altLang="en-US"/>
          </a:p>
        </p:txBody>
      </p:sp>
      <p:grpSp>
        <p:nvGrpSpPr>
          <p:cNvPr id="2" name="Group -842"/>
          <p:cNvGrpSpPr>
            <a:grpSpLocks/>
          </p:cNvGrpSpPr>
          <p:nvPr/>
        </p:nvGrpSpPr>
        <p:grpSpPr bwMode="auto">
          <a:xfrm>
            <a:off x="1676400" y="3733800"/>
            <a:ext cx="6858000" cy="2077014"/>
            <a:chOff x="1752600" y="3276600"/>
            <a:chExt cx="6858000" cy="2076390"/>
          </a:xfrm>
        </p:grpSpPr>
        <p:sp>
          <p:nvSpPr>
            <p:cNvPr id="20485" name="Rectangle 349"/>
            <p:cNvSpPr>
              <a:spLocks/>
            </p:cNvSpPr>
            <p:nvPr/>
          </p:nvSpPr>
          <p:spPr bwMode="auto">
            <a:xfrm>
              <a:off x="1752600" y="3352802"/>
              <a:ext cx="2362200" cy="463563"/>
            </a:xfrm>
            <a:prstGeom prst="rect">
              <a:avLst/>
            </a:prstGeom>
            <a:noFill/>
            <a:ln w="38100">
              <a:solidFill>
                <a:srgbClr val="FFFF00"/>
              </a:solidFill>
              <a:miter lim="800000"/>
              <a:headEnd/>
              <a:tailEnd/>
            </a:ln>
          </p:spPr>
          <p:txBody>
            <a:bodyPr/>
            <a:lstStyle/>
            <a:p>
              <a:pPr algn="ctr" defTabSz="912813">
                <a:spcAft>
                  <a:spcPts val="1000"/>
                </a:spcAft>
              </a:pPr>
              <a:r>
                <a:rPr lang="en-IN" altLang="en-US" sz="2400" b="1"/>
                <a:t>Class A </a:t>
              </a:r>
              <a:endParaRPr lang="en-US" altLang="en-US"/>
            </a:p>
          </p:txBody>
        </p:sp>
        <p:sp>
          <p:nvSpPr>
            <p:cNvPr id="20486" name="Rectangle 351"/>
            <p:cNvSpPr>
              <a:spLocks/>
            </p:cNvSpPr>
            <p:nvPr/>
          </p:nvSpPr>
          <p:spPr bwMode="auto">
            <a:xfrm>
              <a:off x="4495800" y="3352802"/>
              <a:ext cx="2362200" cy="457213"/>
            </a:xfrm>
            <a:prstGeom prst="rect">
              <a:avLst/>
            </a:prstGeom>
            <a:noFill/>
            <a:ln w="38100">
              <a:solidFill>
                <a:srgbClr val="FFFF00"/>
              </a:solidFill>
              <a:miter lim="800000"/>
              <a:headEnd/>
              <a:tailEnd/>
            </a:ln>
          </p:spPr>
          <p:txBody>
            <a:bodyPr/>
            <a:lstStyle/>
            <a:p>
              <a:pPr algn="ctr" defTabSz="912813">
                <a:spcAft>
                  <a:spcPts val="1000"/>
                </a:spcAft>
              </a:pPr>
              <a:r>
                <a:rPr lang="en-IN" altLang="en-US" sz="2400" b="1"/>
                <a:t>Class B</a:t>
              </a:r>
              <a:endParaRPr lang="en-US" altLang="en-US"/>
            </a:p>
          </p:txBody>
        </p:sp>
        <p:sp>
          <p:nvSpPr>
            <p:cNvPr id="20487" name="Line 353"/>
            <p:cNvSpPr>
              <a:spLocks noChangeShapeType="1"/>
            </p:cNvSpPr>
            <p:nvPr/>
          </p:nvSpPr>
          <p:spPr bwMode="auto">
            <a:xfrm flipV="1">
              <a:off x="4419600" y="3810000"/>
              <a:ext cx="838200" cy="1073240"/>
            </a:xfrm>
            <a:prstGeom prst="line">
              <a:avLst/>
            </a:prstGeom>
            <a:noFill/>
            <a:ln w="38100">
              <a:solidFill>
                <a:srgbClr val="FFFF00"/>
              </a:solidFill>
              <a:round/>
              <a:headEnd/>
              <a:tailEnd type="triangle" w="med" len="med"/>
            </a:ln>
          </p:spPr>
          <p:txBody>
            <a:bodyPr/>
            <a:lstStyle/>
            <a:p>
              <a:endParaRPr lang="en-US"/>
            </a:p>
          </p:txBody>
        </p:sp>
        <p:sp>
          <p:nvSpPr>
            <p:cNvPr id="20488" name="Rectangle 355"/>
            <p:cNvSpPr>
              <a:spLocks noChangeArrowheads="1"/>
            </p:cNvSpPr>
            <p:nvPr/>
          </p:nvSpPr>
          <p:spPr bwMode="auto">
            <a:xfrm>
              <a:off x="7086600" y="3276600"/>
              <a:ext cx="1524000" cy="400110"/>
            </a:xfrm>
            <a:prstGeom prst="rect">
              <a:avLst/>
            </a:prstGeom>
            <a:noFill/>
            <a:ln w="9525">
              <a:noFill/>
              <a:miter lim="800000"/>
              <a:headEnd/>
              <a:tailEnd/>
            </a:ln>
          </p:spPr>
          <p:txBody>
            <a:bodyPr anchor="ctr">
              <a:spAutoFit/>
            </a:bodyPr>
            <a:lstStyle/>
            <a:p>
              <a:pPr defTabSz="912813" eaLnBrk="0" hangingPunct="0">
                <a:tabLst>
                  <a:tab pos="455613" algn="l"/>
                </a:tabLst>
              </a:pPr>
              <a:r>
                <a:rPr lang="en-US" altLang="en-US" sz="2000" b="1"/>
                <a:t>Base class </a:t>
              </a:r>
              <a:endParaRPr lang="en-US" altLang="en-US"/>
            </a:p>
          </p:txBody>
        </p:sp>
        <p:sp>
          <p:nvSpPr>
            <p:cNvPr id="20489" name="Rectangle 357"/>
            <p:cNvSpPr>
              <a:spLocks/>
            </p:cNvSpPr>
            <p:nvPr/>
          </p:nvSpPr>
          <p:spPr bwMode="auto">
            <a:xfrm>
              <a:off x="2819400" y="4876846"/>
              <a:ext cx="2362200" cy="457213"/>
            </a:xfrm>
            <a:prstGeom prst="rect">
              <a:avLst/>
            </a:prstGeom>
            <a:noFill/>
            <a:ln w="38100">
              <a:solidFill>
                <a:srgbClr val="FFFF00"/>
              </a:solidFill>
              <a:miter lim="800000"/>
              <a:headEnd/>
              <a:tailEnd/>
            </a:ln>
          </p:spPr>
          <p:txBody>
            <a:bodyPr/>
            <a:lstStyle/>
            <a:p>
              <a:pPr algn="ctr" defTabSz="912813">
                <a:spcAft>
                  <a:spcPts val="1000"/>
                </a:spcAft>
              </a:pPr>
              <a:r>
                <a:rPr lang="en-IN" altLang="en-US" sz="2400" b="1"/>
                <a:t>Class C</a:t>
              </a:r>
              <a:endParaRPr lang="en-US" altLang="en-US"/>
            </a:p>
          </p:txBody>
        </p:sp>
        <p:sp>
          <p:nvSpPr>
            <p:cNvPr id="20490" name="Line 359"/>
            <p:cNvSpPr>
              <a:spLocks noChangeShapeType="1"/>
            </p:cNvSpPr>
            <p:nvPr/>
          </p:nvSpPr>
          <p:spPr bwMode="auto">
            <a:xfrm flipH="1" flipV="1">
              <a:off x="2971800" y="3886200"/>
              <a:ext cx="762000" cy="997040"/>
            </a:xfrm>
            <a:prstGeom prst="line">
              <a:avLst/>
            </a:prstGeom>
            <a:noFill/>
            <a:ln w="38100">
              <a:solidFill>
                <a:srgbClr val="FFFF00"/>
              </a:solidFill>
              <a:round/>
              <a:headEnd/>
              <a:tailEnd type="triangle" w="med" len="med"/>
            </a:ln>
          </p:spPr>
          <p:txBody>
            <a:bodyPr/>
            <a:lstStyle/>
            <a:p>
              <a:endParaRPr lang="en-US"/>
            </a:p>
          </p:txBody>
        </p:sp>
        <p:sp>
          <p:nvSpPr>
            <p:cNvPr id="20491" name="Rectangle 361"/>
            <p:cNvSpPr>
              <a:spLocks noChangeArrowheads="1"/>
            </p:cNvSpPr>
            <p:nvPr/>
          </p:nvSpPr>
          <p:spPr bwMode="auto">
            <a:xfrm>
              <a:off x="5410200" y="4953000"/>
              <a:ext cx="1576907" cy="399990"/>
            </a:xfrm>
            <a:prstGeom prst="rect">
              <a:avLst/>
            </a:prstGeom>
            <a:noFill/>
            <a:ln w="9525">
              <a:noFill/>
              <a:miter lim="800000"/>
              <a:headEnd/>
              <a:tailEnd/>
            </a:ln>
          </p:spPr>
          <p:txBody>
            <a:bodyPr wrap="none">
              <a:spAutoFit/>
            </a:bodyPr>
            <a:lstStyle/>
            <a:p>
              <a:pPr defTabSz="912813"/>
              <a:r>
                <a:rPr lang="en-US" altLang="en-US" sz="2000" b="1"/>
                <a:t>Derived class</a:t>
              </a:r>
              <a:endParaRPr lang="en-US" altLang="en-US"/>
            </a:p>
          </p:txBody>
        </p:sp>
      </p:grpSp>
      <p:pic>
        <p:nvPicPr>
          <p:cNvPr id="12"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13" name="Rectangle 12">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69"/>
          <p:cNvSpPr>
            <a:spLocks noChangeArrowheads="1"/>
          </p:cNvSpPr>
          <p:nvPr/>
        </p:nvSpPr>
        <p:spPr bwMode="auto">
          <a:xfrm>
            <a:off x="457200" y="1062038"/>
            <a:ext cx="8305800" cy="2739211"/>
          </a:xfrm>
          <a:prstGeom prst="rect">
            <a:avLst/>
          </a:prstGeom>
          <a:noFill/>
          <a:ln w="9525">
            <a:noFill/>
            <a:miter lim="800000"/>
            <a:headEnd/>
            <a:tailEnd/>
          </a:ln>
        </p:spPr>
        <p:txBody>
          <a:bodyPr>
            <a:spAutoFit/>
          </a:bodyPr>
          <a:lstStyle/>
          <a:p>
            <a:pPr defTabSz="912813"/>
            <a:r>
              <a:rPr lang="en-US" altLang="en-US" sz="3200" b="1"/>
              <a:t>4. Hierarchical Inheritance:</a:t>
            </a:r>
            <a:endParaRPr lang="en-US" altLang="en-US"/>
          </a:p>
          <a:p>
            <a:pPr algn="just" defTabSz="912813"/>
            <a:endParaRPr lang="en-US" altLang="en-US" sz="2800"/>
          </a:p>
          <a:p>
            <a:pPr algn="just" defTabSz="912813"/>
            <a:r>
              <a:rPr lang="en-US" altLang="en-US" sz="2800"/>
              <a:t>In hierarchical Inheritance, it's like an inverted tree. So multiple classes inherit from a single base class. It's quite analogous to the File system in a unix based system.</a:t>
            </a:r>
            <a:endParaRPr lang="en-US" altLang="en-US"/>
          </a:p>
        </p:txBody>
      </p:sp>
      <p:sp>
        <p:nvSpPr>
          <p:cNvPr id="21507" name="Rectangle 371"/>
          <p:cNvSpPr>
            <a:spLocks noChangeArrowheads="1"/>
          </p:cNvSpPr>
          <p:nvPr/>
        </p:nvSpPr>
        <p:spPr bwMode="auto">
          <a:xfrm>
            <a:off x="2590800" y="228600"/>
            <a:ext cx="4073872" cy="646331"/>
          </a:xfrm>
          <a:prstGeom prst="rect">
            <a:avLst/>
          </a:prstGeom>
          <a:noFill/>
          <a:ln w="9525">
            <a:noFill/>
            <a:miter lim="800000"/>
            <a:headEnd/>
            <a:tailEnd/>
          </a:ln>
        </p:spPr>
        <p:txBody>
          <a:bodyPr wrap="none">
            <a:spAutoFit/>
          </a:bodyPr>
          <a:lstStyle/>
          <a:p>
            <a:pPr defTabSz="912813"/>
            <a:r>
              <a:rPr lang="en-IN" altLang="en-US" sz="3600" b="1"/>
              <a:t>Types of Inheritance</a:t>
            </a:r>
            <a:endParaRPr lang="en-US" altLang="en-US"/>
          </a:p>
        </p:txBody>
      </p:sp>
      <p:grpSp>
        <p:nvGrpSpPr>
          <p:cNvPr id="2" name="Group -836"/>
          <p:cNvGrpSpPr>
            <a:grpSpLocks/>
          </p:cNvGrpSpPr>
          <p:nvPr/>
        </p:nvGrpSpPr>
        <p:grpSpPr bwMode="auto">
          <a:xfrm>
            <a:off x="1143000" y="4191000"/>
            <a:ext cx="7112000" cy="1949450"/>
            <a:chOff x="1176996" y="3505200"/>
            <a:chExt cx="7110632" cy="1949141"/>
          </a:xfrm>
        </p:grpSpPr>
        <p:sp>
          <p:nvSpPr>
            <p:cNvPr id="21509" name="Rectangle 373"/>
            <p:cNvSpPr>
              <a:spLocks/>
            </p:cNvSpPr>
            <p:nvPr/>
          </p:nvSpPr>
          <p:spPr bwMode="auto">
            <a:xfrm>
              <a:off x="3657782" y="3505200"/>
              <a:ext cx="1757024" cy="699977"/>
            </a:xfrm>
            <a:prstGeom prst="rect">
              <a:avLst/>
            </a:prstGeom>
            <a:noFill/>
            <a:ln w="38100">
              <a:solidFill>
                <a:srgbClr val="FFFF00"/>
              </a:solidFill>
              <a:miter lim="800000"/>
              <a:headEnd/>
              <a:tailEnd/>
            </a:ln>
          </p:spPr>
          <p:txBody>
            <a:bodyPr/>
            <a:lstStyle/>
            <a:p>
              <a:pPr algn="ctr" defTabSz="912813">
                <a:spcAft>
                  <a:spcPts val="1000"/>
                </a:spcAft>
              </a:pPr>
              <a:r>
                <a:rPr lang="en-IN" altLang="en-US" sz="2800" b="1"/>
                <a:t>Class A  </a:t>
              </a:r>
              <a:endParaRPr lang="en-US" altLang="en-US"/>
            </a:p>
          </p:txBody>
        </p:sp>
        <p:sp>
          <p:nvSpPr>
            <p:cNvPr id="21510" name="Rectangle 375"/>
            <p:cNvSpPr>
              <a:spLocks/>
            </p:cNvSpPr>
            <p:nvPr/>
          </p:nvSpPr>
          <p:spPr bwMode="auto">
            <a:xfrm>
              <a:off x="1176996" y="4848012"/>
              <a:ext cx="1641159" cy="606329"/>
            </a:xfrm>
            <a:prstGeom prst="rect">
              <a:avLst/>
            </a:prstGeom>
            <a:noFill/>
            <a:ln w="38100">
              <a:solidFill>
                <a:srgbClr val="FFFF00"/>
              </a:solidFill>
              <a:miter lim="800000"/>
              <a:headEnd/>
              <a:tailEnd/>
            </a:ln>
          </p:spPr>
          <p:txBody>
            <a:bodyPr/>
            <a:lstStyle/>
            <a:p>
              <a:pPr algn="ctr" defTabSz="912813">
                <a:spcAft>
                  <a:spcPts val="1000"/>
                </a:spcAft>
              </a:pPr>
              <a:r>
                <a:rPr lang="en-IN" altLang="en-US" sz="2800" b="1"/>
                <a:t>Class B</a:t>
              </a:r>
              <a:endParaRPr lang="en-US" altLang="en-US"/>
            </a:p>
          </p:txBody>
        </p:sp>
        <p:sp>
          <p:nvSpPr>
            <p:cNvPr id="21511" name="Rectangle 377"/>
            <p:cNvSpPr>
              <a:spLocks/>
            </p:cNvSpPr>
            <p:nvPr/>
          </p:nvSpPr>
          <p:spPr bwMode="auto">
            <a:xfrm>
              <a:off x="6705195" y="4786110"/>
              <a:ext cx="1582433" cy="623788"/>
            </a:xfrm>
            <a:prstGeom prst="rect">
              <a:avLst/>
            </a:prstGeom>
            <a:noFill/>
            <a:ln w="38100">
              <a:solidFill>
                <a:srgbClr val="FFFF00"/>
              </a:solidFill>
              <a:miter lim="800000"/>
              <a:headEnd/>
              <a:tailEnd/>
            </a:ln>
          </p:spPr>
          <p:txBody>
            <a:bodyPr/>
            <a:lstStyle/>
            <a:p>
              <a:pPr algn="ctr" defTabSz="912813">
                <a:spcAft>
                  <a:spcPts val="1000"/>
                </a:spcAft>
              </a:pPr>
              <a:r>
                <a:rPr lang="en-IN" altLang="en-US" sz="2800" b="1"/>
                <a:t>Class C</a:t>
              </a:r>
              <a:endParaRPr lang="en-US" altLang="en-US"/>
            </a:p>
          </p:txBody>
        </p:sp>
        <p:pic>
          <p:nvPicPr>
            <p:cNvPr id="21512" name="Picture 4"/>
            <p:cNvPicPr>
              <a:picLocks noChangeAspect="1" noChangeArrowheads="1"/>
            </p:cNvPicPr>
            <p:nvPr/>
          </p:nvPicPr>
          <p:blipFill>
            <a:blip r:embed="rId2" cstate="print"/>
            <a:srcRect/>
            <a:stretch>
              <a:fillRect/>
            </a:stretch>
          </p:blipFill>
          <p:spPr bwMode="auto">
            <a:xfrm>
              <a:off x="1954086" y="3770334"/>
              <a:ext cx="1822353" cy="1036156"/>
            </a:xfrm>
            <a:prstGeom prst="rect">
              <a:avLst/>
            </a:prstGeom>
            <a:noFill/>
            <a:ln w="9525">
              <a:noFill/>
              <a:miter lim="800000"/>
              <a:headEnd/>
              <a:tailEnd/>
            </a:ln>
          </p:spPr>
        </p:pic>
        <p:pic>
          <p:nvPicPr>
            <p:cNvPr id="21513" name="Picture 6"/>
            <p:cNvPicPr>
              <a:picLocks noChangeAspect="1" noChangeArrowheads="1"/>
            </p:cNvPicPr>
            <p:nvPr/>
          </p:nvPicPr>
          <p:blipFill>
            <a:blip r:embed="rId3" cstate="print"/>
            <a:srcRect/>
            <a:stretch>
              <a:fillRect/>
            </a:stretch>
          </p:blipFill>
          <p:spPr bwMode="auto">
            <a:xfrm>
              <a:off x="5294052" y="3697194"/>
              <a:ext cx="2200233" cy="1109296"/>
            </a:xfrm>
            <a:prstGeom prst="rect">
              <a:avLst/>
            </a:prstGeom>
            <a:noFill/>
            <a:ln w="9525">
              <a:noFill/>
              <a:miter lim="800000"/>
              <a:headEnd/>
              <a:tailEnd/>
            </a:ln>
          </p:spPr>
        </p:pic>
        <p:sp>
          <p:nvSpPr>
            <p:cNvPr id="21514" name="Rectangle 379"/>
            <p:cNvSpPr>
              <a:spLocks/>
            </p:cNvSpPr>
            <p:nvPr/>
          </p:nvSpPr>
          <p:spPr bwMode="auto">
            <a:xfrm>
              <a:off x="3733967" y="4800395"/>
              <a:ext cx="1641159" cy="623789"/>
            </a:xfrm>
            <a:prstGeom prst="rect">
              <a:avLst/>
            </a:prstGeom>
            <a:noFill/>
            <a:ln w="38100">
              <a:solidFill>
                <a:srgbClr val="FFFF00"/>
              </a:solidFill>
              <a:miter lim="800000"/>
              <a:headEnd/>
              <a:tailEnd/>
            </a:ln>
          </p:spPr>
          <p:txBody>
            <a:bodyPr/>
            <a:lstStyle/>
            <a:p>
              <a:pPr algn="ctr" defTabSz="912813">
                <a:spcAft>
                  <a:spcPts val="1000"/>
                </a:spcAft>
              </a:pPr>
              <a:r>
                <a:rPr lang="en-IN" altLang="en-US" sz="2800" b="1"/>
                <a:t>Class D</a:t>
              </a:r>
              <a:endParaRPr lang="en-US" altLang="en-US"/>
            </a:p>
          </p:txBody>
        </p:sp>
        <p:sp>
          <p:nvSpPr>
            <p:cNvPr id="21515" name="Line 381"/>
            <p:cNvSpPr>
              <a:spLocks noChangeShapeType="1"/>
            </p:cNvSpPr>
            <p:nvPr/>
          </p:nvSpPr>
          <p:spPr bwMode="auto">
            <a:xfrm flipV="1">
              <a:off x="4495800" y="4267200"/>
              <a:ext cx="0" cy="533400"/>
            </a:xfrm>
            <a:prstGeom prst="line">
              <a:avLst/>
            </a:prstGeom>
            <a:noFill/>
            <a:ln w="38100">
              <a:solidFill>
                <a:srgbClr val="FFFF00"/>
              </a:solidFill>
              <a:round/>
              <a:headEnd/>
              <a:tailEnd type="triangle" w="med" len="med"/>
            </a:ln>
          </p:spPr>
          <p:txBody>
            <a:bodyPr/>
            <a:lstStyle/>
            <a:p>
              <a:endParaRPr lang="en-US"/>
            </a:p>
          </p:txBody>
        </p:sp>
      </p:grpSp>
      <p:pic>
        <p:nvPicPr>
          <p:cNvPr id="12"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13" name="Rectangle 12">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89"/>
          <p:cNvSpPr>
            <a:spLocks noChangeArrowheads="1"/>
          </p:cNvSpPr>
          <p:nvPr/>
        </p:nvSpPr>
        <p:spPr bwMode="auto">
          <a:xfrm>
            <a:off x="457200" y="1062038"/>
            <a:ext cx="8305800" cy="4893647"/>
          </a:xfrm>
          <a:prstGeom prst="rect">
            <a:avLst/>
          </a:prstGeom>
          <a:noFill/>
          <a:ln w="9525">
            <a:noFill/>
            <a:miter lim="800000"/>
            <a:headEnd/>
            <a:tailEnd/>
          </a:ln>
        </p:spPr>
        <p:txBody>
          <a:bodyPr>
            <a:spAutoFit/>
          </a:bodyPr>
          <a:lstStyle/>
          <a:p>
            <a:pPr algn="just" defTabSz="912813"/>
            <a:r>
              <a:rPr lang="en-US" altLang="en-US" sz="3200" b="1"/>
              <a:t>5. Hybrid Inheritance:</a:t>
            </a:r>
            <a:endParaRPr lang="en-US" altLang="en-US"/>
          </a:p>
          <a:p>
            <a:pPr algn="just" defTabSz="912813"/>
            <a:endParaRPr lang="en-IN" altLang="en-US" sz="2000" b="1"/>
          </a:p>
          <a:p>
            <a:pPr algn="just" defTabSz="912813">
              <a:buFont typeface="Wingdings" pitchFamily="2" charset="2"/>
              <a:buChar char="ü"/>
            </a:pPr>
            <a:r>
              <a:rPr lang="en-US" altLang="en-US" sz="2800"/>
              <a:t>In this type of inheritance, we can have mixture of number of inheritances but this can generate an error of using same name function from no of classes, which will bother the </a:t>
            </a:r>
            <a:r>
              <a:rPr lang="en-US" altLang="en-US" sz="2800" u="sng"/>
              <a:t>compiler</a:t>
            </a:r>
            <a:r>
              <a:rPr lang="en-US" altLang="en-US" sz="2800"/>
              <a:t> to how to use the functions.</a:t>
            </a:r>
            <a:endParaRPr lang="en-US" altLang="en-US"/>
          </a:p>
          <a:p>
            <a:pPr algn="just" defTabSz="912813"/>
            <a:endParaRPr lang="en-IN" altLang="en-US"/>
          </a:p>
          <a:p>
            <a:pPr algn="just" defTabSz="912813">
              <a:buFont typeface="Wingdings" pitchFamily="2" charset="2"/>
              <a:buChar char="ü"/>
            </a:pPr>
            <a:r>
              <a:rPr lang="en-US" altLang="en-US" sz="2800"/>
              <a:t>Therefore, it will generate errors in the program. This has known as ambiguity or duplicity.</a:t>
            </a:r>
            <a:endParaRPr lang="en-US" altLang="en-US"/>
          </a:p>
          <a:p>
            <a:pPr algn="just" defTabSz="912813"/>
            <a:endParaRPr lang="en-IN" altLang="en-US"/>
          </a:p>
          <a:p>
            <a:pPr algn="just" defTabSz="912813">
              <a:buFont typeface="Wingdings" pitchFamily="2" charset="2"/>
              <a:buChar char="ü"/>
            </a:pPr>
            <a:r>
              <a:rPr lang="en-US" altLang="en-US" sz="2800"/>
              <a:t>Ambiguity problem can be solved by using </a:t>
            </a:r>
            <a:r>
              <a:rPr lang="en-US" altLang="en-US" sz="2800" b="1"/>
              <a:t>virtual base classes </a:t>
            </a:r>
            <a:endParaRPr lang="en-US" altLang="en-US"/>
          </a:p>
        </p:txBody>
      </p:sp>
      <p:sp>
        <p:nvSpPr>
          <p:cNvPr id="22531" name="Rectangle 391"/>
          <p:cNvSpPr>
            <a:spLocks noChangeArrowheads="1"/>
          </p:cNvSpPr>
          <p:nvPr/>
        </p:nvSpPr>
        <p:spPr bwMode="auto">
          <a:xfrm>
            <a:off x="2590800" y="228600"/>
            <a:ext cx="4073872" cy="646331"/>
          </a:xfrm>
          <a:prstGeom prst="rect">
            <a:avLst/>
          </a:prstGeom>
          <a:noFill/>
          <a:ln w="9525">
            <a:noFill/>
            <a:miter lim="800000"/>
            <a:headEnd/>
            <a:tailEnd/>
          </a:ln>
        </p:spPr>
        <p:txBody>
          <a:bodyPr wrap="none">
            <a:spAutoFit/>
          </a:bodyPr>
          <a:lstStyle/>
          <a:p>
            <a:pPr defTabSz="912813"/>
            <a:r>
              <a:rPr lang="en-IN" altLang="en-US" sz="3600" b="1" dirty="0"/>
              <a:t>Types of Inheritance</a:t>
            </a:r>
            <a:endParaRPr lang="en-US" altLang="en-US" dirty="0"/>
          </a:p>
        </p:txBody>
      </p:sp>
      <p:pic>
        <p:nvPicPr>
          <p:cNvPr id="4"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TOPIC</a:t>
            </a:r>
            <a:r>
              <a:rPr lang="en-US" b="1" dirty="0" smtClean="0"/>
              <a:t>:-</a:t>
            </a:r>
            <a:r>
              <a:rPr lang="en-US" dirty="0" smtClean="0"/>
              <a:t> </a:t>
            </a:r>
            <a:r>
              <a:rPr lang="en-US" b="1" dirty="0" smtClean="0"/>
              <a:t>Inheritance</a:t>
            </a:r>
            <a:endParaRPr lang="en-US" b="1" dirty="0"/>
          </a:p>
        </p:txBody>
      </p:sp>
      <p:pic>
        <p:nvPicPr>
          <p:cNvPr id="3"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6858000" y="22860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79"/>
          <p:cNvSpPr>
            <a:spLocks noChangeArrowheads="1"/>
          </p:cNvSpPr>
          <p:nvPr/>
        </p:nvSpPr>
        <p:spPr bwMode="auto">
          <a:xfrm>
            <a:off x="457200" y="1219200"/>
            <a:ext cx="8077200" cy="4524315"/>
          </a:xfrm>
          <a:prstGeom prst="rect">
            <a:avLst/>
          </a:prstGeom>
          <a:noFill/>
          <a:ln w="9525">
            <a:noFill/>
            <a:miter lim="800000"/>
            <a:headEnd/>
            <a:tailEnd/>
          </a:ln>
        </p:spPr>
        <p:txBody>
          <a:bodyPr>
            <a:spAutoFit/>
          </a:bodyPr>
          <a:lstStyle/>
          <a:p>
            <a:pPr algn="just" defTabSz="912813"/>
            <a:r>
              <a:rPr lang="en-IN" altLang="en-US" sz="2400"/>
              <a:t>One of the most important concepts in object-oriented programming is that of inheritance. Inheritance allows us to define a class in terms of another class, which makes it easier to create and maintain an application. This also provides an opportunity to reuse the code functionality and fast implementation time.</a:t>
            </a:r>
            <a:endParaRPr lang="en-US" altLang="en-US"/>
          </a:p>
          <a:p>
            <a:pPr algn="just" defTabSz="912813"/>
            <a:endParaRPr lang="en-IN" altLang="en-US" sz="2400"/>
          </a:p>
          <a:p>
            <a:pPr algn="just" defTabSz="912813"/>
            <a:r>
              <a:rPr lang="en-IN" altLang="en-US" sz="2400"/>
              <a:t>When creating a class, instead of writing completely new data members and member functions, the programmer can designate that the new class should inherit the members of an existing class. This existing class is called the </a:t>
            </a:r>
            <a:r>
              <a:rPr lang="en-IN" altLang="en-US" sz="2400" b="1"/>
              <a:t>base</a:t>
            </a:r>
            <a:r>
              <a:rPr lang="en-IN" altLang="en-US" sz="2400"/>
              <a:t> class, and the new class is referred to as the </a:t>
            </a:r>
            <a:r>
              <a:rPr lang="en-IN" altLang="en-US" sz="2400" b="1"/>
              <a:t>derived</a:t>
            </a:r>
            <a:r>
              <a:rPr lang="en-IN" altLang="en-US" sz="2400"/>
              <a:t> class.</a:t>
            </a:r>
            <a:endParaRPr lang="en-US" altLang="en-US"/>
          </a:p>
        </p:txBody>
      </p:sp>
      <p:sp>
        <p:nvSpPr>
          <p:cNvPr id="11267" name="Rectangle 181"/>
          <p:cNvSpPr>
            <a:spLocks noChangeArrowheads="1"/>
          </p:cNvSpPr>
          <p:nvPr/>
        </p:nvSpPr>
        <p:spPr bwMode="auto">
          <a:xfrm>
            <a:off x="2590800" y="228600"/>
            <a:ext cx="3441700" cy="646113"/>
          </a:xfrm>
          <a:prstGeom prst="rect">
            <a:avLst/>
          </a:prstGeom>
          <a:noFill/>
          <a:ln w="9525">
            <a:noFill/>
            <a:miter lim="800000"/>
            <a:headEnd/>
            <a:tailEnd/>
          </a:ln>
        </p:spPr>
        <p:txBody>
          <a:bodyPr wrap="none">
            <a:spAutoFit/>
          </a:bodyPr>
          <a:lstStyle/>
          <a:p>
            <a:pPr defTabSz="912813"/>
            <a:r>
              <a:rPr lang="en-IN" altLang="en-US" sz="3600" b="1">
                <a:latin typeface="Times New Roman" pitchFamily="18" charset="0"/>
                <a:cs typeface="Times New Roman" pitchFamily="18" charset="0"/>
              </a:rPr>
              <a:t>C++ Inheritance</a:t>
            </a:r>
            <a:endParaRPr lang="en-US" altLang="en-US">
              <a:latin typeface="Times New Roman" pitchFamily="18" charset="0"/>
              <a:cs typeface="Times New Roman" pitchFamily="18" charset="0"/>
            </a:endParaRPr>
          </a:p>
        </p:txBody>
      </p:sp>
      <p:pic>
        <p:nvPicPr>
          <p:cNvPr id="4"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89"/>
          <p:cNvSpPr>
            <a:spLocks noChangeArrowheads="1"/>
          </p:cNvSpPr>
          <p:nvPr/>
        </p:nvSpPr>
        <p:spPr bwMode="auto">
          <a:xfrm>
            <a:off x="533400" y="1981200"/>
            <a:ext cx="8077200" cy="3046988"/>
          </a:xfrm>
          <a:prstGeom prst="rect">
            <a:avLst/>
          </a:prstGeom>
          <a:noFill/>
          <a:ln w="9525">
            <a:noFill/>
            <a:miter lim="800000"/>
            <a:headEnd/>
            <a:tailEnd/>
          </a:ln>
        </p:spPr>
        <p:txBody>
          <a:bodyPr>
            <a:spAutoFit/>
          </a:bodyPr>
          <a:lstStyle/>
          <a:p>
            <a:pPr algn="just" defTabSz="912813">
              <a:buFont typeface="Arial" pitchFamily="34" charset="0"/>
              <a:buChar char="•"/>
            </a:pPr>
            <a:r>
              <a:rPr lang="en-US" altLang="en-US" sz="2400" dirty="0"/>
              <a:t>Inheritance is the process by which new classes called </a:t>
            </a:r>
            <a:r>
              <a:rPr lang="en-US" altLang="en-US" sz="2400" i="1" dirty="0"/>
              <a:t>derived</a:t>
            </a:r>
            <a:r>
              <a:rPr lang="en-US" altLang="en-US" sz="2400" dirty="0"/>
              <a:t> classes are created from existing classes called </a:t>
            </a:r>
            <a:r>
              <a:rPr lang="en-US" altLang="en-US" sz="2400" i="1" dirty="0"/>
              <a:t>base </a:t>
            </a:r>
            <a:r>
              <a:rPr lang="en-IN" altLang="en-US" sz="2400" dirty="0"/>
              <a:t>classes.</a:t>
            </a:r>
            <a:endParaRPr lang="en-US" altLang="en-US" dirty="0"/>
          </a:p>
          <a:p>
            <a:pPr algn="just" defTabSz="912813"/>
            <a:endParaRPr lang="en-IN" altLang="en-US" sz="2400" dirty="0"/>
          </a:p>
          <a:p>
            <a:pPr algn="just" defTabSz="912813"/>
            <a:endParaRPr lang="en-IN" altLang="en-US" sz="2400" dirty="0"/>
          </a:p>
          <a:p>
            <a:pPr algn="just" defTabSz="912813">
              <a:buFont typeface="Arial" pitchFamily="34" charset="0"/>
              <a:buChar char="•"/>
            </a:pPr>
            <a:r>
              <a:rPr lang="en-US" altLang="en-US" sz="2400" dirty="0"/>
              <a:t>The derived classes have all the features of the base class and the programmer can choose to add new features specific to the newly created derived class.</a:t>
            </a:r>
            <a:endParaRPr lang="en-US" altLang="en-US" dirty="0"/>
          </a:p>
          <a:p>
            <a:pPr defTabSz="912813"/>
            <a:endParaRPr lang="en-US" altLang="en-US" sz="2400" b="1" dirty="0"/>
          </a:p>
        </p:txBody>
      </p:sp>
      <p:sp>
        <p:nvSpPr>
          <p:cNvPr id="12291" name="Rectangle 191"/>
          <p:cNvSpPr>
            <a:spLocks noChangeArrowheads="1"/>
          </p:cNvSpPr>
          <p:nvPr/>
        </p:nvSpPr>
        <p:spPr bwMode="auto">
          <a:xfrm>
            <a:off x="2667000" y="609600"/>
            <a:ext cx="3185039" cy="646331"/>
          </a:xfrm>
          <a:prstGeom prst="rect">
            <a:avLst/>
          </a:prstGeom>
          <a:noFill/>
          <a:ln w="9525">
            <a:noFill/>
            <a:miter lim="800000"/>
            <a:headEnd/>
            <a:tailEnd/>
          </a:ln>
        </p:spPr>
        <p:txBody>
          <a:bodyPr wrap="none">
            <a:spAutoFit/>
          </a:bodyPr>
          <a:lstStyle/>
          <a:p>
            <a:pPr defTabSz="912813"/>
            <a:r>
              <a:rPr lang="en-IN" altLang="en-US" sz="3600" b="1"/>
              <a:t>C++ Inheritance</a:t>
            </a:r>
            <a:endParaRPr lang="en-US" altLang="en-US"/>
          </a:p>
        </p:txBody>
      </p:sp>
      <p:pic>
        <p:nvPicPr>
          <p:cNvPr id="4"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19"/>
          <p:cNvSpPr>
            <a:spLocks noChangeArrowheads="1"/>
          </p:cNvSpPr>
          <p:nvPr/>
        </p:nvSpPr>
        <p:spPr bwMode="auto">
          <a:xfrm>
            <a:off x="457200" y="1062038"/>
            <a:ext cx="8382000" cy="4154984"/>
          </a:xfrm>
          <a:prstGeom prst="rect">
            <a:avLst/>
          </a:prstGeom>
          <a:noFill/>
          <a:ln w="9525">
            <a:noFill/>
            <a:miter lim="800000"/>
            <a:headEnd/>
            <a:tailEnd/>
          </a:ln>
        </p:spPr>
        <p:txBody>
          <a:bodyPr>
            <a:spAutoFit/>
          </a:bodyPr>
          <a:lstStyle/>
          <a:p>
            <a:pPr defTabSz="912813"/>
            <a:endParaRPr lang="en-US" altLang="en-US" sz="2400" b="1"/>
          </a:p>
          <a:p>
            <a:pPr defTabSz="912813"/>
            <a:r>
              <a:rPr lang="en-US" altLang="en-US" sz="2400"/>
              <a:t>General Format for implementing the concept of Inheritance: </a:t>
            </a:r>
            <a:endParaRPr lang="en-US" altLang="en-US"/>
          </a:p>
          <a:p>
            <a:pPr algn="ctr" defTabSz="912813"/>
            <a:endParaRPr lang="en-US" altLang="en-US" b="1" i="1"/>
          </a:p>
          <a:p>
            <a:pPr algn="ctr" defTabSz="912813"/>
            <a:r>
              <a:rPr lang="en-US" altLang="en-US" sz="2400" b="1" i="1"/>
              <a:t>class derived_classname: access specifier baseclassname </a:t>
            </a:r>
            <a:endParaRPr lang="en-US" altLang="en-US"/>
          </a:p>
          <a:p>
            <a:pPr defTabSz="912813"/>
            <a:endParaRPr lang="en-US" altLang="en-US" sz="1600"/>
          </a:p>
          <a:p>
            <a:pPr defTabSz="912813"/>
            <a:r>
              <a:rPr lang="en-US" altLang="en-US" sz="2400"/>
              <a:t>For example, if the </a:t>
            </a:r>
            <a:r>
              <a:rPr lang="en-US" altLang="en-US" sz="2400" i="1"/>
              <a:t>base</a:t>
            </a:r>
            <a:r>
              <a:rPr lang="en-US" altLang="en-US" sz="2400"/>
              <a:t> class is </a:t>
            </a:r>
            <a:r>
              <a:rPr lang="en-US" altLang="en-US" sz="2400" i="1"/>
              <a:t>MyClass</a:t>
            </a:r>
            <a:r>
              <a:rPr lang="en-US" altLang="en-US" sz="2400"/>
              <a:t> and the derived class is sample it is specified as: </a:t>
            </a:r>
            <a:endParaRPr lang="en-US" altLang="en-US"/>
          </a:p>
          <a:p>
            <a:pPr defTabSz="912813"/>
            <a:endParaRPr lang="en-IN" altLang="en-US"/>
          </a:p>
          <a:p>
            <a:pPr algn="ctr" defTabSz="912813"/>
            <a:r>
              <a:rPr lang="en-US" altLang="en-US" sz="2400"/>
              <a:t> </a:t>
            </a:r>
            <a:r>
              <a:rPr lang="en-US" altLang="en-US" sz="2400" b="1"/>
              <a:t>class sample: public MyClass </a:t>
            </a:r>
            <a:endParaRPr lang="en-US" altLang="en-US"/>
          </a:p>
          <a:p>
            <a:pPr defTabSz="912813"/>
            <a:endParaRPr lang="en-IN" altLang="en-US" sz="2000"/>
          </a:p>
          <a:p>
            <a:pPr defTabSz="912813"/>
            <a:r>
              <a:rPr lang="en-US" altLang="en-US" sz="2400"/>
              <a:t>The above makes sample have access to both </a:t>
            </a:r>
            <a:r>
              <a:rPr lang="en-US" altLang="en-US" sz="2400" i="1"/>
              <a:t>public</a:t>
            </a:r>
            <a:r>
              <a:rPr lang="en-US" altLang="en-US" sz="2400"/>
              <a:t> and </a:t>
            </a:r>
            <a:r>
              <a:rPr lang="en-US" altLang="en-US" sz="2400" i="1"/>
              <a:t>protected</a:t>
            </a:r>
            <a:r>
              <a:rPr lang="en-US" altLang="en-US" sz="2400"/>
              <a:t> variables of base class </a:t>
            </a:r>
            <a:r>
              <a:rPr lang="en-US" altLang="en-US" sz="2400" i="1"/>
              <a:t>MyClass</a:t>
            </a:r>
            <a:r>
              <a:rPr lang="en-IN" altLang="en-US" sz="2400"/>
              <a:t> </a:t>
            </a:r>
            <a:endParaRPr lang="en-US" altLang="en-US"/>
          </a:p>
        </p:txBody>
      </p:sp>
      <p:sp>
        <p:nvSpPr>
          <p:cNvPr id="13315" name="Rectangle 221"/>
          <p:cNvSpPr>
            <a:spLocks noChangeArrowheads="1"/>
          </p:cNvSpPr>
          <p:nvPr/>
        </p:nvSpPr>
        <p:spPr bwMode="auto">
          <a:xfrm>
            <a:off x="2590800" y="228600"/>
            <a:ext cx="3185039" cy="646331"/>
          </a:xfrm>
          <a:prstGeom prst="rect">
            <a:avLst/>
          </a:prstGeom>
          <a:noFill/>
          <a:ln w="9525">
            <a:noFill/>
            <a:miter lim="800000"/>
            <a:headEnd/>
            <a:tailEnd/>
          </a:ln>
        </p:spPr>
        <p:txBody>
          <a:bodyPr wrap="none">
            <a:spAutoFit/>
          </a:bodyPr>
          <a:lstStyle/>
          <a:p>
            <a:pPr defTabSz="912813"/>
            <a:r>
              <a:rPr lang="en-IN" altLang="en-US" sz="3600" b="1"/>
              <a:t>C++ Inheritance</a:t>
            </a:r>
            <a:endParaRPr lang="en-US" altLang="en-US"/>
          </a:p>
        </p:txBody>
      </p:sp>
      <p:pic>
        <p:nvPicPr>
          <p:cNvPr id="4"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29"/>
          <p:cNvSpPr>
            <a:spLocks noChangeArrowheads="1"/>
          </p:cNvSpPr>
          <p:nvPr/>
        </p:nvSpPr>
        <p:spPr bwMode="auto">
          <a:xfrm>
            <a:off x="457200" y="1062038"/>
            <a:ext cx="8382000" cy="4894262"/>
          </a:xfrm>
          <a:prstGeom prst="rect">
            <a:avLst/>
          </a:prstGeom>
          <a:noFill/>
          <a:ln w="9525">
            <a:noFill/>
            <a:miter lim="800000"/>
            <a:headEnd/>
            <a:tailEnd/>
          </a:ln>
        </p:spPr>
        <p:txBody>
          <a:bodyPr>
            <a:spAutoFit/>
          </a:bodyPr>
          <a:lstStyle/>
          <a:p>
            <a:pPr algn="ctr" defTabSz="912813"/>
            <a:r>
              <a:rPr lang="en-US" altLang="en-US" sz="2400" b="1" dirty="0"/>
              <a:t>public, private and protected access </a:t>
            </a:r>
            <a:r>
              <a:rPr lang="en-US" altLang="en-US" sz="2400" b="1" dirty="0" err="1"/>
              <a:t>specifiers</a:t>
            </a:r>
            <a:r>
              <a:rPr lang="en-US" altLang="en-US" sz="2400" b="1" dirty="0"/>
              <a:t>: </a:t>
            </a:r>
            <a:endParaRPr lang="en-US" altLang="en-US" dirty="0"/>
          </a:p>
          <a:p>
            <a:pPr defTabSz="912813"/>
            <a:endParaRPr lang="en-IN" altLang="en-US" sz="2400" dirty="0"/>
          </a:p>
          <a:p>
            <a:pPr algn="just" defTabSz="912813"/>
            <a:r>
              <a:rPr lang="en-US" altLang="en-US" sz="2400" dirty="0"/>
              <a:t>1 If a member or variables defined in a class is private, then they are accessible by members of the same class only and cannot be accessed from outside the class. </a:t>
            </a:r>
            <a:endParaRPr lang="en-US" altLang="en-US" dirty="0"/>
          </a:p>
          <a:p>
            <a:pPr algn="just" defTabSz="912813"/>
            <a:endParaRPr lang="en-IN" altLang="en-US" sz="2400" dirty="0"/>
          </a:p>
          <a:p>
            <a:pPr algn="just" defTabSz="912813"/>
            <a:r>
              <a:rPr lang="en-US" altLang="en-US" sz="2400" dirty="0"/>
              <a:t>2 Public members and variables are accessible from outside the class. </a:t>
            </a:r>
            <a:endParaRPr lang="en-US" altLang="en-US" dirty="0"/>
          </a:p>
          <a:p>
            <a:pPr algn="just" defTabSz="912813"/>
            <a:endParaRPr lang="en-IN" altLang="en-US" sz="2400" dirty="0"/>
          </a:p>
          <a:p>
            <a:pPr algn="just" defTabSz="912813"/>
            <a:r>
              <a:rPr lang="en-US" altLang="en-US" sz="2400" dirty="0"/>
              <a:t>3 Protected access </a:t>
            </a:r>
            <a:r>
              <a:rPr lang="en-US" altLang="en-US" sz="2400" dirty="0" err="1"/>
              <a:t>specifier</a:t>
            </a:r>
            <a:r>
              <a:rPr lang="en-US" altLang="en-US" sz="2400" dirty="0"/>
              <a:t> is a stage between private and public. If a member functions or variables defined in a class are protected, then they cannot be accessed from outside the class but can be accessed from the derived class. </a:t>
            </a:r>
            <a:endParaRPr lang="en-US" altLang="en-US" dirty="0"/>
          </a:p>
        </p:txBody>
      </p:sp>
      <p:sp>
        <p:nvSpPr>
          <p:cNvPr id="14339" name="Rectangle 231"/>
          <p:cNvSpPr>
            <a:spLocks noChangeArrowheads="1"/>
          </p:cNvSpPr>
          <p:nvPr/>
        </p:nvSpPr>
        <p:spPr bwMode="auto">
          <a:xfrm>
            <a:off x="2590800" y="228600"/>
            <a:ext cx="3185039" cy="646331"/>
          </a:xfrm>
          <a:prstGeom prst="rect">
            <a:avLst/>
          </a:prstGeom>
          <a:noFill/>
          <a:ln w="9525">
            <a:noFill/>
            <a:miter lim="800000"/>
            <a:headEnd/>
            <a:tailEnd/>
          </a:ln>
        </p:spPr>
        <p:txBody>
          <a:bodyPr wrap="none">
            <a:spAutoFit/>
          </a:bodyPr>
          <a:lstStyle/>
          <a:p>
            <a:pPr defTabSz="912813"/>
            <a:r>
              <a:rPr lang="en-IN" altLang="en-US" sz="3600" b="1" dirty="0"/>
              <a:t>C++ Inheritance</a:t>
            </a:r>
            <a:endParaRPr lang="en-US" altLang="en-US" dirty="0"/>
          </a:p>
        </p:txBody>
      </p:sp>
      <p:pic>
        <p:nvPicPr>
          <p:cNvPr id="4"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69"/>
          <p:cNvSpPr>
            <a:spLocks noChangeArrowheads="1"/>
          </p:cNvSpPr>
          <p:nvPr/>
        </p:nvSpPr>
        <p:spPr bwMode="auto">
          <a:xfrm>
            <a:off x="457200" y="1062038"/>
            <a:ext cx="8382000" cy="5109091"/>
          </a:xfrm>
          <a:prstGeom prst="rect">
            <a:avLst/>
          </a:prstGeom>
          <a:noFill/>
          <a:ln w="9525">
            <a:noFill/>
            <a:miter lim="800000"/>
            <a:headEnd/>
            <a:tailEnd/>
          </a:ln>
        </p:spPr>
        <p:txBody>
          <a:bodyPr>
            <a:spAutoFit/>
          </a:bodyPr>
          <a:lstStyle/>
          <a:p>
            <a:pPr defTabSz="912813"/>
            <a:r>
              <a:rPr lang="en-US" altLang="en-US" sz="2800" b="1" dirty="0"/>
              <a:t>Inheritance Example:</a:t>
            </a:r>
            <a:endParaRPr lang="en-US" altLang="en-US" dirty="0"/>
          </a:p>
          <a:p>
            <a:pPr defTabSz="912813"/>
            <a:endParaRPr lang="en-US" altLang="en-US" sz="2800" b="1" dirty="0"/>
          </a:p>
          <a:p>
            <a:pPr defTabSz="912813"/>
            <a:r>
              <a:rPr lang="en-US" altLang="en-US" sz="2800" b="1" dirty="0"/>
              <a:t>class </a:t>
            </a:r>
            <a:r>
              <a:rPr lang="en-US" altLang="en-US" sz="2800" b="1" dirty="0" err="1"/>
              <a:t>MyClass</a:t>
            </a:r>
            <a:endParaRPr lang="en-US" altLang="en-US" dirty="0"/>
          </a:p>
          <a:p>
            <a:pPr defTabSz="912813"/>
            <a:r>
              <a:rPr lang="en-US" altLang="en-US" dirty="0"/>
              <a:t/>
            </a:r>
            <a:br>
              <a:rPr lang="en-US" altLang="en-US" dirty="0"/>
            </a:br>
            <a:r>
              <a:rPr lang="en-US" altLang="en-US" sz="2800" dirty="0"/>
              <a:t>{  	</a:t>
            </a:r>
            <a:r>
              <a:rPr lang="en-US" altLang="en-US" sz="2800" b="1" dirty="0"/>
              <a:t>public:</a:t>
            </a:r>
            <a:br>
              <a:rPr lang="en-US" altLang="en-US" sz="2800" b="1" dirty="0"/>
            </a:br>
            <a:r>
              <a:rPr lang="en-IN" altLang="en-US" sz="2800" dirty="0"/>
              <a:t>     	</a:t>
            </a:r>
            <a:r>
              <a:rPr lang="en-IN" altLang="en-US" sz="2800" dirty="0" err="1"/>
              <a:t>MyClass</a:t>
            </a:r>
            <a:r>
              <a:rPr lang="en-IN" altLang="en-US" sz="2800" dirty="0"/>
              <a:t>(void) { x=0; }</a:t>
            </a:r>
            <a:r>
              <a:rPr lang="en-US" altLang="en-US" sz="2800" dirty="0"/>
              <a:t/>
            </a:r>
            <a:br>
              <a:rPr lang="en-US" altLang="en-US" sz="2800" dirty="0"/>
            </a:br>
            <a:r>
              <a:rPr lang="en-IN" altLang="en-US" sz="2800" dirty="0"/>
              <a:t>   	void f(</a:t>
            </a:r>
            <a:r>
              <a:rPr lang="en-IN" altLang="en-US" sz="2800" dirty="0" err="1"/>
              <a:t>int</a:t>
            </a:r>
            <a:r>
              <a:rPr lang="en-IN" altLang="en-US" sz="2800" dirty="0"/>
              <a:t> n1)</a:t>
            </a:r>
            <a:r>
              <a:rPr lang="en-US" altLang="en-US" sz="2800" dirty="0"/>
              <a:t/>
            </a:r>
            <a:br>
              <a:rPr lang="en-US" altLang="en-US" sz="2800" dirty="0"/>
            </a:br>
            <a:r>
              <a:rPr lang="en-IN" altLang="en-US" sz="2800" dirty="0"/>
              <a:t>  	{  x= n1*5;} </a:t>
            </a:r>
            <a:endParaRPr lang="en-US" altLang="en-US" dirty="0"/>
          </a:p>
          <a:p>
            <a:pPr defTabSz="912813"/>
            <a:r>
              <a:rPr lang="en-US" altLang="en-US" sz="2800" dirty="0"/>
              <a:t> 	void output(void) { </a:t>
            </a:r>
            <a:r>
              <a:rPr lang="en-US" altLang="en-US" sz="2800" dirty="0" err="1"/>
              <a:t>cout</a:t>
            </a:r>
            <a:r>
              <a:rPr lang="en-US" altLang="en-US" sz="2800" dirty="0"/>
              <a:t>&lt;&lt;x; } </a:t>
            </a:r>
            <a:endParaRPr lang="en-US" altLang="en-US" dirty="0"/>
          </a:p>
          <a:p>
            <a:pPr defTabSz="912813"/>
            <a:r>
              <a:rPr lang="en-US" altLang="en-US" sz="2800" b="1" dirty="0"/>
              <a:t> 	private</a:t>
            </a:r>
            <a:r>
              <a:rPr lang="en-IN" altLang="en-US" sz="2800" dirty="0"/>
              <a:t>:</a:t>
            </a:r>
            <a:r>
              <a:rPr lang="en-US" altLang="en-US" sz="2800" dirty="0"/>
              <a:t/>
            </a:r>
            <a:br>
              <a:rPr lang="en-US" altLang="en-US" sz="2800" dirty="0"/>
            </a:br>
            <a:r>
              <a:rPr lang="en-IN" altLang="en-US" sz="2800" dirty="0"/>
              <a:t>  	</a:t>
            </a:r>
            <a:r>
              <a:rPr lang="en-IN" altLang="en-US" sz="2800" dirty="0" err="1"/>
              <a:t>int</a:t>
            </a:r>
            <a:r>
              <a:rPr lang="en-IN" altLang="en-US" sz="2800" dirty="0"/>
              <a:t> x;</a:t>
            </a:r>
            <a:r>
              <a:rPr lang="en-US" altLang="en-US" sz="2800" dirty="0"/>
              <a:t/>
            </a:r>
            <a:br>
              <a:rPr lang="en-US" altLang="en-US" sz="2800" dirty="0"/>
            </a:br>
            <a:r>
              <a:rPr lang="en-IN" altLang="en-US" sz="2800" dirty="0"/>
              <a:t>};</a:t>
            </a:r>
            <a:endParaRPr lang="en-US" altLang="en-US" dirty="0"/>
          </a:p>
        </p:txBody>
      </p:sp>
      <p:sp>
        <p:nvSpPr>
          <p:cNvPr id="15363" name="Rectangle 271"/>
          <p:cNvSpPr>
            <a:spLocks noChangeArrowheads="1"/>
          </p:cNvSpPr>
          <p:nvPr/>
        </p:nvSpPr>
        <p:spPr bwMode="auto">
          <a:xfrm>
            <a:off x="2590800" y="228600"/>
            <a:ext cx="3185039" cy="646331"/>
          </a:xfrm>
          <a:prstGeom prst="rect">
            <a:avLst/>
          </a:prstGeom>
          <a:noFill/>
          <a:ln w="9525">
            <a:noFill/>
            <a:miter lim="800000"/>
            <a:headEnd/>
            <a:tailEnd/>
          </a:ln>
        </p:spPr>
        <p:txBody>
          <a:bodyPr wrap="none">
            <a:spAutoFit/>
          </a:bodyPr>
          <a:lstStyle/>
          <a:p>
            <a:pPr defTabSz="912813"/>
            <a:r>
              <a:rPr lang="en-IN" altLang="en-US" sz="3600" b="1"/>
              <a:t>C++ Inheritance</a:t>
            </a:r>
            <a:endParaRPr lang="en-US" altLang="en-US"/>
          </a:p>
        </p:txBody>
      </p:sp>
      <p:pic>
        <p:nvPicPr>
          <p:cNvPr id="4"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79"/>
          <p:cNvSpPr>
            <a:spLocks noChangeArrowheads="1"/>
          </p:cNvSpPr>
          <p:nvPr/>
        </p:nvSpPr>
        <p:spPr bwMode="auto">
          <a:xfrm>
            <a:off x="457200" y="1062038"/>
            <a:ext cx="8382000" cy="5262979"/>
          </a:xfrm>
          <a:prstGeom prst="rect">
            <a:avLst/>
          </a:prstGeom>
          <a:noFill/>
          <a:ln w="9525">
            <a:noFill/>
            <a:miter lim="800000"/>
            <a:headEnd/>
            <a:tailEnd/>
          </a:ln>
        </p:spPr>
        <p:txBody>
          <a:bodyPr>
            <a:spAutoFit/>
          </a:bodyPr>
          <a:lstStyle/>
          <a:p>
            <a:pPr defTabSz="912813"/>
            <a:r>
              <a:rPr lang="en-US" altLang="en-US" sz="2800" b="1"/>
              <a:t>Inheritance Example:</a:t>
            </a:r>
            <a:endParaRPr lang="en-US" altLang="en-US"/>
          </a:p>
          <a:p>
            <a:pPr defTabSz="912813"/>
            <a:endParaRPr lang="en-US" altLang="en-US" sz="2800"/>
          </a:p>
          <a:p>
            <a:pPr defTabSz="912813"/>
            <a:r>
              <a:rPr lang="en-US" altLang="en-US" sz="2800"/>
              <a:t>class sample: public MyClass</a:t>
            </a:r>
            <a:br>
              <a:rPr lang="en-US" altLang="en-US" sz="2800"/>
            </a:br>
            <a:r>
              <a:rPr lang="en-US" altLang="en-US" sz="2800"/>
              <a:t>	{ </a:t>
            </a:r>
            <a:r>
              <a:rPr lang="en-US" altLang="en-US" sz="2800" b="1"/>
              <a:t>public:</a:t>
            </a:r>
            <a:br>
              <a:rPr lang="en-US" altLang="en-US" sz="2800" b="1"/>
            </a:br>
            <a:r>
              <a:rPr lang="en-IN" altLang="en-US" sz="2800"/>
              <a:t>   	sample(void) { s1=0; } </a:t>
            </a:r>
            <a:endParaRPr lang="en-US" altLang="en-US"/>
          </a:p>
          <a:p>
            <a:pPr defTabSz="912813"/>
            <a:r>
              <a:rPr lang="en-US" altLang="en-US" sz="2800"/>
              <a:t> 	void f1(int n1)</a:t>
            </a:r>
            <a:br>
              <a:rPr lang="en-US" altLang="en-US" sz="2800"/>
            </a:br>
            <a:r>
              <a:rPr lang="en-US" altLang="en-US" sz="2800"/>
              <a:t> 		{ s1=n1*10;}</a:t>
            </a:r>
            <a:endParaRPr lang="en-US" altLang="en-US"/>
          </a:p>
          <a:p>
            <a:pPr defTabSz="912813"/>
            <a:r>
              <a:rPr lang="en-US" altLang="en-US" sz="2800"/>
              <a:t> 	void output(void)</a:t>
            </a:r>
            <a:br>
              <a:rPr lang="en-US" altLang="en-US" sz="2800"/>
            </a:br>
            <a:r>
              <a:rPr lang="en-US" altLang="en-US" sz="2800"/>
              <a:t> 	{ MyClass::output();   cout &lt;&lt; s1; } </a:t>
            </a:r>
            <a:endParaRPr lang="en-US" altLang="en-US"/>
          </a:p>
          <a:p>
            <a:pPr defTabSz="912813"/>
            <a:r>
              <a:rPr lang="en-US" altLang="en-US" sz="2800"/>
              <a:t> 	private:</a:t>
            </a:r>
            <a:br>
              <a:rPr lang="en-US" altLang="en-US" sz="2800"/>
            </a:br>
            <a:r>
              <a:rPr lang="en-US" altLang="en-US" sz="2800"/>
              <a:t> 	int s1;</a:t>
            </a:r>
            <a:endParaRPr lang="en-US" altLang="en-US"/>
          </a:p>
          <a:p>
            <a:pPr defTabSz="912813"/>
            <a:r>
              <a:rPr lang="en-US" altLang="en-US" sz="2800"/>
              <a:t>	}; </a:t>
            </a:r>
            <a:endParaRPr lang="en-US" altLang="en-US"/>
          </a:p>
        </p:txBody>
      </p:sp>
      <p:sp>
        <p:nvSpPr>
          <p:cNvPr id="16387" name="Rectangle 281"/>
          <p:cNvSpPr>
            <a:spLocks noChangeArrowheads="1"/>
          </p:cNvSpPr>
          <p:nvPr/>
        </p:nvSpPr>
        <p:spPr bwMode="auto">
          <a:xfrm>
            <a:off x="2590800" y="228600"/>
            <a:ext cx="3185039" cy="646331"/>
          </a:xfrm>
          <a:prstGeom prst="rect">
            <a:avLst/>
          </a:prstGeom>
          <a:noFill/>
          <a:ln w="9525">
            <a:noFill/>
            <a:miter lim="800000"/>
            <a:headEnd/>
            <a:tailEnd/>
          </a:ln>
        </p:spPr>
        <p:txBody>
          <a:bodyPr wrap="none">
            <a:spAutoFit/>
          </a:bodyPr>
          <a:lstStyle/>
          <a:p>
            <a:pPr defTabSz="912813"/>
            <a:r>
              <a:rPr lang="en-IN" altLang="en-US" sz="3600" b="1"/>
              <a:t>C++ Inheritance</a:t>
            </a:r>
            <a:endParaRPr lang="en-US" altLang="en-US"/>
          </a:p>
        </p:txBody>
      </p:sp>
      <p:pic>
        <p:nvPicPr>
          <p:cNvPr id="4"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89"/>
          <p:cNvSpPr>
            <a:spLocks noChangeArrowheads="1"/>
          </p:cNvSpPr>
          <p:nvPr/>
        </p:nvSpPr>
        <p:spPr bwMode="auto">
          <a:xfrm>
            <a:off x="457200" y="1062038"/>
            <a:ext cx="8382000" cy="5693866"/>
          </a:xfrm>
          <a:prstGeom prst="rect">
            <a:avLst/>
          </a:prstGeom>
          <a:noFill/>
          <a:ln w="9525">
            <a:noFill/>
            <a:miter lim="800000"/>
            <a:headEnd/>
            <a:tailEnd/>
          </a:ln>
        </p:spPr>
        <p:txBody>
          <a:bodyPr>
            <a:spAutoFit/>
          </a:bodyPr>
          <a:lstStyle/>
          <a:p>
            <a:pPr defTabSz="912813"/>
            <a:r>
              <a:rPr lang="en-US" altLang="en-US" sz="2800" b="1" dirty="0"/>
              <a:t>Inheritance Example:</a:t>
            </a:r>
            <a:endParaRPr lang="en-US" altLang="en-US" dirty="0"/>
          </a:p>
          <a:p>
            <a:pPr defTabSz="912813"/>
            <a:endParaRPr lang="en-US" altLang="en-US" sz="2800" dirty="0"/>
          </a:p>
          <a:p>
            <a:pPr defTabSz="912813"/>
            <a:r>
              <a:rPr lang="en-US" altLang="en-US" sz="2800" dirty="0"/>
              <a:t>	</a:t>
            </a:r>
            <a:r>
              <a:rPr lang="en-US" altLang="en-US" sz="2800" dirty="0" err="1"/>
              <a:t>int</a:t>
            </a:r>
            <a:r>
              <a:rPr lang="en-US" altLang="en-US" sz="2800" dirty="0"/>
              <a:t> main(void)</a:t>
            </a:r>
            <a:br>
              <a:rPr lang="en-US" altLang="en-US" sz="2800" dirty="0"/>
            </a:br>
            <a:r>
              <a:rPr lang="en-US" altLang="en-US" sz="2800" dirty="0"/>
              <a:t>	 {	sample s;</a:t>
            </a:r>
            <a:br>
              <a:rPr lang="en-US" altLang="en-US" sz="2800" dirty="0"/>
            </a:br>
            <a:r>
              <a:rPr lang="en-US" altLang="en-US" sz="2800" dirty="0"/>
              <a:t> 		</a:t>
            </a:r>
            <a:r>
              <a:rPr lang="en-US" altLang="en-US" sz="2800" dirty="0" err="1"/>
              <a:t>s.f</a:t>
            </a:r>
            <a:r>
              <a:rPr lang="en-US" altLang="en-US" sz="2800" dirty="0"/>
              <a:t>(10);</a:t>
            </a:r>
            <a:br>
              <a:rPr lang="en-US" altLang="en-US" sz="2800" dirty="0"/>
            </a:br>
            <a:r>
              <a:rPr lang="en-US" altLang="en-US" sz="2800" dirty="0"/>
              <a:t> 		</a:t>
            </a:r>
            <a:r>
              <a:rPr lang="en-US" altLang="en-US" sz="2800" dirty="0" err="1"/>
              <a:t>s.output</a:t>
            </a:r>
            <a:r>
              <a:rPr lang="en-US" altLang="en-US" sz="2800" dirty="0"/>
              <a:t>();</a:t>
            </a:r>
            <a:br>
              <a:rPr lang="en-US" altLang="en-US" sz="2800" dirty="0"/>
            </a:br>
            <a:r>
              <a:rPr lang="en-US" altLang="en-US" sz="2800" dirty="0"/>
              <a:t> 		s.f1(20);</a:t>
            </a:r>
            <a:br>
              <a:rPr lang="en-US" altLang="en-US" sz="2800" dirty="0"/>
            </a:br>
            <a:r>
              <a:rPr lang="en-US" altLang="en-US" sz="2800" dirty="0"/>
              <a:t> 		</a:t>
            </a:r>
            <a:r>
              <a:rPr lang="en-US" altLang="en-US" sz="2800" dirty="0" err="1"/>
              <a:t>s.output</a:t>
            </a:r>
            <a:r>
              <a:rPr lang="en-US" altLang="en-US" sz="2800" dirty="0"/>
              <a:t>();          </a:t>
            </a:r>
            <a:br>
              <a:rPr lang="en-US" altLang="en-US" sz="2800" dirty="0"/>
            </a:br>
            <a:r>
              <a:rPr lang="en-US" altLang="en-US" sz="2800" dirty="0"/>
              <a:t> 	}</a:t>
            </a:r>
            <a:endParaRPr lang="en-US" altLang="en-US" dirty="0"/>
          </a:p>
          <a:p>
            <a:pPr defTabSz="912813"/>
            <a:endParaRPr lang="en-US" altLang="en-US" sz="2800" dirty="0"/>
          </a:p>
          <a:p>
            <a:pPr defTabSz="912813"/>
            <a:r>
              <a:rPr lang="en-US" altLang="en-US" sz="2800" dirty="0"/>
              <a:t>The output of the above program is</a:t>
            </a:r>
            <a:endParaRPr lang="en-US" altLang="en-US" dirty="0"/>
          </a:p>
          <a:p>
            <a:pPr defTabSz="912813"/>
            <a:r>
              <a:rPr lang="en-US" altLang="en-US" sz="2800" dirty="0"/>
              <a:t>50</a:t>
            </a:r>
            <a:br>
              <a:rPr lang="en-US" altLang="en-US" sz="2800" dirty="0"/>
            </a:br>
            <a:r>
              <a:rPr lang="en-US" altLang="en-US" sz="2800" dirty="0"/>
              <a:t>200</a:t>
            </a:r>
            <a:endParaRPr lang="en-US" altLang="en-US" dirty="0"/>
          </a:p>
        </p:txBody>
      </p:sp>
      <p:sp>
        <p:nvSpPr>
          <p:cNvPr id="17411" name="Rectangle 291"/>
          <p:cNvSpPr>
            <a:spLocks noChangeArrowheads="1"/>
          </p:cNvSpPr>
          <p:nvPr/>
        </p:nvSpPr>
        <p:spPr bwMode="auto">
          <a:xfrm>
            <a:off x="2590800" y="228600"/>
            <a:ext cx="3185039" cy="646331"/>
          </a:xfrm>
          <a:prstGeom prst="rect">
            <a:avLst/>
          </a:prstGeom>
          <a:noFill/>
          <a:ln w="9525">
            <a:noFill/>
            <a:miter lim="800000"/>
            <a:headEnd/>
            <a:tailEnd/>
          </a:ln>
        </p:spPr>
        <p:txBody>
          <a:bodyPr wrap="none">
            <a:spAutoFit/>
          </a:bodyPr>
          <a:lstStyle/>
          <a:p>
            <a:pPr defTabSz="912813"/>
            <a:r>
              <a:rPr lang="en-IN" altLang="en-US" sz="3600" b="1"/>
              <a:t>C++ Inheritance</a:t>
            </a:r>
            <a:endParaRPr lang="en-US" altLang="en-US"/>
          </a:p>
        </p:txBody>
      </p:sp>
      <p:pic>
        <p:nvPicPr>
          <p:cNvPr id="4"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TotalTime>
  <Words>674</Words>
  <Application>Microsoft Office PowerPoint</Application>
  <PresentationFormat>On-screen Show (4:3)</PresentationFormat>
  <Paragraphs>114</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    PROGRAMMING FOR PROBLEM SOLVING BCSE-1201    </vt:lpstr>
      <vt:lpstr>TOPIC:- Inheritance</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PROGRAMMING FOR PROBLEM SOLVING BCSE-1201    </dc:title>
  <dc:creator>Intel</dc:creator>
  <cp:lastModifiedBy>Intel</cp:lastModifiedBy>
  <cp:revision>1</cp:revision>
  <dcterms:created xsi:type="dcterms:W3CDTF">2023-07-09T04:50:00Z</dcterms:created>
  <dcterms:modified xsi:type="dcterms:W3CDTF">2023-07-09T06:05:23Z</dcterms:modified>
</cp:coreProperties>
</file>