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BED4-A6EC-491D-A5D7-004A97AB1DCB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017A8-3DED-4AEE-9032-30650918A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705FC-C18F-441C-81BD-445C7F981E24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BCC91-5B37-4DE8-B86B-57CE770EF4D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F2312-92CC-42B4-89D7-BF2C5E791DB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627D-77BF-4A78-BA58-272CE98206F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5148-DEFF-4462-9034-EEE4094636B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FCF1-543C-43EE-A577-FA58643FDE5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18CF-1AA1-41E4-A42F-ADCCE208B36D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8624-D387-49F6-A8F0-87844E29A0DB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118BD-AA02-4D23-8828-139CA94A1DD5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475A-A144-4F03-95F2-6AE59BB70CD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C5CA-8244-436A-8F6D-472DA1A287DC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A8C71-191F-4485-A4C9-EC7287FF94A6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80" name="Cloud"/>
          <p:cNvSpPr>
            <a:spLocks noChangeAspect="1" noEditPoints="1" noChangeArrowheads="1"/>
          </p:cNvSpPr>
          <p:nvPr/>
        </p:nvSpPr>
        <p:spPr bwMode="auto">
          <a:xfrm>
            <a:off x="3352800" y="3530600"/>
            <a:ext cx="3200400" cy="21447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They Fit Together</a:t>
            </a:r>
          </a:p>
        </p:txBody>
      </p:sp>
      <p:pic>
        <p:nvPicPr>
          <p:cNvPr id="154627" name="Picture 3" descr="j0250306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76400" y="3581400"/>
            <a:ext cx="1162050" cy="1219200"/>
          </a:xfrm>
          <a:noFill/>
          <a:ln/>
        </p:spPr>
      </p:pic>
      <p:pic>
        <p:nvPicPr>
          <p:cNvPr id="154630" name="Picture 6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362200"/>
            <a:ext cx="105568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4631" name="AutoShape 7"/>
          <p:cNvCxnSpPr>
            <a:cxnSpLocks noChangeShapeType="1"/>
            <a:stCxn id="0" idx="2"/>
          </p:cNvCxnSpPr>
          <p:nvPr/>
        </p:nvCxnSpPr>
        <p:spPr bwMode="auto">
          <a:xfrm rot="16200000" flipH="1">
            <a:off x="2690813" y="4367212"/>
            <a:ext cx="304800" cy="1171575"/>
          </a:xfrm>
          <a:prstGeom prst="bentConnector2">
            <a:avLst/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cxnSp>
        <p:nvCxnSpPr>
          <p:cNvPr id="154633" name="AutoShape 9"/>
          <p:cNvCxnSpPr>
            <a:cxnSpLocks noChangeShapeType="1"/>
            <a:stCxn id="0" idx="2"/>
          </p:cNvCxnSpPr>
          <p:nvPr/>
        </p:nvCxnSpPr>
        <p:spPr bwMode="auto">
          <a:xfrm rot="5400000">
            <a:off x="6761956" y="3261519"/>
            <a:ext cx="720725" cy="1138238"/>
          </a:xfrm>
          <a:prstGeom prst="bentConnector2">
            <a:avLst/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54644" name="AutoShape 20"/>
          <p:cNvSpPr>
            <a:spLocks noChangeArrowheads="1"/>
          </p:cNvSpPr>
          <p:nvPr/>
        </p:nvSpPr>
        <p:spPr bwMode="auto">
          <a:xfrm>
            <a:off x="3124200" y="1905000"/>
            <a:ext cx="1066800" cy="685800"/>
          </a:xfrm>
          <a:prstGeom prst="flowChartMultidocumen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Tahoma" pitchFamily="34" charset="0"/>
              </a:rPr>
              <a:t>SPD</a:t>
            </a:r>
          </a:p>
        </p:txBody>
      </p:sp>
      <p:sp>
        <p:nvSpPr>
          <p:cNvPr id="154646" name="AutoShape 22"/>
          <p:cNvSpPr>
            <a:spLocks noChangeArrowheads="1"/>
          </p:cNvSpPr>
          <p:nvPr/>
        </p:nvSpPr>
        <p:spPr bwMode="auto">
          <a:xfrm>
            <a:off x="990600" y="1981200"/>
            <a:ext cx="685800" cy="1371600"/>
          </a:xfrm>
          <a:prstGeom prst="can">
            <a:avLst>
              <a:gd name="adj" fmla="val 22685"/>
            </a:avLst>
          </a:prstGeom>
          <a:solidFill>
            <a:srgbClr val="9999FF"/>
          </a:solidFill>
          <a:ln w="9525">
            <a:solidFill>
              <a:srgbClr val="FFFF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Tahoma" pitchFamily="34" charset="0"/>
            </a:endParaRPr>
          </a:p>
        </p:txBody>
      </p:sp>
      <p:sp>
        <p:nvSpPr>
          <p:cNvPr id="154656" name="Line 32"/>
          <p:cNvSpPr>
            <a:spLocks noChangeShapeType="1"/>
          </p:cNvSpPr>
          <p:nvPr/>
        </p:nvSpPr>
        <p:spPr bwMode="auto">
          <a:xfrm>
            <a:off x="990600" y="29718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657" name="Line 33"/>
          <p:cNvSpPr>
            <a:spLocks noChangeShapeType="1"/>
          </p:cNvSpPr>
          <p:nvPr/>
        </p:nvSpPr>
        <p:spPr bwMode="auto">
          <a:xfrm>
            <a:off x="990600" y="27432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660" name="Line 36"/>
          <p:cNvSpPr>
            <a:spLocks noChangeShapeType="1"/>
          </p:cNvSpPr>
          <p:nvPr/>
        </p:nvSpPr>
        <p:spPr bwMode="auto">
          <a:xfrm>
            <a:off x="990600" y="25146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54661" name="AutoShape 37"/>
          <p:cNvCxnSpPr>
            <a:cxnSpLocks noChangeShapeType="1"/>
          </p:cNvCxnSpPr>
          <p:nvPr/>
        </p:nvCxnSpPr>
        <p:spPr bwMode="auto">
          <a:xfrm>
            <a:off x="2819400" y="4267200"/>
            <a:ext cx="609600" cy="0"/>
          </a:xfrm>
          <a:prstGeom prst="straightConnector1">
            <a:avLst/>
          </a:prstGeom>
          <a:noFill/>
          <a:ln w="19050">
            <a:solidFill>
              <a:srgbClr val="FF9900"/>
            </a:solidFill>
            <a:round/>
            <a:headEnd type="stealth" w="med" len="med"/>
            <a:tailEnd type="stealth" w="med" len="med"/>
          </a:ln>
          <a:effectLst/>
        </p:spPr>
      </p:cxnSp>
      <p:pic>
        <p:nvPicPr>
          <p:cNvPr id="154662" name="Picture 38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029200"/>
            <a:ext cx="105568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4663" name="AutoShape 39"/>
          <p:cNvCxnSpPr>
            <a:cxnSpLocks noChangeShapeType="1"/>
            <a:stCxn id="154680" idx="2"/>
            <a:endCxn id="0" idx="1"/>
          </p:cNvCxnSpPr>
          <p:nvPr/>
        </p:nvCxnSpPr>
        <p:spPr bwMode="auto">
          <a:xfrm>
            <a:off x="6550025" y="4603750"/>
            <a:ext cx="536575" cy="979488"/>
          </a:xfrm>
          <a:prstGeom prst="bentConnector3">
            <a:avLst>
              <a:gd name="adj1" fmla="val 50296"/>
            </a:avLst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cxnSp>
        <p:nvCxnSpPr>
          <p:cNvPr id="154664" name="AutoShape 40"/>
          <p:cNvCxnSpPr>
            <a:cxnSpLocks noChangeShapeType="1"/>
          </p:cNvCxnSpPr>
          <p:nvPr/>
        </p:nvCxnSpPr>
        <p:spPr bwMode="auto">
          <a:xfrm>
            <a:off x="1676400" y="2590800"/>
            <a:ext cx="1371600" cy="1600200"/>
          </a:xfrm>
          <a:prstGeom prst="bentConnector2">
            <a:avLst/>
          </a:prstGeom>
          <a:noFill/>
          <a:ln w="28575">
            <a:solidFill>
              <a:srgbClr val="FFFF99"/>
            </a:solidFill>
            <a:miter lim="800000"/>
            <a:headEnd type="stealth" w="med" len="med"/>
            <a:tailEnd type="stealth" w="med" len="med"/>
          </a:ln>
          <a:effectLst/>
        </p:spPr>
      </p:cxnSp>
      <p:cxnSp>
        <p:nvCxnSpPr>
          <p:cNvPr id="154669" name="AutoShape 45"/>
          <p:cNvCxnSpPr>
            <a:cxnSpLocks noChangeShapeType="1"/>
          </p:cNvCxnSpPr>
          <p:nvPr/>
        </p:nvCxnSpPr>
        <p:spPr bwMode="auto">
          <a:xfrm rot="10800000" flipH="1" flipV="1">
            <a:off x="1066800" y="2819400"/>
            <a:ext cx="1143000" cy="2287588"/>
          </a:xfrm>
          <a:prstGeom prst="bentConnector4">
            <a:avLst>
              <a:gd name="adj1" fmla="val -20000"/>
              <a:gd name="adj2" fmla="val 100481"/>
            </a:avLst>
          </a:prstGeom>
          <a:noFill/>
          <a:ln w="28575">
            <a:solidFill>
              <a:srgbClr val="FFFF99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54670" name="Line 46"/>
          <p:cNvSpPr>
            <a:spLocks noChangeShapeType="1"/>
          </p:cNvSpPr>
          <p:nvPr/>
        </p:nvSpPr>
        <p:spPr bwMode="auto">
          <a:xfrm flipH="1">
            <a:off x="1676400" y="2209800"/>
            <a:ext cx="1371600" cy="0"/>
          </a:xfrm>
          <a:prstGeom prst="line">
            <a:avLst/>
          </a:prstGeom>
          <a:noFill/>
          <a:ln w="31750">
            <a:solidFill>
              <a:srgbClr val="96969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671" name="Text Box 47"/>
          <p:cNvSpPr txBox="1">
            <a:spLocks noChangeArrowheads="1"/>
          </p:cNvSpPr>
          <p:nvPr/>
        </p:nvSpPr>
        <p:spPr bwMode="auto">
          <a:xfrm>
            <a:off x="990600" y="2895600"/>
            <a:ext cx="738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CC3300"/>
                </a:solidFill>
                <a:latin typeface="Tahoma" pitchFamily="34" charset="0"/>
              </a:rPr>
              <a:t>SADB</a:t>
            </a:r>
          </a:p>
        </p:txBody>
      </p:sp>
      <p:sp>
        <p:nvSpPr>
          <p:cNvPr id="154673" name="Text Box 49"/>
          <p:cNvSpPr txBox="1">
            <a:spLocks noChangeArrowheads="1"/>
          </p:cNvSpPr>
          <p:nvPr/>
        </p:nvSpPr>
        <p:spPr bwMode="auto">
          <a:xfrm>
            <a:off x="1143000" y="2743200"/>
            <a:ext cx="44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Tahoma" pitchFamily="34" charset="0"/>
              </a:rPr>
              <a:t>SA-2</a:t>
            </a:r>
          </a:p>
        </p:txBody>
      </p:sp>
      <p:sp>
        <p:nvSpPr>
          <p:cNvPr id="154674" name="Text Box 50"/>
          <p:cNvSpPr txBox="1">
            <a:spLocks noChangeArrowheads="1"/>
          </p:cNvSpPr>
          <p:nvPr/>
        </p:nvSpPr>
        <p:spPr bwMode="auto">
          <a:xfrm>
            <a:off x="3032125" y="300355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>
                <a:latin typeface="Tahoma" pitchFamily="34" charset="0"/>
              </a:rPr>
              <a:t>SPI</a:t>
            </a:r>
          </a:p>
        </p:txBody>
      </p:sp>
      <p:sp>
        <p:nvSpPr>
          <p:cNvPr id="154675" name="Text Box 51"/>
          <p:cNvSpPr txBox="1">
            <a:spLocks noChangeArrowheads="1"/>
          </p:cNvSpPr>
          <p:nvPr/>
        </p:nvSpPr>
        <p:spPr bwMode="auto">
          <a:xfrm>
            <a:off x="762000" y="3733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>
                <a:latin typeface="Tahoma" pitchFamily="34" charset="0"/>
              </a:rPr>
              <a:t>SPI</a:t>
            </a:r>
          </a:p>
        </p:txBody>
      </p:sp>
      <p:sp>
        <p:nvSpPr>
          <p:cNvPr id="154676" name="Text Box 52"/>
          <p:cNvSpPr txBox="1">
            <a:spLocks noChangeArrowheads="1"/>
          </p:cNvSpPr>
          <p:nvPr/>
        </p:nvSpPr>
        <p:spPr bwMode="auto">
          <a:xfrm>
            <a:off x="1143000" y="2514600"/>
            <a:ext cx="447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Tahoma" pitchFamily="34" charset="0"/>
              </a:rPr>
              <a:t>SA-1</a:t>
            </a:r>
          </a:p>
        </p:txBody>
      </p:sp>
      <p:sp>
        <p:nvSpPr>
          <p:cNvPr id="154677" name="Line 53"/>
          <p:cNvSpPr>
            <a:spLocks noChangeShapeType="1"/>
          </p:cNvSpPr>
          <p:nvPr/>
        </p:nvSpPr>
        <p:spPr bwMode="auto">
          <a:xfrm>
            <a:off x="990600" y="22860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SPD and SADB Example</a:t>
            </a:r>
          </a:p>
        </p:txBody>
      </p:sp>
      <p:graphicFrame>
        <p:nvGraphicFramePr>
          <p:cNvPr id="189520" name="Group 80"/>
          <p:cNvGraphicFramePr>
            <a:graphicFrameLocks noGrp="1"/>
          </p:cNvGraphicFramePr>
          <p:nvPr>
            <p:ph sz="half" idx="1"/>
          </p:nvPr>
        </p:nvGraphicFramePr>
        <p:xfrm>
          <a:off x="3352800" y="2362200"/>
          <a:ext cx="5486400" cy="717550"/>
        </p:xfrm>
        <a:graphic>
          <a:graphicData uri="http://schemas.openxmlformats.org/drawingml/2006/table">
            <a:tbl>
              <a:tblPr/>
              <a:tblGrid>
                <a:gridCol w="685800"/>
                <a:gridCol w="762000"/>
                <a:gridCol w="1066800"/>
                <a:gridCol w="838200"/>
                <a:gridCol w="2133600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From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Protocol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Policy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AH[HMAC-MD5]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89477" name="Picture 37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08000" y="2133600"/>
            <a:ext cx="420688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78" name="Picture 38" descr="j022353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 flipH="1">
            <a:off x="1219200" y="2971800"/>
            <a:ext cx="379413" cy="147638"/>
          </a:xfrm>
          <a:noFill/>
          <a:ln/>
        </p:spPr>
      </p:pic>
      <p:pic>
        <p:nvPicPr>
          <p:cNvPr id="189479" name="Picture 39" descr="j0223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209800" y="2971800"/>
            <a:ext cx="379413" cy="14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480" name="Picture 40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90800" y="2133600"/>
            <a:ext cx="42227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9483" name="AutoShape 43"/>
          <p:cNvCxnSpPr>
            <a:cxnSpLocks noChangeShapeType="1"/>
            <a:stCxn id="0" idx="3"/>
          </p:cNvCxnSpPr>
          <p:nvPr/>
        </p:nvCxnSpPr>
        <p:spPr bwMode="auto">
          <a:xfrm rot="10800000">
            <a:off x="762000" y="2598738"/>
            <a:ext cx="458788" cy="446087"/>
          </a:xfrm>
          <a:prstGeom prst="bentConnector3">
            <a:avLst>
              <a:gd name="adj1" fmla="val 50171"/>
            </a:avLst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89484" name="AutoShape 44"/>
          <p:cNvSpPr>
            <a:spLocks noChangeArrowheads="1"/>
          </p:cNvSpPr>
          <p:nvPr/>
        </p:nvSpPr>
        <p:spPr bwMode="auto">
          <a:xfrm flipH="1">
            <a:off x="1676400" y="2971800"/>
            <a:ext cx="465138" cy="150813"/>
          </a:xfrm>
          <a:prstGeom prst="leftRightArrow">
            <a:avLst>
              <a:gd name="adj1" fmla="val 50000"/>
              <a:gd name="adj2" fmla="val 616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85" name="Text Box 45"/>
          <p:cNvSpPr txBox="1">
            <a:spLocks noChangeArrowheads="1"/>
          </p:cNvSpPr>
          <p:nvPr/>
        </p:nvSpPr>
        <p:spPr bwMode="auto">
          <a:xfrm flipH="1">
            <a:off x="1371600" y="3124200"/>
            <a:ext cx="1198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>
                <a:solidFill>
                  <a:srgbClr val="66FF33"/>
                </a:solidFill>
                <a:latin typeface="Tahoma" pitchFamily="34" charset="0"/>
              </a:rPr>
              <a:t>Tunnel Mode</a:t>
            </a:r>
          </a:p>
        </p:txBody>
      </p:sp>
      <p:sp>
        <p:nvSpPr>
          <p:cNvPr id="189488" name="AutoShape 48"/>
          <p:cNvSpPr>
            <a:spLocks noChangeArrowheads="1"/>
          </p:cNvSpPr>
          <p:nvPr/>
        </p:nvSpPr>
        <p:spPr bwMode="auto">
          <a:xfrm flipH="1">
            <a:off x="990600" y="2286000"/>
            <a:ext cx="1535113" cy="228600"/>
          </a:xfrm>
          <a:prstGeom prst="leftRightArrow">
            <a:avLst>
              <a:gd name="adj1" fmla="val 50000"/>
              <a:gd name="adj2" fmla="val 134306"/>
            </a:avLst>
          </a:prstGeom>
          <a:solidFill>
            <a:srgbClr val="FFFF99"/>
          </a:solidFill>
          <a:ln w="9525">
            <a:solidFill>
              <a:srgbClr val="99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9489" name="Text Box 49"/>
          <p:cNvSpPr txBox="1">
            <a:spLocks noChangeArrowheads="1"/>
          </p:cNvSpPr>
          <p:nvPr/>
        </p:nvSpPr>
        <p:spPr bwMode="auto">
          <a:xfrm flipH="1">
            <a:off x="1066800" y="1905000"/>
            <a:ext cx="1444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Transport</a:t>
            </a:r>
            <a:r>
              <a:rPr lang="en-US" sz="200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1400">
                <a:solidFill>
                  <a:srgbClr val="FF0000"/>
                </a:solidFill>
                <a:latin typeface="Tahoma" pitchFamily="34" charset="0"/>
              </a:rPr>
              <a:t>Mode</a:t>
            </a:r>
          </a:p>
        </p:txBody>
      </p:sp>
      <p:sp>
        <p:nvSpPr>
          <p:cNvPr id="189490" name="Text Box 50"/>
          <p:cNvSpPr txBox="1">
            <a:spLocks noChangeArrowheads="1"/>
          </p:cNvSpPr>
          <p:nvPr/>
        </p:nvSpPr>
        <p:spPr bwMode="auto">
          <a:xfrm>
            <a:off x="533400" y="25146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cxnSp>
        <p:nvCxnSpPr>
          <p:cNvPr id="189491" name="AutoShape 51"/>
          <p:cNvCxnSpPr>
            <a:cxnSpLocks noChangeShapeType="1"/>
            <a:stCxn id="0" idx="1"/>
            <a:endCxn id="0" idx="2"/>
          </p:cNvCxnSpPr>
          <p:nvPr/>
        </p:nvCxnSpPr>
        <p:spPr bwMode="auto">
          <a:xfrm flipV="1">
            <a:off x="2590800" y="2576513"/>
            <a:ext cx="211138" cy="468312"/>
          </a:xfrm>
          <a:prstGeom prst="bentConnector2">
            <a:avLst/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89492" name="Text Box 52"/>
          <p:cNvSpPr txBox="1">
            <a:spLocks noChangeArrowheads="1"/>
          </p:cNvSpPr>
          <p:nvPr/>
        </p:nvSpPr>
        <p:spPr bwMode="auto">
          <a:xfrm>
            <a:off x="1219200" y="2667000"/>
            <a:ext cx="319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66FF33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189509" name="Text Box 69"/>
          <p:cNvSpPr txBox="1">
            <a:spLocks noChangeArrowheads="1"/>
          </p:cNvSpPr>
          <p:nvPr/>
        </p:nvSpPr>
        <p:spPr bwMode="auto">
          <a:xfrm>
            <a:off x="2819400" y="2514600"/>
            <a:ext cx="320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189521" name="Text Box 81"/>
          <p:cNvSpPr txBox="1">
            <a:spLocks noChangeArrowheads="1"/>
          </p:cNvSpPr>
          <p:nvPr/>
        </p:nvSpPr>
        <p:spPr bwMode="auto">
          <a:xfrm>
            <a:off x="5257800" y="19050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  <a:latin typeface="Tahoma" pitchFamily="34" charset="0"/>
              </a:rPr>
              <a:t>A’s SPD</a:t>
            </a:r>
          </a:p>
        </p:txBody>
      </p:sp>
      <p:graphicFrame>
        <p:nvGraphicFramePr>
          <p:cNvPr id="189522" name="Group 82"/>
          <p:cNvGraphicFramePr>
            <a:graphicFrameLocks noGrp="1"/>
          </p:cNvGraphicFramePr>
          <p:nvPr/>
        </p:nvGraphicFramePr>
        <p:xfrm>
          <a:off x="3352800" y="3200400"/>
          <a:ext cx="5486400" cy="717550"/>
        </p:xfrm>
        <a:graphic>
          <a:graphicData uri="http://schemas.openxmlformats.org/drawingml/2006/table">
            <a:tbl>
              <a:tblPr/>
              <a:tblGrid>
                <a:gridCol w="685800"/>
                <a:gridCol w="762000"/>
                <a:gridCol w="1066800"/>
                <a:gridCol w="838200"/>
                <a:gridCol w="2133600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From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Protocol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SA Record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HMAC-MD5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542" name="Text Box 102"/>
          <p:cNvSpPr txBox="1">
            <a:spLocks noChangeArrowheads="1"/>
          </p:cNvSpPr>
          <p:nvPr/>
        </p:nvSpPr>
        <p:spPr bwMode="auto">
          <a:xfrm>
            <a:off x="2286000" y="3352800"/>
            <a:ext cx="1095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  <a:latin typeface="Tahoma" pitchFamily="34" charset="0"/>
              </a:rPr>
              <a:t>A’s SADB</a:t>
            </a:r>
          </a:p>
        </p:txBody>
      </p:sp>
      <p:sp>
        <p:nvSpPr>
          <p:cNvPr id="189543" name="Text Box 103"/>
          <p:cNvSpPr txBox="1">
            <a:spLocks noChangeArrowheads="1"/>
          </p:cNvSpPr>
          <p:nvPr/>
        </p:nvSpPr>
        <p:spPr bwMode="auto">
          <a:xfrm>
            <a:off x="2209800" y="2667000"/>
            <a:ext cx="33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66FF33"/>
                </a:solidFill>
                <a:latin typeface="Tahoma" pitchFamily="34" charset="0"/>
              </a:rPr>
              <a:t>D</a:t>
            </a:r>
          </a:p>
        </p:txBody>
      </p:sp>
      <p:graphicFrame>
        <p:nvGraphicFramePr>
          <p:cNvPr id="189606" name="Group 166"/>
          <p:cNvGraphicFramePr>
            <a:graphicFrameLocks noGrp="1"/>
          </p:cNvGraphicFramePr>
          <p:nvPr/>
        </p:nvGraphicFramePr>
        <p:xfrm>
          <a:off x="838200" y="4648200"/>
          <a:ext cx="6096000" cy="717550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990600"/>
                <a:gridCol w="685800"/>
                <a:gridCol w="1447800"/>
                <a:gridCol w="1447800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From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Protocol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Policy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Tunnel Dest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Any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ESP[3DES]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564" name="Text Box 124"/>
          <p:cNvSpPr txBox="1">
            <a:spLocks noChangeArrowheads="1"/>
          </p:cNvSpPr>
          <p:nvPr/>
        </p:nvSpPr>
        <p:spPr bwMode="auto">
          <a:xfrm>
            <a:off x="7162800" y="4876800"/>
            <a:ext cx="94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66FF33"/>
                </a:solidFill>
                <a:latin typeface="Tahoma" pitchFamily="34" charset="0"/>
              </a:rPr>
              <a:t>C’s</a:t>
            </a:r>
            <a:r>
              <a:rPr lang="en-US" sz="180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US" sz="1800">
                <a:solidFill>
                  <a:srgbClr val="66FF33"/>
                </a:solidFill>
                <a:latin typeface="Tahoma" pitchFamily="34" charset="0"/>
              </a:rPr>
              <a:t>SPD</a:t>
            </a:r>
          </a:p>
        </p:txBody>
      </p:sp>
      <p:graphicFrame>
        <p:nvGraphicFramePr>
          <p:cNvPr id="189565" name="Group 125"/>
          <p:cNvGraphicFramePr>
            <a:graphicFrameLocks noGrp="1"/>
          </p:cNvGraphicFramePr>
          <p:nvPr/>
        </p:nvGraphicFramePr>
        <p:xfrm>
          <a:off x="838200" y="5486400"/>
          <a:ext cx="6096000" cy="717550"/>
        </p:xfrm>
        <a:graphic>
          <a:graphicData uri="http://schemas.openxmlformats.org/drawingml/2006/table">
            <a:tbl>
              <a:tblPr/>
              <a:tblGrid>
                <a:gridCol w="762000"/>
                <a:gridCol w="846138"/>
                <a:gridCol w="1185862"/>
                <a:gridCol w="931863"/>
                <a:gridCol w="2370137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From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Protocol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SA Record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66FF33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ESP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3DES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9585" name="Text Box 145"/>
          <p:cNvSpPr txBox="1">
            <a:spLocks noChangeArrowheads="1"/>
          </p:cNvSpPr>
          <p:nvPr/>
        </p:nvSpPr>
        <p:spPr bwMode="auto">
          <a:xfrm>
            <a:off x="7162800" y="5638800"/>
            <a:ext cx="1095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66FF33"/>
                </a:solidFill>
                <a:latin typeface="Tahoma" pitchFamily="34" charset="0"/>
              </a:rPr>
              <a:t>C’s SADB</a:t>
            </a:r>
          </a:p>
        </p:txBody>
      </p:sp>
      <p:sp>
        <p:nvSpPr>
          <p:cNvPr id="189608" name="Text Box 168"/>
          <p:cNvSpPr txBox="1">
            <a:spLocks noChangeArrowheads="1"/>
          </p:cNvSpPr>
          <p:nvPr/>
        </p:nvSpPr>
        <p:spPr bwMode="auto">
          <a:xfrm>
            <a:off x="990600" y="4953000"/>
            <a:ext cx="55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pitchFamily="34" charset="0"/>
              </a:rPr>
              <a:t>A</a:t>
            </a:r>
            <a:r>
              <a:rPr lang="en-US" sz="1800" baseline="-25000">
                <a:latin typeface="Tahoma" pitchFamily="34" charset="0"/>
              </a:rPr>
              <a:t>sub</a:t>
            </a:r>
          </a:p>
        </p:txBody>
      </p:sp>
      <p:sp>
        <p:nvSpPr>
          <p:cNvPr id="189609" name="Text Box 169"/>
          <p:cNvSpPr txBox="1">
            <a:spLocks noChangeArrowheads="1"/>
          </p:cNvSpPr>
          <p:nvPr/>
        </p:nvSpPr>
        <p:spPr bwMode="auto">
          <a:xfrm>
            <a:off x="1676400" y="4953000"/>
            <a:ext cx="557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pitchFamily="34" charset="0"/>
              </a:rPr>
              <a:t>B</a:t>
            </a:r>
            <a:r>
              <a:rPr lang="en-US" sz="1800" baseline="-25000">
                <a:latin typeface="Tahoma" pitchFamily="34" charset="0"/>
              </a:rPr>
              <a:t>sub</a:t>
            </a:r>
          </a:p>
        </p:txBody>
      </p:sp>
      <p:sp>
        <p:nvSpPr>
          <p:cNvPr id="189610" name="Text Box 170"/>
          <p:cNvSpPr txBox="1">
            <a:spLocks noChangeArrowheads="1"/>
          </p:cNvSpPr>
          <p:nvPr/>
        </p:nvSpPr>
        <p:spPr bwMode="auto">
          <a:xfrm>
            <a:off x="990600" y="5791200"/>
            <a:ext cx="55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pitchFamily="34" charset="0"/>
              </a:rPr>
              <a:t>A</a:t>
            </a:r>
            <a:r>
              <a:rPr lang="en-US" sz="1800" baseline="-25000">
                <a:latin typeface="Tahoma" pitchFamily="34" charset="0"/>
              </a:rPr>
              <a:t>sub</a:t>
            </a:r>
          </a:p>
        </p:txBody>
      </p:sp>
      <p:sp>
        <p:nvSpPr>
          <p:cNvPr id="189611" name="Text Box 171"/>
          <p:cNvSpPr txBox="1">
            <a:spLocks noChangeArrowheads="1"/>
          </p:cNvSpPr>
          <p:nvPr/>
        </p:nvSpPr>
        <p:spPr bwMode="auto">
          <a:xfrm>
            <a:off x="1752600" y="5791200"/>
            <a:ext cx="557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pitchFamily="34" charset="0"/>
              </a:rPr>
              <a:t>B</a:t>
            </a:r>
            <a:r>
              <a:rPr lang="en-US" sz="1800" baseline="-25000">
                <a:latin typeface="Tahoma" pitchFamily="34" charset="0"/>
              </a:rPr>
              <a:t>sub</a:t>
            </a:r>
          </a:p>
        </p:txBody>
      </p:sp>
      <p:pic>
        <p:nvPicPr>
          <p:cNvPr id="3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It Works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IKE operates in two phases</a:t>
            </a:r>
          </a:p>
          <a:p>
            <a:pPr lvl="1"/>
            <a:r>
              <a:rPr lang="en-US" sz="2400">
                <a:solidFill>
                  <a:srgbClr val="FFFF00"/>
                </a:solidFill>
              </a:rPr>
              <a:t>Phase 1:</a:t>
            </a:r>
            <a:r>
              <a:rPr lang="en-US" sz="2400"/>
              <a:t> negotiate and establish an auxiliary end-to-end secure channel</a:t>
            </a:r>
          </a:p>
          <a:p>
            <a:pPr lvl="2"/>
            <a:r>
              <a:rPr lang="en-US" sz="2000"/>
              <a:t>Used by subsequent phase 2 negotiations</a:t>
            </a:r>
          </a:p>
          <a:p>
            <a:pPr lvl="2"/>
            <a:r>
              <a:rPr lang="en-US" sz="2000"/>
              <a:t>Only established once between two end points!</a:t>
            </a:r>
          </a:p>
          <a:p>
            <a:pPr lvl="1"/>
            <a:r>
              <a:rPr lang="en-US" sz="2400">
                <a:solidFill>
                  <a:srgbClr val="FFFF00"/>
                </a:solidFill>
              </a:rPr>
              <a:t>Phase 2:</a:t>
            </a:r>
            <a:r>
              <a:rPr lang="en-US" sz="2400"/>
              <a:t> negotiate and establish custom secure channels</a:t>
            </a:r>
          </a:p>
          <a:p>
            <a:pPr lvl="2"/>
            <a:r>
              <a:rPr lang="en-US" sz="2000"/>
              <a:t>Occurs multiple times</a:t>
            </a:r>
          </a:p>
          <a:p>
            <a:pPr lvl="1"/>
            <a:r>
              <a:rPr lang="en-US" sz="2400"/>
              <a:t>Both phases use Diffie-Hellman key exchange to establish a  shared key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Adhoc</a:t>
            </a:r>
            <a:r>
              <a:rPr lang="en-US" dirty="0" smtClean="0"/>
              <a:t> </a:t>
            </a:r>
            <a:r>
              <a:rPr lang="en-US" dirty="0" smtClean="0"/>
              <a:t>networks Introduction </a:t>
            </a:r>
            <a:endParaRPr lang="en-US" dirty="0" smtClean="0"/>
          </a:p>
          <a:p>
            <a:r>
              <a:rPr lang="en-US" dirty="0" smtClean="0"/>
              <a:t>Features </a:t>
            </a:r>
          </a:p>
          <a:p>
            <a:r>
              <a:rPr lang="en-US" dirty="0" smtClean="0"/>
              <a:t>Advantages and applications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Internet Key Exchange encoding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</a:t>
            </a:r>
            <a:r>
              <a:rPr lang="en-US" dirty="0"/>
              <a:t>Encoding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messages start with a 28-octet fixed header</a:t>
            </a:r>
          </a:p>
        </p:txBody>
      </p:sp>
      <p:pic>
        <p:nvPicPr>
          <p:cNvPr id="379908" name="Picture 4" descr="E:\kps\fig18_p46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8077200" cy="2657475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</a:t>
            </a:r>
            <a:r>
              <a:rPr lang="en-US" dirty="0"/>
              <a:t>Encoding (Cont)</a:t>
            </a:r>
          </a:p>
        </p:txBody>
      </p:sp>
      <p:sp>
        <p:nvSpPr>
          <p:cNvPr id="3829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Exchange type: 2=Main mode, 4=aggressive mode, ...</a:t>
            </a:r>
          </a:p>
          <a:p>
            <a:pPr>
              <a:lnSpc>
                <a:spcPct val="90000"/>
              </a:lnSpc>
            </a:pPr>
            <a:r>
              <a:rPr lang="en-US" sz="2400"/>
              <a:t>Followed by a sequence of payloads</a:t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r>
              <a:rPr lang="en-US" sz="2400"/>
              <a:t/>
            </a:r>
            <a:br>
              <a:rPr lang="en-US" sz="2400"/>
            </a:b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Payload type:1=SA, 2= Proposal, ....</a:t>
            </a:r>
          </a:p>
          <a:p>
            <a:pPr>
              <a:lnSpc>
                <a:spcPct val="90000"/>
              </a:lnSpc>
            </a:pPr>
            <a:r>
              <a:rPr lang="en-US" sz="2400"/>
              <a:t>Each SA payload consists of multiple proposals (P) payloads.</a:t>
            </a:r>
          </a:p>
          <a:p>
            <a:pPr>
              <a:lnSpc>
                <a:spcPct val="90000"/>
              </a:lnSpc>
            </a:pPr>
            <a:r>
              <a:rPr lang="en-US" sz="2400"/>
              <a:t>Each P payload consists of multiple transform (T) payloads</a:t>
            </a:r>
          </a:p>
          <a:p>
            <a:pPr>
              <a:lnSpc>
                <a:spcPct val="90000"/>
              </a:lnSpc>
            </a:pPr>
            <a:r>
              <a:rPr lang="en-US" sz="2400"/>
              <a:t>In phase 1, only one P inside SA.</a:t>
            </a:r>
          </a:p>
          <a:p>
            <a:pPr>
              <a:lnSpc>
                <a:spcPct val="90000"/>
              </a:lnSpc>
            </a:pPr>
            <a:r>
              <a:rPr lang="en-US" sz="2400"/>
              <a:t>In phase 2, there can be multiple proposals (protocols), e.g., AH, ESP, AH+ESP, AH+ESP+Compression</a:t>
            </a:r>
          </a:p>
          <a:p>
            <a:pPr>
              <a:lnSpc>
                <a:spcPct val="90000"/>
              </a:lnSpc>
            </a:pPr>
            <a:r>
              <a:rPr lang="en-US" sz="2400"/>
              <a:t>T payload consists of a complete choice suite, E.g., Authentication, hash, encryption, DH combination in phase 1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2625" y="2151063"/>
            <a:ext cx="2822575" cy="1277937"/>
            <a:chOff x="430" y="1355"/>
            <a:chExt cx="1635" cy="805"/>
          </a:xfrm>
        </p:grpSpPr>
        <p:sp>
          <p:nvSpPr>
            <p:cNvPr id="382980" name="Rectangle 4"/>
            <p:cNvSpPr>
              <a:spLocks noChangeArrowheads="1"/>
            </p:cNvSpPr>
            <p:nvPr/>
          </p:nvSpPr>
          <p:spPr bwMode="auto">
            <a:xfrm>
              <a:off x="430" y="1355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Type of Next Payload</a:t>
              </a:r>
            </a:p>
          </p:txBody>
        </p:sp>
        <p:sp>
          <p:nvSpPr>
            <p:cNvPr id="382981" name="Rectangle 5"/>
            <p:cNvSpPr>
              <a:spLocks noChangeArrowheads="1"/>
            </p:cNvSpPr>
            <p:nvPr/>
          </p:nvSpPr>
          <p:spPr bwMode="auto">
            <a:xfrm>
              <a:off x="430" y="1632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Length of This Payload</a:t>
              </a:r>
            </a:p>
          </p:txBody>
        </p:sp>
        <p:sp>
          <p:nvSpPr>
            <p:cNvPr id="382982" name="Rectangle 6"/>
            <p:cNvSpPr>
              <a:spLocks noChangeArrowheads="1"/>
            </p:cNvSpPr>
            <p:nvPr/>
          </p:nvSpPr>
          <p:spPr bwMode="auto">
            <a:xfrm>
              <a:off x="430" y="1894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Payload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334000" y="2151063"/>
            <a:ext cx="2819400" cy="1277937"/>
            <a:chOff x="3360" y="1355"/>
            <a:chExt cx="1635" cy="805"/>
          </a:xfrm>
        </p:grpSpPr>
        <p:sp>
          <p:nvSpPr>
            <p:cNvPr id="382983" name="Rectangle 7"/>
            <p:cNvSpPr>
              <a:spLocks noChangeArrowheads="1"/>
            </p:cNvSpPr>
            <p:nvPr/>
          </p:nvSpPr>
          <p:spPr bwMode="auto">
            <a:xfrm>
              <a:off x="3360" y="1355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Type of Next Payload = 0</a:t>
              </a:r>
            </a:p>
          </p:txBody>
        </p:sp>
        <p:sp>
          <p:nvSpPr>
            <p:cNvPr id="382984" name="Rectangle 8"/>
            <p:cNvSpPr>
              <a:spLocks noChangeArrowheads="1"/>
            </p:cNvSpPr>
            <p:nvPr/>
          </p:nvSpPr>
          <p:spPr bwMode="auto">
            <a:xfrm>
              <a:off x="3360" y="1632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Length of This Payload</a:t>
              </a:r>
            </a:p>
          </p:txBody>
        </p:sp>
        <p:sp>
          <p:nvSpPr>
            <p:cNvPr id="382985" name="Rectangle 9"/>
            <p:cNvSpPr>
              <a:spLocks noChangeArrowheads="1"/>
            </p:cNvSpPr>
            <p:nvPr/>
          </p:nvSpPr>
          <p:spPr bwMode="auto">
            <a:xfrm>
              <a:off x="3360" y="1894"/>
              <a:ext cx="1635" cy="26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Payload</a:t>
              </a:r>
            </a:p>
          </p:txBody>
        </p:sp>
      </p:grpSp>
      <p:sp>
        <p:nvSpPr>
          <p:cNvPr id="382988" name="Text Box 12"/>
          <p:cNvSpPr txBox="1">
            <a:spLocks noChangeArrowheads="1"/>
          </p:cNvSpPr>
          <p:nvPr/>
        </p:nvSpPr>
        <p:spPr bwMode="auto">
          <a:xfrm>
            <a:off x="3946525" y="2667000"/>
            <a:ext cx="4889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</a:t>
            </a:r>
            <a:r>
              <a:rPr lang="en-US" dirty="0"/>
              <a:t>Payload Types</a:t>
            </a:r>
          </a:p>
        </p:txBody>
      </p:sp>
      <p:pic>
        <p:nvPicPr>
          <p:cNvPr id="380931" name="Picture 3" descr="D:\p\TP_tmp.em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825" y="1417638"/>
            <a:ext cx="8269288" cy="4410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IKE </a:t>
            </a:r>
            <a:r>
              <a:rPr lang="en-US" dirty="0"/>
              <a:t>Payload Types (Cont)</a:t>
            </a:r>
          </a:p>
        </p:txBody>
      </p:sp>
      <p:pic>
        <p:nvPicPr>
          <p:cNvPr id="381955" name="Picture 3" descr="D:\p\TP_tmp.em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8262938" cy="42402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Version 2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RFC 4306, December 2005 (V1 in RFC2407, RFC2408, RFC2409, November 1998)</a:t>
            </a:r>
          </a:p>
          <a:p>
            <a:r>
              <a:rPr lang="en-US"/>
              <a:t>Replaces 8 negotiations methods by single method</a:t>
            </a:r>
          </a:p>
          <a:p>
            <a:r>
              <a:rPr lang="en-US"/>
              <a:t>Easier to Implement </a:t>
            </a:r>
            <a:r>
              <a:rPr lang="en-US">
                <a:latin typeface="Symbol" pitchFamily="18" charset="2"/>
              </a:rPr>
              <a:t>Þ</a:t>
            </a:r>
            <a:r>
              <a:rPr lang="en-US"/>
              <a:t> Less Interoperability problems </a:t>
            </a:r>
            <a:r>
              <a:rPr lang="en-US">
                <a:latin typeface="Symbol" pitchFamily="18" charset="2"/>
              </a:rPr>
              <a:t>Þ</a:t>
            </a:r>
            <a:r>
              <a:rPr lang="en-US"/>
              <a:t> More deployment</a:t>
            </a:r>
          </a:p>
          <a:p>
            <a:r>
              <a:rPr lang="en-US"/>
              <a:t>Less vulnerable to DoS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IPsec/IKE Acronyms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Security Association (SA)</a:t>
            </a:r>
          </a:p>
          <a:p>
            <a:pPr lvl="1"/>
            <a:r>
              <a:rPr lang="en-US" sz="2400"/>
              <a:t>Collection of attribute associated with a connection</a:t>
            </a:r>
          </a:p>
          <a:p>
            <a:pPr lvl="1"/>
            <a:r>
              <a:rPr lang="en-US" sz="2400"/>
              <a:t>Is </a:t>
            </a:r>
            <a:r>
              <a:rPr lang="en-US" sz="2400" i="1"/>
              <a:t>asymmetric!</a:t>
            </a:r>
          </a:p>
          <a:p>
            <a:pPr lvl="2"/>
            <a:r>
              <a:rPr lang="en-US" sz="2000"/>
              <a:t>One SA for inbound traffic, another SA for outbound traffic</a:t>
            </a:r>
          </a:p>
          <a:p>
            <a:pPr lvl="2"/>
            <a:r>
              <a:rPr lang="en-US" sz="2000"/>
              <a:t>Similar to ciphersuites in SSL</a:t>
            </a:r>
          </a:p>
          <a:p>
            <a:r>
              <a:rPr lang="en-US" sz="2800"/>
              <a:t>Security Association Database (SADB)</a:t>
            </a:r>
          </a:p>
          <a:p>
            <a:pPr lvl="1"/>
            <a:r>
              <a:rPr lang="en-US" sz="2400"/>
              <a:t>A database of SAs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IPsec/IKE Acronyms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Security Parameter Index (SPI)</a:t>
            </a:r>
          </a:p>
          <a:p>
            <a:pPr lvl="1"/>
            <a:r>
              <a:rPr lang="en-US"/>
              <a:t>A unique index for each entry in the SADB</a:t>
            </a:r>
          </a:p>
          <a:p>
            <a:pPr lvl="1"/>
            <a:r>
              <a:rPr lang="en-US"/>
              <a:t>Identifies the SA associated with a packet</a:t>
            </a:r>
          </a:p>
          <a:p>
            <a:r>
              <a:rPr lang="en-US"/>
              <a:t>Security Policy Database (SPD)</a:t>
            </a:r>
          </a:p>
          <a:p>
            <a:pPr lvl="1"/>
            <a:r>
              <a:rPr lang="en-US"/>
              <a:t>Store policies used to establish SAs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FILESIZE" val="72200"/>
  <p:tag name="ORIGWIDTH" val="325"/>
  <p:tag name="ALLOWFS" val="0"/>
  <p:tag name="TBUG" val="0"/>
  <p:tag name="TRANSPARENT" val="0"/>
  <p:tag name="BLEND" val="0"/>
  <p:tag name="RES" val="1200"/>
  <p:tag name="FORMAT" val="emf"/>
  <p:tag name="FILENAME" val="TP_tmp"/>
  <p:tag name="SOURCE" val="\documentclass{article}\pagestyle{empty}&#10;\begin{document}&#10;\begin{tabular}{|p{1in}|p{1.9in}|p{1.9in}|}&#10;\hline&#10;Type &amp; Parameters &amp; Description \\&#10;\hline&#10;Security Association (SA) &amp; Domain of Interpretation, Situation &amp; Used to negotiate security attributes and indicate the DOI and Situation under which negotiation is taking place. \\&#10;\hline&#10;Proposal (P) &amp; Proposal \#, Protocol-ID, SPI Size, \# of Transforms, SPI &amp; Used during SA negotiation; indicates protocol to be used and number of transforms. \\&#10;\hline&#10;Transform (T) &amp; Transform \#, Transform-ID, SA Attributes &amp; Used during SA negotiation; indicates transform and related SA attributes. \\&#10;\hline&#10;Key Exchange (KE) &amp; Key Exchange Data &amp; Supports a variety of key exchange techniques. \\&#10;\hline&#10;Identification (ID) &amp; ID Type, ID Data &amp; Used to exchange identification information. \\&#10;\hline&#10;Certificate (CERT) &amp; Cert Encoding, Certificate Data &amp; Used to transport certificates and other certificate-related information. \\&#10;\hline&#10;\end{tabular}&#10;&#10;\end{document}&#10;"/>
  <p:tag name="TEXPOINT" val="late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FILESIZE" val="64616"/>
  <p:tag name="ORIGWIDTH" val="325"/>
  <p:tag name="ALLOWFS" val="0"/>
  <p:tag name="TBUG" val="0"/>
  <p:tag name="TRANSPARENT" val="0"/>
  <p:tag name="BLEND" val="0"/>
  <p:tag name="RES" val="1200"/>
  <p:tag name="FORMAT" val="emf"/>
  <p:tag name="FILENAME" val="TP_tmp"/>
  <p:tag name="SOURCE" val="\documentclass{article}\pagestyle{empty}&#10;\begin{document}&#10;\begin{tabular}{|p{1in}|p{1.9in}|p{1.9in}|}&#10;\hline&#10;Type &amp; Parameters &amp; Description \\&#10;\hline&#10;Certificate Request (CR) &amp; \# Cert Types, Certificate Types, \# Cert&#10;Auths, Certificate Authorities &amp; Used to request certificates; indicates the types of certificates requested and the acceptable certificate authorities. \\&#10;\hline&#10;Hash (HASH) &amp; Hash Data &amp; Contains data generated by a hash function. \\&#10;\hline&#10;Signature (SIG) &amp; Signature Data &amp; Contains data generated by a digital signature function. \\&#10;\hline&#10;Nonce (NONCE) &amp; Nonce Data &amp; Contains a nonce. \\&#10;\hline&#10;Notification (N) &amp; DOI, Protocol-ID, SPI Size, Notify Message Type,&#10;SPI, Notification Data &amp; Used to transmit notification data, such as an error condition. \\&#10;\hline&#10;Delete (D) &amp; DOI, Protocol-ID, SPI Size, \# of SPIs, SPI (one or more) &amp; Indicates an SA that is no longer valid. \\&#10;\hline&#10;\end{tabular}&#10;&#10;\end{document}&#10;"/>
  <p:tag name="TEXPOINT" val="late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396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COMPUTER NETWORKS-II / BTCS-3501    </vt:lpstr>
      <vt:lpstr>Topics to be covered</vt:lpstr>
      <vt:lpstr>IKE Encoding</vt:lpstr>
      <vt:lpstr>IKE Encoding (Cont)</vt:lpstr>
      <vt:lpstr>IKE Payload Types</vt:lpstr>
      <vt:lpstr>IKE Payload Types (Cont)</vt:lpstr>
      <vt:lpstr>IKE Version 2</vt:lpstr>
      <vt:lpstr>IPsec/IKE Acronyms</vt:lpstr>
      <vt:lpstr>IPsec/IKE Acronyms</vt:lpstr>
      <vt:lpstr>How They Fit Together</vt:lpstr>
      <vt:lpstr>SPD and SADB Example</vt:lpstr>
      <vt:lpstr>How It Works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Key Exchange (cont.)</dc:title>
  <dc:creator>Windows 8</dc:creator>
  <cp:lastModifiedBy>Admin</cp:lastModifiedBy>
  <cp:revision>4</cp:revision>
  <dcterms:created xsi:type="dcterms:W3CDTF">2006-08-16T00:00:00Z</dcterms:created>
  <dcterms:modified xsi:type="dcterms:W3CDTF">2023-06-20T06:28:58Z</dcterms:modified>
</cp:coreProperties>
</file>