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088" autoAdjust="0"/>
    <p:restoredTop sz="94660"/>
  </p:normalViewPr>
  <p:slideViewPr>
    <p:cSldViewPr>
      <p:cViewPr varScale="1">
        <p:scale>
          <a:sx n="68" d="100"/>
          <a:sy n="68" d="100"/>
        </p:scale>
        <p:origin x="-175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E6B8D3-41EE-4864-97BF-C5B9B0804C2B}"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93D059-1A53-46AA-8E46-569DB9C1357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miter lim="800000"/>
            <a:headEnd/>
            <a:tailEnd/>
          </a:ln>
        </p:spPr>
        <p:txBody>
          <a:bodyPr/>
          <a:lstStyle/>
          <a:p>
            <a:fld id="{52D305FD-2FDC-4880-917D-E28B71D5C68E}" type="slidenum">
              <a:rPr lang="en-US" altLang="en-US" smtClean="0"/>
              <a:pPr/>
              <a:t>2</a:t>
            </a:fld>
            <a:endParaRPr lang="en-US" altLang="en-US" smtClean="0"/>
          </a:p>
        </p:txBody>
      </p:sp>
      <p:sp>
        <p:nvSpPr>
          <p:cNvPr id="71683" name="Rectangle 2"/>
          <p:cNvSpPr>
            <a:spLocks noGrp="1" noRot="1" noChangeAspect="1" noChangeArrowheads="1" noTextEdit="1"/>
          </p:cNvSpPr>
          <p:nvPr>
            <p:ph type="sldImg"/>
          </p:nvPr>
        </p:nvSpPr>
        <p:spPr>
          <a:xfrm>
            <a:off x="1150938" y="692150"/>
            <a:ext cx="4556125" cy="3416300"/>
          </a:xfrm>
          <a:ln/>
        </p:spPr>
      </p:sp>
      <p:sp>
        <p:nvSpPr>
          <p:cNvPr id="716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miter lim="800000"/>
            <a:headEnd/>
            <a:tailEnd/>
          </a:ln>
        </p:spPr>
        <p:txBody>
          <a:bodyPr/>
          <a:lstStyle/>
          <a:p>
            <a:fld id="{94377E79-8E64-4593-8C45-FE1D4E48DA93}" type="slidenum">
              <a:rPr lang="en-US" altLang="en-US" smtClean="0"/>
              <a:pPr/>
              <a:t>3</a:t>
            </a:fld>
            <a:endParaRPr lang="en-US" altLang="en-US" smtClean="0"/>
          </a:p>
        </p:txBody>
      </p:sp>
      <p:sp>
        <p:nvSpPr>
          <p:cNvPr id="72707" name="Rectangle 2"/>
          <p:cNvSpPr>
            <a:spLocks noGrp="1" noRot="1" noChangeAspect="1" noChangeArrowheads="1" noTextEdit="1"/>
          </p:cNvSpPr>
          <p:nvPr>
            <p:ph type="sldImg"/>
          </p:nvPr>
        </p:nvSpPr>
        <p:spPr>
          <a:xfrm>
            <a:off x="1150938" y="692150"/>
            <a:ext cx="4556125" cy="3416300"/>
          </a:xfrm>
          <a:ln/>
        </p:spPr>
      </p:sp>
      <p:sp>
        <p:nvSpPr>
          <p:cNvPr id="727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miter lim="800000"/>
            <a:headEnd/>
            <a:tailEnd/>
          </a:ln>
        </p:spPr>
        <p:txBody>
          <a:bodyPr/>
          <a:lstStyle/>
          <a:p>
            <a:fld id="{3E97909D-AEFA-4529-A6BA-CBC47FC4E499}" type="slidenum">
              <a:rPr lang="en-US" altLang="en-US" smtClean="0"/>
              <a:pPr/>
              <a:t>4</a:t>
            </a:fld>
            <a:endParaRPr lang="en-US" altLang="en-US" smtClean="0"/>
          </a:p>
        </p:txBody>
      </p:sp>
      <p:sp>
        <p:nvSpPr>
          <p:cNvPr id="73731" name="Rectangle 2"/>
          <p:cNvSpPr>
            <a:spLocks noGrp="1" noRot="1" noChangeAspect="1" noChangeArrowheads="1" noTextEdit="1"/>
          </p:cNvSpPr>
          <p:nvPr>
            <p:ph type="sldImg"/>
          </p:nvPr>
        </p:nvSpPr>
        <p:spPr>
          <a:xfrm>
            <a:off x="1150938" y="692150"/>
            <a:ext cx="4556125" cy="3416300"/>
          </a:xfrm>
          <a:ln/>
        </p:spPr>
      </p:sp>
      <p:sp>
        <p:nvSpPr>
          <p:cNvPr id="737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F6A00D-9C25-448D-B202-86460F5C91F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6A00D-9C25-448D-B202-86460F5C91F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6A00D-9C25-448D-B202-86460F5C91F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6A00D-9C25-448D-B202-86460F5C91F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F6A00D-9C25-448D-B202-86460F5C91F7}"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F6A00D-9C25-448D-B202-86460F5C91F7}"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F6A00D-9C25-448D-B202-86460F5C91F7}"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F6A00D-9C25-448D-B202-86460F5C91F7}"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6A00D-9C25-448D-B202-86460F5C91F7}"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6A00D-9C25-448D-B202-86460F5C91F7}"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6A00D-9C25-448D-B202-86460F5C91F7}"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1A158D-92AC-4D47-9E53-713F73BE070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F6A00D-9C25-448D-B202-86460F5C91F7}"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1A158D-92AC-4D47-9E53-713F73BE070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liveexample.pearsoncmg.com/html/QuotientWithMethod.html" TargetMode="External"/><Relationship Id="rId3" Type="http://schemas.openxmlformats.org/officeDocument/2006/relationships/hyperlink" Target="html/Quotient.bat" TargetMode="External"/><Relationship Id="rId7" Type="http://schemas.openxmlformats.org/officeDocument/2006/relationships/hyperlink" Target="html/QuotientWithMethod.ba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liveexample.pearsoncmg.com/html/QuotientWithIf.html" TargetMode="External"/><Relationship Id="rId5" Type="http://schemas.openxmlformats.org/officeDocument/2006/relationships/hyperlink" Target="html/QuotientWithIf.bat" TargetMode="External"/><Relationship Id="rId4" Type="http://schemas.openxmlformats.org/officeDocument/2006/relationships/hyperlink" Target="https://liveexample.pearsoncmg.com/html/Quotient.html" TargetMode="External"/><Relationship Id="rId9"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ml/QuotientWithException.ba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liveexample.pearsoncmg.com/html/QuotientWithException.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ml/InputMismatchExceptionDemo.ba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liveexample.pearsoncmg.com/html/InputMismatchExceptionDemo.html" TargetMode="Externa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229600" cy="1470025"/>
          </a:xfrm>
        </p:spPr>
        <p:txBody>
          <a:bodyPr>
            <a:normAutofit/>
          </a:bodyPr>
          <a:lstStyle/>
          <a:p>
            <a:r>
              <a:rPr lang="en-US" sz="3200" dirty="0" smtClean="0">
                <a:solidFill>
                  <a:srgbClr val="7030A0"/>
                </a:solidFill>
                <a:latin typeface="American Typewriter" panose="02090604020004020304" pitchFamily="18" charset="77"/>
              </a:rPr>
              <a:t>	Web Development/BTCS-2410</a:t>
            </a:r>
            <a:endParaRPr lang="en-US" sz="3200" dirty="0">
              <a:solidFill>
                <a:srgbClr val="7030A0"/>
              </a:solidFill>
              <a:latin typeface="American Typewriter" panose="02090604020004020304" pitchFamily="18" charset="77"/>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Footer Placeholder 4">
            <a:extLst>
              <a:ext uri="{FF2B5EF4-FFF2-40B4-BE49-F238E27FC236}">
                <a16:creationId xmlns:a16="http://schemas.microsoft.com/office/drawing/2014/main" xmlns="" id="{DD4A000E-D220-0045-A2D1-8D39B19F67C4}"/>
              </a:ext>
            </a:extLst>
          </p:cNvPr>
          <p:cNvSpPr txBox="1">
            <a:spLocks/>
          </p:cNvSpPr>
          <p:nvPr/>
        </p:nvSpPr>
        <p:spPr>
          <a:xfrm>
            <a:off x="5029200" y="6492875"/>
            <a:ext cx="3886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solidFill>
                  <a:schemeClr val="tx1"/>
                </a:solidFill>
              </a:rPr>
              <a:t>Department of Computer Science &amp; Engineering</a:t>
            </a:r>
            <a:endParaRPr lang="en-US" b="1" dirty="0">
              <a:solidFill>
                <a:schemeClr val="tx1"/>
              </a:solidFill>
            </a:endParaRPr>
          </a:p>
        </p:txBody>
      </p:sp>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6154" cy="1447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1"/>
          </p:nvPr>
        </p:nvSpPr>
        <p:spPr>
          <a:noFill/>
          <a:ln>
            <a:miter lim="800000"/>
            <a:headEnd/>
            <a:tailEnd/>
          </a:ln>
        </p:spPr>
        <p:txBody>
          <a:bodyPr/>
          <a:lstStyle/>
          <a:p>
            <a:fld id="{711A7EA4-FD80-450C-972C-31110F5283B8}" type="slidenum">
              <a:rPr lang="en-US" altLang="en-US" smtClean="0"/>
              <a:pPr/>
              <a:t>10</a:t>
            </a:fld>
            <a:endParaRPr lang="en-US" altLang="en-US" smtClean="0"/>
          </a:p>
        </p:txBody>
      </p:sp>
      <p:sp>
        <p:nvSpPr>
          <p:cNvPr id="22531" name="Rectangle 2"/>
          <p:cNvSpPr>
            <a:spLocks noGrp="1" noChangeArrowheads="1"/>
          </p:cNvSpPr>
          <p:nvPr>
            <p:ph type="title"/>
          </p:nvPr>
        </p:nvSpPr>
        <p:spPr>
          <a:xfrm>
            <a:off x="762000" y="152400"/>
            <a:ext cx="7772400" cy="666750"/>
          </a:xfrm>
        </p:spPr>
        <p:txBody>
          <a:bodyPr>
            <a:normAutofit fontScale="90000"/>
          </a:bodyPr>
          <a:lstStyle/>
          <a:p>
            <a:r>
              <a:rPr lang="en-US" altLang="en-US" smtClean="0"/>
              <a:t>Unchecked Exceptions</a:t>
            </a:r>
            <a:endParaRPr lang="en-US" altLang="en-US" b="1" smtClean="0"/>
          </a:p>
        </p:txBody>
      </p:sp>
      <p:sp>
        <p:nvSpPr>
          <p:cNvPr id="22532" name="Rectangle 3"/>
          <p:cNvSpPr>
            <a:spLocks noChangeArrowheads="1"/>
          </p:cNvSpPr>
          <p:nvPr/>
        </p:nvSpPr>
        <p:spPr bwMode="auto">
          <a:xfrm>
            <a:off x="2000250" y="2571750"/>
            <a:ext cx="9144000" cy="0"/>
          </a:xfrm>
          <a:prstGeom prst="rect">
            <a:avLst/>
          </a:prstGeom>
          <a:noFill/>
          <a:ln w="12700">
            <a:noFill/>
            <a:miter lim="800000"/>
            <a:headEnd type="none" w="sm" len="sm"/>
            <a:tailEnd type="none" w="sm" len="sm"/>
          </a:ln>
        </p:spPr>
        <p:txBody>
          <a:bodyPr>
            <a:spAutoFit/>
          </a:bodyPr>
          <a:lstStyle/>
          <a:p>
            <a:endParaRPr lang="en-US" altLang="en-US"/>
          </a:p>
        </p:txBody>
      </p:sp>
      <p:sp>
        <p:nvSpPr>
          <p:cNvPr id="22533" name="Text Box 4"/>
          <p:cNvSpPr txBox="1">
            <a:spLocks noChangeArrowheads="1"/>
          </p:cNvSpPr>
          <p:nvPr/>
        </p:nvSpPr>
        <p:spPr bwMode="auto">
          <a:xfrm>
            <a:off x="304800" y="1066800"/>
            <a:ext cx="8610600" cy="4789488"/>
          </a:xfrm>
          <a:prstGeom prst="rect">
            <a:avLst/>
          </a:prstGeom>
          <a:noFill/>
          <a:ln w="12700">
            <a:noFill/>
            <a:miter lim="800000"/>
            <a:headEnd type="none" w="sm" len="sm"/>
            <a:tailEnd type="none" w="sm" len="sm"/>
          </a:ln>
        </p:spPr>
        <p:txBody>
          <a:bodyPr>
            <a:spAutoFit/>
          </a:bodyPr>
          <a:lstStyle/>
          <a:p>
            <a:pPr algn="just">
              <a:spcBef>
                <a:spcPct val="50000"/>
              </a:spcBef>
            </a:pPr>
            <a:r>
              <a:rPr lang="en-US" altLang="en-US" sz="2800" dirty="0">
                <a:cs typeface="Times New Roman" pitchFamily="18" charset="0"/>
              </a:rPr>
              <a:t>In most cases, unchecked exceptions reflect programming logic errors that are not recoverable. For example, a </a:t>
            </a:r>
            <a:r>
              <a:rPr lang="en-US" altLang="en-US" sz="2800" u="sng" dirty="0" err="1">
                <a:cs typeface="Times New Roman" pitchFamily="18" charset="0"/>
              </a:rPr>
              <a:t>NullPointerException</a:t>
            </a:r>
            <a:r>
              <a:rPr lang="en-US" altLang="en-US" sz="2800" dirty="0">
                <a:cs typeface="Times New Roman" pitchFamily="18" charset="0"/>
              </a:rPr>
              <a:t> is thrown if you access an object through a reference variable before an object is assigned to it; an </a:t>
            </a:r>
            <a:r>
              <a:rPr lang="en-US" altLang="en-US" sz="2800" u="sng" dirty="0" err="1">
                <a:cs typeface="Times New Roman" pitchFamily="18" charset="0"/>
              </a:rPr>
              <a:t>IndexOutOfBoundsException</a:t>
            </a:r>
            <a:r>
              <a:rPr lang="en-US" altLang="en-US" sz="2800" dirty="0">
                <a:cs typeface="Times New Roman" pitchFamily="18" charset="0"/>
              </a:rPr>
              <a:t> is thrown if you access an element in an array outside the bounds of the array. These are the logic errors that should be corrected in the program. Unchecked exceptions can occur anywhere in the program. To avoid cumbersome overuse of try-catch blocks, Java does not mandate you to write code to catch unchecked exceptions.</a:t>
            </a:r>
          </a:p>
        </p:txBody>
      </p:sp>
      <p:pic>
        <p:nvPicPr>
          <p:cNvPr id="6"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Slide Number Placeholder 4"/>
          <p:cNvSpPr>
            <a:spLocks noGrp="1"/>
          </p:cNvSpPr>
          <p:nvPr>
            <p:ph type="sldNum" sz="quarter" idx="11"/>
          </p:nvPr>
        </p:nvSpPr>
        <p:spPr>
          <a:noFill/>
          <a:ln>
            <a:miter lim="800000"/>
            <a:headEnd/>
            <a:tailEnd/>
          </a:ln>
        </p:spPr>
        <p:txBody>
          <a:bodyPr/>
          <a:lstStyle/>
          <a:p>
            <a:fld id="{61671053-0983-4075-A3E0-505A8DEE92D8}" type="slidenum">
              <a:rPr lang="en-US" altLang="en-US" smtClean="0"/>
              <a:pPr/>
              <a:t>11</a:t>
            </a:fld>
            <a:endParaRPr lang="en-US" altLang="en-US" smtClean="0"/>
          </a:p>
        </p:txBody>
      </p:sp>
      <p:sp>
        <p:nvSpPr>
          <p:cNvPr id="5124" name="Rectangle 2"/>
          <p:cNvSpPr>
            <a:spLocks noGrp="1" noChangeArrowheads="1"/>
          </p:cNvSpPr>
          <p:nvPr>
            <p:ph type="title"/>
          </p:nvPr>
        </p:nvSpPr>
        <p:spPr>
          <a:xfrm>
            <a:off x="685800" y="228600"/>
            <a:ext cx="7772400" cy="819150"/>
          </a:xfrm>
        </p:spPr>
        <p:txBody>
          <a:bodyPr/>
          <a:lstStyle/>
          <a:p>
            <a:r>
              <a:rPr lang="en-US" altLang="en-US" smtClean="0"/>
              <a:t>Unchecked Exceptions</a:t>
            </a:r>
            <a:endParaRPr lang="en-US" altLang="en-US" b="1" smtClean="0"/>
          </a:p>
        </p:txBody>
      </p:sp>
      <p:sp>
        <p:nvSpPr>
          <p:cNvPr id="5125" name="Rectangle 3"/>
          <p:cNvSpPr>
            <a:spLocks noChangeArrowheads="1"/>
          </p:cNvSpPr>
          <p:nvPr/>
        </p:nvSpPr>
        <p:spPr bwMode="auto">
          <a:xfrm>
            <a:off x="0" y="2000250"/>
            <a:ext cx="9144000" cy="0"/>
          </a:xfrm>
          <a:prstGeom prst="rect">
            <a:avLst/>
          </a:prstGeom>
          <a:noFill/>
          <a:ln w="12700">
            <a:noFill/>
            <a:miter lim="800000"/>
            <a:headEnd type="none" w="sm" len="sm"/>
            <a:tailEnd type="none" w="sm" len="sm"/>
          </a:ln>
        </p:spPr>
        <p:txBody>
          <a:bodyPr wrap="none" anchor="ctr">
            <a:spAutoFit/>
          </a:bodyPr>
          <a:lstStyle/>
          <a:p>
            <a:endParaRPr lang="en-US" altLang="en-US"/>
          </a:p>
        </p:txBody>
      </p:sp>
      <p:graphicFrame>
        <p:nvGraphicFramePr>
          <p:cNvPr id="5122" name="Object 4"/>
          <p:cNvGraphicFramePr>
            <a:graphicFrameLocks noChangeAspect="1"/>
          </p:cNvGraphicFramePr>
          <p:nvPr/>
        </p:nvGraphicFramePr>
        <p:xfrm>
          <a:off x="152400" y="1371600"/>
          <a:ext cx="8839200" cy="4510088"/>
        </p:xfrm>
        <a:graphic>
          <a:graphicData uri="http://schemas.openxmlformats.org/presentationml/2006/ole">
            <p:oleObj spid="_x0000_s5122" name="Picture" r:id="rId3" imgW="5608452" imgH="2853594" progId="Word.Picture.8">
              <p:embed/>
            </p:oleObj>
          </a:graphicData>
        </a:graphic>
      </p:graphicFrame>
      <p:sp>
        <p:nvSpPr>
          <p:cNvPr id="313349" name="Text Box 5"/>
          <p:cNvSpPr txBox="1">
            <a:spLocks noChangeArrowheads="1"/>
          </p:cNvSpPr>
          <p:nvPr/>
        </p:nvSpPr>
        <p:spPr bwMode="auto">
          <a:xfrm>
            <a:off x="6781800" y="4876800"/>
            <a:ext cx="1676400" cy="517525"/>
          </a:xfrm>
          <a:prstGeom prst="rect">
            <a:avLst/>
          </a:prstGeom>
          <a:noFill/>
          <a:ln w="9525">
            <a:noFill/>
            <a:miter lim="800000"/>
            <a:headEnd/>
            <a:tailEnd/>
          </a:ln>
        </p:spPr>
        <p:txBody>
          <a:bodyPr>
            <a:spAutoFit/>
          </a:bodyPr>
          <a:lstStyle/>
          <a:p>
            <a:pPr>
              <a:spcBef>
                <a:spcPct val="50000"/>
              </a:spcBef>
            </a:pPr>
            <a:r>
              <a:rPr lang="en-US" altLang="en-US" sz="1400">
                <a:solidFill>
                  <a:schemeClr val="bg2"/>
                </a:solidFill>
              </a:rPr>
              <a:t>Unchecked exception.</a:t>
            </a:r>
          </a:p>
        </p:txBody>
      </p:sp>
      <p:sp>
        <p:nvSpPr>
          <p:cNvPr id="313350" name="Rectangle 6"/>
          <p:cNvSpPr>
            <a:spLocks noChangeArrowheads="1"/>
          </p:cNvSpPr>
          <p:nvPr/>
        </p:nvSpPr>
        <p:spPr bwMode="auto">
          <a:xfrm>
            <a:off x="4114800" y="2743200"/>
            <a:ext cx="2209800" cy="533400"/>
          </a:xfrm>
          <a:prstGeom prst="rect">
            <a:avLst/>
          </a:prstGeom>
          <a:solidFill>
            <a:schemeClr val="accent1">
              <a:alpha val="18823"/>
            </a:schemeClr>
          </a:solidFill>
          <a:ln w="12700">
            <a:solidFill>
              <a:schemeClr val="accent1">
                <a:lumMod val="60000"/>
                <a:lumOff val="40000"/>
              </a:schemeClr>
            </a:solidFill>
            <a:miter lim="800000"/>
            <a:headEnd type="none" w="sm" len="sm"/>
            <a:tailEnd type="none" w="sm" len="sm"/>
          </a:ln>
          <a:effectLst/>
          <a:extLst>
            <a:ext uri="{AF507438-7753-43E0-B8FC-AC1667EBCBE1}"/>
          </a:extLst>
        </p:spPr>
        <p:txBody>
          <a:bodyPr wrap="none" anchor="ctr"/>
          <a:lstStyle/>
          <a:p>
            <a:pPr>
              <a:defRPr/>
            </a:pPr>
            <a:endParaRPr lang="en-US" altLang="en-US"/>
          </a:p>
        </p:txBody>
      </p:sp>
      <p:sp>
        <p:nvSpPr>
          <p:cNvPr id="313351" name="Rectangle 7"/>
          <p:cNvSpPr>
            <a:spLocks noChangeArrowheads="1"/>
          </p:cNvSpPr>
          <p:nvPr/>
        </p:nvSpPr>
        <p:spPr bwMode="auto">
          <a:xfrm>
            <a:off x="6248400" y="1905000"/>
            <a:ext cx="2514600" cy="2514600"/>
          </a:xfrm>
          <a:prstGeom prst="rect">
            <a:avLst/>
          </a:prstGeom>
          <a:solidFill>
            <a:schemeClr val="accent1">
              <a:alpha val="18823"/>
            </a:schemeClr>
          </a:solidFill>
          <a:ln w="12700">
            <a:solidFill>
              <a:schemeClr val="accent2">
                <a:lumMod val="20000"/>
                <a:lumOff val="80000"/>
              </a:schemeClr>
            </a:solidFill>
            <a:miter lim="800000"/>
            <a:headEnd type="none" w="sm" len="sm"/>
            <a:tailEnd type="none" w="sm" len="sm"/>
          </a:ln>
          <a:effectLst/>
          <a:extLst>
            <a:ext uri="{AF507438-7753-43E0-B8FC-AC1667EBCBE1}"/>
          </a:extLst>
        </p:spPr>
        <p:txBody>
          <a:bodyPr wrap="none" anchor="ctr"/>
          <a:lstStyle/>
          <a:p>
            <a:pPr>
              <a:defRPr/>
            </a:pPr>
            <a:endParaRPr lang="en-US" altLang="en-US"/>
          </a:p>
        </p:txBody>
      </p:sp>
      <p:sp>
        <p:nvSpPr>
          <p:cNvPr id="313352" name="Rectangle 8"/>
          <p:cNvSpPr>
            <a:spLocks noChangeArrowheads="1"/>
          </p:cNvSpPr>
          <p:nvPr/>
        </p:nvSpPr>
        <p:spPr bwMode="auto">
          <a:xfrm>
            <a:off x="2743200" y="3962400"/>
            <a:ext cx="3581400" cy="1828800"/>
          </a:xfrm>
          <a:prstGeom prst="rect">
            <a:avLst/>
          </a:prstGeom>
          <a:solidFill>
            <a:schemeClr val="accent1">
              <a:alpha val="18823"/>
            </a:schemeClr>
          </a:solidFill>
          <a:ln w="12700">
            <a:solidFill>
              <a:schemeClr val="accent1">
                <a:lumMod val="40000"/>
                <a:lumOff val="60000"/>
              </a:schemeClr>
            </a:solidFill>
            <a:miter lim="800000"/>
            <a:headEnd type="none" w="sm" len="sm"/>
            <a:tailEnd type="none" w="sm" len="sm"/>
          </a:ln>
          <a:effectLst/>
          <a:extLst>
            <a:ext uri="{AF507438-7753-43E0-B8FC-AC1667EBCBE1}"/>
          </a:extLst>
        </p:spPr>
        <p:txBody>
          <a:bodyPr wrap="none" anchor="ctr"/>
          <a:lstStyle/>
          <a:p>
            <a:pPr>
              <a:defRPr/>
            </a:pPr>
            <a:endParaRPr lang="en-US" altLang="en-US"/>
          </a:p>
        </p:txBody>
      </p:sp>
      <p:pic>
        <p:nvPicPr>
          <p:cNvPr id="10"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tangle 10">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313349"/>
                                        </p:tgtEl>
                                        <p:attrNameLst>
                                          <p:attrName>style.visibility</p:attrName>
                                        </p:attrNameLst>
                                      </p:cBhvr>
                                      <p:to>
                                        <p:strVal val="visible"/>
                                      </p:to>
                                    </p:set>
                                    <p:anim calcmode="lin" valueType="num">
                                      <p:cBhvr additive="base">
                                        <p:cTn id="7" dur="500" fill="hold"/>
                                        <p:tgtEl>
                                          <p:spTgt spid="313349"/>
                                        </p:tgtEl>
                                        <p:attrNameLst>
                                          <p:attrName>ppt_x</p:attrName>
                                        </p:attrNameLst>
                                      </p:cBhvr>
                                      <p:tavLst>
                                        <p:tav tm="0">
                                          <p:val>
                                            <p:strVal val="0-#ppt_w/2"/>
                                          </p:val>
                                        </p:tav>
                                        <p:tav tm="100000">
                                          <p:val>
                                            <p:strVal val="#ppt_x"/>
                                          </p:val>
                                        </p:tav>
                                      </p:tavLst>
                                    </p:anim>
                                    <p:anim calcmode="lin" valueType="num">
                                      <p:cBhvr additive="base">
                                        <p:cTn id="8" dur="500" fill="hold"/>
                                        <p:tgtEl>
                                          <p:spTgt spid="313349"/>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13351"/>
                                        </p:tgtEl>
                                        <p:attrNameLst>
                                          <p:attrName>style.visibility</p:attrName>
                                        </p:attrNameLst>
                                      </p:cBhvr>
                                      <p:to>
                                        <p:strVal val="visible"/>
                                      </p:to>
                                    </p:set>
                                    <p:anim calcmode="lin" valueType="num">
                                      <p:cBhvr additive="base">
                                        <p:cTn id="11" dur="500" fill="hold"/>
                                        <p:tgtEl>
                                          <p:spTgt spid="313351"/>
                                        </p:tgtEl>
                                        <p:attrNameLst>
                                          <p:attrName>ppt_x</p:attrName>
                                        </p:attrNameLst>
                                      </p:cBhvr>
                                      <p:tavLst>
                                        <p:tav tm="0">
                                          <p:val>
                                            <p:strVal val="0-#ppt_w/2"/>
                                          </p:val>
                                        </p:tav>
                                        <p:tav tm="100000">
                                          <p:val>
                                            <p:strVal val="#ppt_x"/>
                                          </p:val>
                                        </p:tav>
                                      </p:tavLst>
                                    </p:anim>
                                    <p:anim calcmode="lin" valueType="num">
                                      <p:cBhvr additive="base">
                                        <p:cTn id="12" dur="500" fill="hold"/>
                                        <p:tgtEl>
                                          <p:spTgt spid="313351"/>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13350"/>
                                        </p:tgtEl>
                                        <p:attrNameLst>
                                          <p:attrName>style.visibility</p:attrName>
                                        </p:attrNameLst>
                                      </p:cBhvr>
                                      <p:to>
                                        <p:strVal val="visible"/>
                                      </p:to>
                                    </p:set>
                                    <p:anim calcmode="lin" valueType="num">
                                      <p:cBhvr additive="base">
                                        <p:cTn id="15" dur="500" fill="hold"/>
                                        <p:tgtEl>
                                          <p:spTgt spid="313350"/>
                                        </p:tgtEl>
                                        <p:attrNameLst>
                                          <p:attrName>ppt_x</p:attrName>
                                        </p:attrNameLst>
                                      </p:cBhvr>
                                      <p:tavLst>
                                        <p:tav tm="0">
                                          <p:val>
                                            <p:strVal val="0-#ppt_w/2"/>
                                          </p:val>
                                        </p:tav>
                                        <p:tav tm="100000">
                                          <p:val>
                                            <p:strVal val="#ppt_x"/>
                                          </p:val>
                                        </p:tav>
                                      </p:tavLst>
                                    </p:anim>
                                    <p:anim calcmode="lin" valueType="num">
                                      <p:cBhvr additive="base">
                                        <p:cTn id="16" dur="500" fill="hold"/>
                                        <p:tgtEl>
                                          <p:spTgt spid="313350"/>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13352"/>
                                        </p:tgtEl>
                                        <p:attrNameLst>
                                          <p:attrName>style.visibility</p:attrName>
                                        </p:attrNameLst>
                                      </p:cBhvr>
                                      <p:to>
                                        <p:strVal val="visible"/>
                                      </p:to>
                                    </p:set>
                                    <p:anim calcmode="lin" valueType="num">
                                      <p:cBhvr additive="base">
                                        <p:cTn id="19" dur="500" fill="hold"/>
                                        <p:tgtEl>
                                          <p:spTgt spid="313352"/>
                                        </p:tgtEl>
                                        <p:attrNameLst>
                                          <p:attrName>ppt_x</p:attrName>
                                        </p:attrNameLst>
                                      </p:cBhvr>
                                      <p:tavLst>
                                        <p:tav tm="0">
                                          <p:val>
                                            <p:strVal val="0-#ppt_w/2"/>
                                          </p:val>
                                        </p:tav>
                                        <p:tav tm="100000">
                                          <p:val>
                                            <p:strVal val="#ppt_x"/>
                                          </p:val>
                                        </p:tav>
                                      </p:tavLst>
                                    </p:anim>
                                    <p:anim calcmode="lin" valueType="num">
                                      <p:cBhvr additive="base">
                                        <p:cTn id="20" dur="500" fill="hold"/>
                                        <p:tgtEl>
                                          <p:spTgt spid="3133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9" grpId="0"/>
      <p:bldP spid="313350" grpId="0" animBg="1"/>
      <p:bldP spid="313351" grpId="0" animBg="1"/>
      <p:bldP spid="31335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a:spLocks noGrp="1"/>
          </p:cNvSpPr>
          <p:nvPr>
            <p:ph type="sldNum" sz="quarter" idx="11"/>
          </p:nvPr>
        </p:nvSpPr>
        <p:spPr>
          <a:noFill/>
          <a:ln>
            <a:miter lim="800000"/>
            <a:headEnd/>
            <a:tailEnd/>
          </a:ln>
        </p:spPr>
        <p:txBody>
          <a:bodyPr/>
          <a:lstStyle/>
          <a:p>
            <a:fld id="{0CB6303D-3AE6-47FD-B006-E34A32F1A706}" type="slidenum">
              <a:rPr lang="en-US" altLang="en-US" smtClean="0"/>
              <a:pPr/>
              <a:t>12</a:t>
            </a:fld>
            <a:endParaRPr lang="en-US" altLang="en-US" smtClean="0"/>
          </a:p>
        </p:txBody>
      </p:sp>
      <p:sp>
        <p:nvSpPr>
          <p:cNvPr id="6148" name="Rectangle 2"/>
          <p:cNvSpPr>
            <a:spLocks noGrp="1" noChangeArrowheads="1"/>
          </p:cNvSpPr>
          <p:nvPr>
            <p:ph type="title"/>
          </p:nvPr>
        </p:nvSpPr>
        <p:spPr>
          <a:xfrm>
            <a:off x="685800" y="0"/>
            <a:ext cx="7772400" cy="1428750"/>
          </a:xfrm>
        </p:spPr>
        <p:txBody>
          <a:bodyPr>
            <a:normAutofit/>
          </a:bodyPr>
          <a:lstStyle/>
          <a:p>
            <a:pPr algn="l"/>
            <a:r>
              <a:rPr lang="en-US" altLang="en-US" sz="3600" dirty="0" smtClean="0"/>
              <a:t>Declaring, Throwing, and Catching Exceptions</a:t>
            </a:r>
            <a:endParaRPr lang="en-US" altLang="en-US" sz="3600" b="1" dirty="0" smtClean="0"/>
          </a:p>
        </p:txBody>
      </p:sp>
      <p:sp>
        <p:nvSpPr>
          <p:cNvPr id="6149" name="Rectangle 3"/>
          <p:cNvSpPr>
            <a:spLocks noChangeArrowheads="1"/>
          </p:cNvSpPr>
          <p:nvPr/>
        </p:nvSpPr>
        <p:spPr bwMode="auto">
          <a:xfrm>
            <a:off x="2000250" y="2571750"/>
            <a:ext cx="9144000" cy="0"/>
          </a:xfrm>
          <a:prstGeom prst="rect">
            <a:avLst/>
          </a:prstGeom>
          <a:noFill/>
          <a:ln w="12700">
            <a:noFill/>
            <a:miter lim="800000"/>
            <a:headEnd type="none" w="sm" len="sm"/>
            <a:tailEnd type="none" w="sm" len="sm"/>
          </a:ln>
        </p:spPr>
        <p:txBody>
          <a:bodyPr>
            <a:spAutoFit/>
          </a:bodyPr>
          <a:lstStyle/>
          <a:p>
            <a:endParaRPr lang="en-US" altLang="en-US"/>
          </a:p>
        </p:txBody>
      </p:sp>
      <p:graphicFrame>
        <p:nvGraphicFramePr>
          <p:cNvPr id="6146" name="Object 4"/>
          <p:cNvGraphicFramePr>
            <a:graphicFrameLocks noChangeAspect="1"/>
          </p:cNvGraphicFramePr>
          <p:nvPr/>
        </p:nvGraphicFramePr>
        <p:xfrm>
          <a:off x="-158750" y="2514600"/>
          <a:ext cx="9302750" cy="2220913"/>
        </p:xfrm>
        <a:graphic>
          <a:graphicData uri="http://schemas.openxmlformats.org/presentationml/2006/ole">
            <p:oleObj spid="_x0000_s6146" name="Picture" r:id="rId3" imgW="5108448" imgH="1219200" progId="Word.Picture.8">
              <p:embed/>
            </p:oleObj>
          </a:graphicData>
        </a:graphic>
      </p:graphicFrame>
      <p:pic>
        <p:nvPicPr>
          <p:cNvPr id="6"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1"/>
          </p:nvPr>
        </p:nvSpPr>
        <p:spPr>
          <a:noFill/>
          <a:ln>
            <a:miter lim="800000"/>
            <a:headEnd/>
            <a:tailEnd/>
          </a:ln>
        </p:spPr>
        <p:txBody>
          <a:bodyPr/>
          <a:lstStyle/>
          <a:p>
            <a:fld id="{C9C93395-DB36-4E44-B3C8-4E2820A0FC07}" type="slidenum">
              <a:rPr lang="en-US" altLang="en-US" smtClean="0"/>
              <a:pPr/>
              <a:t>13</a:t>
            </a:fld>
            <a:endParaRPr lang="en-US" altLang="en-US" smtClean="0"/>
          </a:p>
        </p:txBody>
      </p:sp>
      <p:sp>
        <p:nvSpPr>
          <p:cNvPr id="23555" name="Rectangle 2"/>
          <p:cNvSpPr>
            <a:spLocks noGrp="1" noChangeArrowheads="1"/>
          </p:cNvSpPr>
          <p:nvPr>
            <p:ph type="title"/>
          </p:nvPr>
        </p:nvSpPr>
        <p:spPr>
          <a:xfrm>
            <a:off x="685800" y="0"/>
            <a:ext cx="7772400" cy="1428750"/>
          </a:xfrm>
        </p:spPr>
        <p:txBody>
          <a:bodyPr/>
          <a:lstStyle/>
          <a:p>
            <a:r>
              <a:rPr lang="en-US" altLang="en-US" smtClean="0"/>
              <a:t>Declaring Exceptions</a:t>
            </a:r>
            <a:endParaRPr lang="en-US" altLang="en-US" b="1" smtClean="0"/>
          </a:p>
        </p:txBody>
      </p:sp>
      <p:sp>
        <p:nvSpPr>
          <p:cNvPr id="23556" name="Rectangle 3"/>
          <p:cNvSpPr>
            <a:spLocks noGrp="1" noChangeArrowheads="1"/>
          </p:cNvSpPr>
          <p:nvPr>
            <p:ph type="body" idx="1"/>
          </p:nvPr>
        </p:nvSpPr>
        <p:spPr>
          <a:xfrm>
            <a:off x="685800" y="1371600"/>
            <a:ext cx="8077200" cy="4343400"/>
          </a:xfrm>
        </p:spPr>
        <p:txBody>
          <a:bodyPr/>
          <a:lstStyle/>
          <a:p>
            <a:pPr marL="0" indent="0">
              <a:spcBef>
                <a:spcPct val="0"/>
              </a:spcBef>
              <a:buFont typeface="Monotype Sorts"/>
              <a:buNone/>
            </a:pPr>
            <a:r>
              <a:rPr lang="en-US" altLang="en-US" smtClean="0">
                <a:cs typeface="Times New Roman" pitchFamily="18" charset="0"/>
              </a:rPr>
              <a:t>Every method must state the types of checked exceptions it might throw. This is known as </a:t>
            </a:r>
            <a:r>
              <a:rPr lang="en-US" altLang="en-US" i="1" smtClean="0">
                <a:cs typeface="Times New Roman" pitchFamily="18" charset="0"/>
              </a:rPr>
              <a:t>declaring exceptions</a:t>
            </a:r>
            <a:r>
              <a:rPr lang="en-US" altLang="en-US" smtClean="0">
                <a:cs typeface="Times New Roman" pitchFamily="18" charset="0"/>
              </a:rPr>
              <a:t>. </a:t>
            </a:r>
          </a:p>
          <a:p>
            <a:pPr marL="0" indent="0">
              <a:spcBef>
                <a:spcPct val="0"/>
              </a:spcBef>
              <a:buFont typeface="Monotype Sorts"/>
              <a:buNone/>
            </a:pPr>
            <a:endParaRPr lang="en-US" altLang="en-US" smtClean="0">
              <a:cs typeface="Times New Roman" pitchFamily="18" charset="0"/>
            </a:endParaRPr>
          </a:p>
          <a:p>
            <a:pPr marL="0" indent="0">
              <a:spcBef>
                <a:spcPct val="0"/>
              </a:spcBef>
              <a:buFont typeface="Monotype Sorts"/>
              <a:buNone/>
            </a:pPr>
            <a:r>
              <a:rPr lang="en-US" altLang="en-US" sz="3000" smtClean="0"/>
              <a:t>public void myMethod()</a:t>
            </a:r>
          </a:p>
          <a:p>
            <a:pPr marL="0" indent="0">
              <a:spcBef>
                <a:spcPct val="0"/>
              </a:spcBef>
              <a:buFont typeface="Monotype Sorts"/>
              <a:buNone/>
            </a:pPr>
            <a:r>
              <a:rPr lang="en-US" altLang="en-US" sz="3000" smtClean="0"/>
              <a:t>   throws IOException</a:t>
            </a:r>
          </a:p>
          <a:p>
            <a:pPr marL="0" indent="0">
              <a:spcBef>
                <a:spcPct val="100000"/>
              </a:spcBef>
              <a:buFont typeface="Monotype Sorts"/>
              <a:buNone/>
            </a:pPr>
            <a:r>
              <a:rPr lang="en-US" altLang="en-US" sz="3000" smtClean="0"/>
              <a:t>public void myMethod()</a:t>
            </a:r>
          </a:p>
          <a:p>
            <a:pPr marL="0" indent="0">
              <a:spcBef>
                <a:spcPct val="0"/>
              </a:spcBef>
              <a:buFont typeface="Monotype Sorts"/>
              <a:buNone/>
            </a:pPr>
            <a:r>
              <a:rPr lang="en-US" altLang="en-US" sz="3000" smtClean="0"/>
              <a:t>   throws IOException, OtherException</a:t>
            </a:r>
          </a:p>
        </p:txBody>
      </p:sp>
      <p:pic>
        <p:nvPicPr>
          <p:cNvPr id="5"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1"/>
          </p:nvPr>
        </p:nvSpPr>
        <p:spPr>
          <a:noFill/>
          <a:ln>
            <a:miter lim="800000"/>
            <a:headEnd/>
            <a:tailEnd/>
          </a:ln>
        </p:spPr>
        <p:txBody>
          <a:bodyPr/>
          <a:lstStyle/>
          <a:p>
            <a:fld id="{F9F5C7DB-49BB-471E-8601-F09A22AE428F}" type="slidenum">
              <a:rPr lang="en-US" altLang="en-US" smtClean="0"/>
              <a:pPr/>
              <a:t>14</a:t>
            </a:fld>
            <a:endParaRPr lang="en-US" altLang="en-US" smtClean="0"/>
          </a:p>
        </p:txBody>
      </p:sp>
      <p:sp>
        <p:nvSpPr>
          <p:cNvPr id="24579" name="Rectangle 2"/>
          <p:cNvSpPr>
            <a:spLocks noGrp="1" noChangeArrowheads="1"/>
          </p:cNvSpPr>
          <p:nvPr>
            <p:ph type="title"/>
          </p:nvPr>
        </p:nvSpPr>
        <p:spPr>
          <a:xfrm>
            <a:off x="685800" y="0"/>
            <a:ext cx="7772400" cy="1428750"/>
          </a:xfrm>
        </p:spPr>
        <p:txBody>
          <a:bodyPr/>
          <a:lstStyle/>
          <a:p>
            <a:r>
              <a:rPr lang="en-US" altLang="en-US" smtClean="0"/>
              <a:t>Throwing Exceptions</a:t>
            </a:r>
            <a:endParaRPr lang="en-US" altLang="en-US" b="1" smtClean="0"/>
          </a:p>
        </p:txBody>
      </p:sp>
      <p:sp>
        <p:nvSpPr>
          <p:cNvPr id="24580" name="Rectangle 3"/>
          <p:cNvSpPr>
            <a:spLocks noGrp="1" noChangeArrowheads="1"/>
          </p:cNvSpPr>
          <p:nvPr>
            <p:ph type="body" idx="1"/>
          </p:nvPr>
        </p:nvSpPr>
        <p:spPr>
          <a:xfrm>
            <a:off x="457200" y="1371600"/>
            <a:ext cx="8382000" cy="4191000"/>
          </a:xfrm>
        </p:spPr>
        <p:txBody>
          <a:bodyPr/>
          <a:lstStyle/>
          <a:p>
            <a:pPr marL="0" indent="0">
              <a:lnSpc>
                <a:spcPct val="90000"/>
              </a:lnSpc>
              <a:buFont typeface="Monotype Sorts"/>
              <a:buNone/>
            </a:pPr>
            <a:r>
              <a:rPr lang="en-US" altLang="en-US" smtClean="0">
                <a:cs typeface="Times New Roman" pitchFamily="18" charset="0"/>
              </a:rPr>
              <a:t>When the program detects an error, the program can create an instance of an appropriate exception type and throw it. This is known as </a:t>
            </a:r>
            <a:r>
              <a:rPr lang="en-US" altLang="en-US" i="1" smtClean="0">
                <a:cs typeface="Times New Roman" pitchFamily="18" charset="0"/>
              </a:rPr>
              <a:t>throwing an exception</a:t>
            </a:r>
            <a:r>
              <a:rPr lang="en-US" altLang="en-US" smtClean="0">
                <a:cs typeface="Times New Roman" pitchFamily="18" charset="0"/>
              </a:rPr>
              <a:t>. Here is an example, </a:t>
            </a:r>
          </a:p>
          <a:p>
            <a:pPr marL="0" indent="0">
              <a:lnSpc>
                <a:spcPct val="90000"/>
              </a:lnSpc>
              <a:buFont typeface="Monotype Sorts"/>
              <a:buNone/>
            </a:pPr>
            <a:endParaRPr lang="en-US" altLang="en-US" smtClean="0">
              <a:cs typeface="Times New Roman" pitchFamily="18" charset="0"/>
            </a:endParaRPr>
          </a:p>
          <a:p>
            <a:pPr marL="0" indent="0">
              <a:lnSpc>
                <a:spcPct val="90000"/>
              </a:lnSpc>
              <a:buFont typeface="Monotype Sorts"/>
              <a:buNone/>
            </a:pPr>
            <a:r>
              <a:rPr lang="en-US" altLang="en-US" sz="3000" smtClean="0"/>
              <a:t>throw new TheException(); </a:t>
            </a:r>
          </a:p>
          <a:p>
            <a:pPr marL="0" indent="0">
              <a:lnSpc>
                <a:spcPct val="90000"/>
              </a:lnSpc>
              <a:spcBef>
                <a:spcPct val="100000"/>
              </a:spcBef>
              <a:buFont typeface="Monotype Sorts"/>
              <a:buNone/>
            </a:pPr>
            <a:r>
              <a:rPr lang="en-US" altLang="en-US" sz="3000" smtClean="0"/>
              <a:t>TheException ex = new TheException();</a:t>
            </a:r>
            <a:br>
              <a:rPr lang="en-US" altLang="en-US" sz="3000" smtClean="0"/>
            </a:br>
            <a:r>
              <a:rPr lang="en-US" altLang="en-US" sz="3000" smtClean="0"/>
              <a:t>throw ex;</a:t>
            </a:r>
          </a:p>
        </p:txBody>
      </p:sp>
      <p:pic>
        <p:nvPicPr>
          <p:cNvPr id="5"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1"/>
          </p:nvPr>
        </p:nvSpPr>
        <p:spPr>
          <a:noFill/>
          <a:ln>
            <a:miter lim="800000"/>
            <a:headEnd/>
            <a:tailEnd/>
          </a:ln>
        </p:spPr>
        <p:txBody>
          <a:bodyPr/>
          <a:lstStyle/>
          <a:p>
            <a:fld id="{03403759-F4CD-40B8-914E-DFCBB2D68C06}" type="slidenum">
              <a:rPr lang="en-US" altLang="en-US" smtClean="0"/>
              <a:pPr/>
              <a:t>15</a:t>
            </a:fld>
            <a:endParaRPr lang="en-US" altLang="en-US" smtClean="0"/>
          </a:p>
        </p:txBody>
      </p:sp>
      <p:sp>
        <p:nvSpPr>
          <p:cNvPr id="25603" name="Rectangle 2"/>
          <p:cNvSpPr>
            <a:spLocks noGrp="1" noChangeArrowheads="1"/>
          </p:cNvSpPr>
          <p:nvPr>
            <p:ph type="title"/>
          </p:nvPr>
        </p:nvSpPr>
        <p:spPr>
          <a:xfrm>
            <a:off x="685800" y="0"/>
            <a:ext cx="7772400" cy="1447800"/>
          </a:xfrm>
        </p:spPr>
        <p:txBody>
          <a:bodyPr/>
          <a:lstStyle/>
          <a:p>
            <a:r>
              <a:rPr lang="en-US" altLang="en-US" smtClean="0"/>
              <a:t>Throwing Exceptions Example</a:t>
            </a:r>
          </a:p>
        </p:txBody>
      </p:sp>
      <p:sp>
        <p:nvSpPr>
          <p:cNvPr id="152579" name="Rectangle 3"/>
          <p:cNvSpPr>
            <a:spLocks noGrp="1" noChangeArrowheads="1"/>
          </p:cNvSpPr>
          <p:nvPr>
            <p:ph type="body" idx="1"/>
          </p:nvPr>
        </p:nvSpPr>
        <p:spPr>
          <a:xfrm>
            <a:off x="228600" y="1447800"/>
            <a:ext cx="8686800" cy="4495800"/>
          </a:xfrm>
        </p:spPr>
        <p:txBody>
          <a:bodyPr/>
          <a:lstStyle/>
          <a:p>
            <a:pPr>
              <a:spcBef>
                <a:spcPct val="0"/>
              </a:spcBef>
              <a:buFont typeface="Monotype Sorts" pitchFamily="2" charset="2"/>
              <a:buNone/>
              <a:defRPr/>
            </a:pPr>
            <a:r>
              <a:rPr lang="en-US" b="1" dirty="0" smtClean="0">
                <a:solidFill>
                  <a:schemeClr val="bg2"/>
                </a:solidFill>
                <a:latin typeface="Courier" charset="0"/>
                <a:cs typeface="Times New Roman" panose="02020603050405020304" pitchFamily="18" charset="0"/>
              </a:rPr>
              <a:t>   </a:t>
            </a:r>
            <a:r>
              <a:rPr lang="en-US" sz="2000" b="1" dirty="0" smtClean="0">
                <a:solidFill>
                  <a:schemeClr val="bg2"/>
                </a:solidFill>
                <a:latin typeface="Courier New" panose="02070309020205020404" pitchFamily="49" charset="0"/>
                <a:cs typeface="Times New Roman" panose="02020603050405020304" pitchFamily="18" charset="0"/>
              </a:rPr>
              <a:t>/** Set a new radius */</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public void </a:t>
            </a:r>
            <a:r>
              <a:rPr lang="en-US" sz="2000" b="1" dirty="0" err="1" smtClean="0">
                <a:solidFill>
                  <a:schemeClr val="bg2"/>
                </a:solidFill>
                <a:latin typeface="Courier New" panose="02070309020205020404" pitchFamily="49" charset="0"/>
                <a:cs typeface="Times New Roman" panose="02020603050405020304" pitchFamily="18" charset="0"/>
              </a:rPr>
              <a:t>setRadius</a:t>
            </a:r>
            <a:r>
              <a:rPr lang="en-US" sz="2000" b="1" dirty="0" smtClean="0">
                <a:solidFill>
                  <a:schemeClr val="bg2"/>
                </a:solidFill>
                <a:latin typeface="Courier New" panose="02070309020205020404" pitchFamily="49" charset="0"/>
                <a:cs typeface="Times New Roman" panose="02020603050405020304" pitchFamily="18" charset="0"/>
              </a:rPr>
              <a:t>(double </a:t>
            </a:r>
            <a:r>
              <a:rPr lang="en-US" sz="2000" b="1" dirty="0" err="1" smtClean="0">
                <a:solidFill>
                  <a:schemeClr val="bg2"/>
                </a:solidFill>
                <a:latin typeface="Courier New" panose="02070309020205020404" pitchFamily="49" charset="0"/>
                <a:cs typeface="Times New Roman" panose="02020603050405020304" pitchFamily="18" charset="0"/>
              </a:rPr>
              <a:t>newRadius</a:t>
            </a:r>
            <a:r>
              <a:rPr lang="en-US" sz="2000" b="1" dirty="0" smtClean="0">
                <a:solidFill>
                  <a:schemeClr val="bg2"/>
                </a:solidFill>
                <a:latin typeface="Courier New" panose="02070309020205020404" pitchFamily="49" charset="0"/>
                <a:cs typeface="Times New Roman" panose="02020603050405020304" pitchFamily="18" charset="0"/>
              </a:rPr>
              <a:t>) </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a:t>
            </a:r>
            <a:r>
              <a:rPr lang="en-US" sz="2000" b="1" dirty="0" smtClean="0">
                <a:solidFill>
                  <a:srgbClr val="FF3300"/>
                </a:solidFill>
                <a:effectLst>
                  <a:outerShdw blurRad="38100" dist="38100" dir="2700000" algn="tl">
                    <a:srgbClr val="C0C0C0"/>
                  </a:outerShdw>
                </a:effectLst>
                <a:latin typeface="Courier New" panose="02070309020205020404" pitchFamily="49" charset="0"/>
                <a:cs typeface="Times New Roman" panose="02020603050405020304" pitchFamily="18" charset="0"/>
              </a:rPr>
              <a:t>throws </a:t>
            </a:r>
            <a:r>
              <a:rPr lang="en-US" sz="2000" b="1" dirty="0" err="1" smtClean="0">
                <a:solidFill>
                  <a:srgbClr val="FF3300"/>
                </a:solidFill>
                <a:effectLst>
                  <a:outerShdw blurRad="38100" dist="38100" dir="2700000" algn="tl">
                    <a:srgbClr val="C0C0C0"/>
                  </a:outerShdw>
                </a:effectLst>
                <a:latin typeface="Courier New" panose="02070309020205020404" pitchFamily="49" charset="0"/>
                <a:cs typeface="Times New Roman" panose="02020603050405020304" pitchFamily="18" charset="0"/>
              </a:rPr>
              <a:t>IllegalArgumentException</a:t>
            </a:r>
            <a:r>
              <a:rPr lang="en-US" sz="2000" b="1" dirty="0" smtClean="0">
                <a:solidFill>
                  <a:schemeClr val="bg2"/>
                </a:solidFill>
                <a:latin typeface="Courier New" panose="02070309020205020404" pitchFamily="49" charset="0"/>
                <a:cs typeface="Times New Roman" panose="02020603050405020304" pitchFamily="18" charset="0"/>
              </a:rPr>
              <a:t> {</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if (</a:t>
            </a:r>
            <a:r>
              <a:rPr lang="en-US" sz="2000" b="1" dirty="0" err="1" smtClean="0">
                <a:solidFill>
                  <a:schemeClr val="bg2"/>
                </a:solidFill>
                <a:latin typeface="Courier New" panose="02070309020205020404" pitchFamily="49" charset="0"/>
                <a:cs typeface="Times New Roman" panose="02020603050405020304" pitchFamily="18" charset="0"/>
              </a:rPr>
              <a:t>newRadius</a:t>
            </a:r>
            <a:r>
              <a:rPr lang="en-US" sz="2000" b="1" dirty="0" smtClean="0">
                <a:solidFill>
                  <a:schemeClr val="bg2"/>
                </a:solidFill>
                <a:latin typeface="Courier New" panose="02070309020205020404" pitchFamily="49" charset="0"/>
                <a:cs typeface="Times New Roman" panose="02020603050405020304" pitchFamily="18" charset="0"/>
              </a:rPr>
              <a:t> &gt;= 0)</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radius =  </a:t>
            </a:r>
            <a:r>
              <a:rPr lang="en-US" sz="2000" b="1" dirty="0" err="1" smtClean="0">
                <a:solidFill>
                  <a:schemeClr val="bg2"/>
                </a:solidFill>
                <a:latin typeface="Courier New" panose="02070309020205020404" pitchFamily="49" charset="0"/>
                <a:cs typeface="Times New Roman" panose="02020603050405020304" pitchFamily="18" charset="0"/>
              </a:rPr>
              <a:t>newRadius</a:t>
            </a:r>
            <a:r>
              <a:rPr lang="en-US" sz="2000" b="1" dirty="0" smtClean="0">
                <a:solidFill>
                  <a:schemeClr val="bg2"/>
                </a:solidFill>
                <a:latin typeface="Courier New" panose="02070309020205020404" pitchFamily="49" charset="0"/>
                <a:cs typeface="Times New Roman" panose="02020603050405020304" pitchFamily="18" charset="0"/>
              </a:rPr>
              <a:t>;</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else</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a:t>
            </a:r>
            <a:r>
              <a:rPr lang="en-US" sz="2000" b="1" dirty="0" smtClean="0">
                <a:solidFill>
                  <a:srgbClr val="FF3300"/>
                </a:solidFill>
                <a:latin typeface="Courier New" panose="02070309020205020404" pitchFamily="49" charset="0"/>
                <a:cs typeface="Times New Roman" panose="02020603050405020304" pitchFamily="18" charset="0"/>
              </a:rPr>
              <a:t>throw new </a:t>
            </a:r>
            <a:r>
              <a:rPr lang="en-US" sz="2000" b="1" dirty="0" err="1" smtClean="0">
                <a:solidFill>
                  <a:srgbClr val="FF3300"/>
                </a:solidFill>
                <a:latin typeface="Courier New" panose="02070309020205020404" pitchFamily="49" charset="0"/>
                <a:cs typeface="Times New Roman" panose="02020603050405020304" pitchFamily="18" charset="0"/>
              </a:rPr>
              <a:t>IllegalArgumentException</a:t>
            </a:r>
            <a:r>
              <a:rPr lang="en-US" sz="2000" b="1" dirty="0" smtClean="0">
                <a:solidFill>
                  <a:srgbClr val="FF3300"/>
                </a:solidFill>
                <a:latin typeface="Courier New" panose="02070309020205020404" pitchFamily="49" charset="0"/>
                <a:cs typeface="Times New Roman" panose="02020603050405020304" pitchFamily="18" charset="0"/>
              </a:rPr>
              <a:t>(</a:t>
            </a:r>
          </a:p>
          <a:p>
            <a:pPr>
              <a:spcBef>
                <a:spcPct val="0"/>
              </a:spcBef>
              <a:buFont typeface="Monotype Sorts" pitchFamily="2" charset="2"/>
              <a:buNone/>
              <a:defRPr/>
            </a:pPr>
            <a:r>
              <a:rPr lang="en-US" sz="2000" b="1" dirty="0" smtClean="0">
                <a:solidFill>
                  <a:srgbClr val="FF3300"/>
                </a:solidFill>
                <a:latin typeface="Courier New" panose="02070309020205020404" pitchFamily="49" charset="0"/>
                <a:cs typeface="Times New Roman" panose="02020603050405020304" pitchFamily="18" charset="0"/>
              </a:rPr>
              <a:t>        "Radius cannot be negative");</a:t>
            </a:r>
          </a:p>
          <a:p>
            <a:pPr>
              <a:spcBef>
                <a:spcPct val="0"/>
              </a:spcBef>
              <a:buFont typeface="Monotype Sorts" pitchFamily="2" charset="2"/>
              <a:buNone/>
              <a:defRPr/>
            </a:pPr>
            <a:r>
              <a:rPr lang="en-US" sz="2000" b="1" dirty="0" smtClean="0">
                <a:solidFill>
                  <a:schemeClr val="bg2"/>
                </a:solidFill>
                <a:latin typeface="Courier New" panose="02070309020205020404" pitchFamily="49" charset="0"/>
                <a:cs typeface="Times New Roman" panose="02020603050405020304" pitchFamily="18" charset="0"/>
              </a:rPr>
              <a:t>  }</a:t>
            </a:r>
          </a:p>
        </p:txBody>
      </p:sp>
      <p:pic>
        <p:nvPicPr>
          <p:cNvPr id="5"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1"/>
          </p:nvPr>
        </p:nvSpPr>
        <p:spPr>
          <a:noFill/>
          <a:ln>
            <a:miter lim="800000"/>
            <a:headEnd/>
            <a:tailEnd/>
          </a:ln>
        </p:spPr>
        <p:txBody>
          <a:bodyPr/>
          <a:lstStyle/>
          <a:p>
            <a:fld id="{C79D51E7-A013-4946-A7FB-7F2D319F196B}" type="slidenum">
              <a:rPr lang="en-US" altLang="en-US" smtClean="0"/>
              <a:pPr/>
              <a:t>16</a:t>
            </a:fld>
            <a:endParaRPr lang="en-US" altLang="en-US" smtClean="0"/>
          </a:p>
        </p:txBody>
      </p:sp>
      <p:sp>
        <p:nvSpPr>
          <p:cNvPr id="26627" name="Rectangle 2"/>
          <p:cNvSpPr>
            <a:spLocks noGrp="1" noChangeArrowheads="1"/>
          </p:cNvSpPr>
          <p:nvPr>
            <p:ph type="title"/>
          </p:nvPr>
        </p:nvSpPr>
        <p:spPr>
          <a:xfrm>
            <a:off x="685800" y="304800"/>
            <a:ext cx="7772400" cy="609600"/>
          </a:xfrm>
        </p:spPr>
        <p:txBody>
          <a:bodyPr>
            <a:normAutofit fontScale="90000"/>
          </a:bodyPr>
          <a:lstStyle/>
          <a:p>
            <a:r>
              <a:rPr lang="en-US" altLang="en-US" sz="4000" smtClean="0"/>
              <a:t>Catching Exceptions</a:t>
            </a:r>
            <a:endParaRPr lang="en-US" altLang="en-US" sz="4000" b="1" smtClean="0"/>
          </a:p>
        </p:txBody>
      </p:sp>
      <p:sp>
        <p:nvSpPr>
          <p:cNvPr id="26628" name="Rectangle 3"/>
          <p:cNvSpPr>
            <a:spLocks noGrp="1" noChangeArrowheads="1"/>
          </p:cNvSpPr>
          <p:nvPr>
            <p:ph type="body" idx="1"/>
          </p:nvPr>
        </p:nvSpPr>
        <p:spPr>
          <a:xfrm>
            <a:off x="304800" y="1295400"/>
            <a:ext cx="8610600" cy="5029200"/>
          </a:xfrm>
        </p:spPr>
        <p:txBody>
          <a:bodyPr/>
          <a:lstStyle/>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try {</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  statements;  // Statements that may throw exceptions</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catch (Exception1 exVar1) {</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  handler for exception1;</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catch (Exception2 exVar2) { </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  handler for exception2;</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catch (ExceptionN exVar3) {</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  handler for exceptionN;</a:t>
            </a:r>
          </a:p>
          <a:p>
            <a:pPr algn="just">
              <a:lnSpc>
                <a:spcPct val="90000"/>
              </a:lnSpc>
              <a:spcBef>
                <a:spcPct val="0"/>
              </a:spcBef>
              <a:buFont typeface="Monotype Sorts"/>
              <a:buNone/>
            </a:pPr>
            <a:r>
              <a:rPr lang="en-US" altLang="en-US" sz="2000" b="1" smtClean="0">
                <a:solidFill>
                  <a:schemeClr val="tx2"/>
                </a:solidFill>
                <a:latin typeface="Courier New" pitchFamily="49" charset="0"/>
                <a:cs typeface="Times New Roman" pitchFamily="18" charset="0"/>
              </a:rPr>
              <a:t>}</a:t>
            </a:r>
            <a:r>
              <a:rPr lang="en-US" altLang="en-US" sz="2400" b="1" smtClean="0">
                <a:solidFill>
                  <a:schemeClr val="tx2"/>
                </a:solidFill>
                <a:latin typeface="Courier New" pitchFamily="49" charset="0"/>
              </a:rPr>
              <a:t> </a:t>
            </a:r>
          </a:p>
        </p:txBody>
      </p:sp>
      <p:pic>
        <p:nvPicPr>
          <p:cNvPr id="5"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4"/>
          <p:cNvSpPr>
            <a:spLocks noGrp="1"/>
          </p:cNvSpPr>
          <p:nvPr>
            <p:ph type="sldNum" sz="quarter" idx="11"/>
          </p:nvPr>
        </p:nvSpPr>
        <p:spPr>
          <a:noFill/>
          <a:ln>
            <a:miter lim="800000"/>
            <a:headEnd/>
            <a:tailEnd/>
          </a:ln>
        </p:spPr>
        <p:txBody>
          <a:bodyPr/>
          <a:lstStyle/>
          <a:p>
            <a:fld id="{AA028D13-8FF3-4A5A-9B26-AF376466A2B4}" type="slidenum">
              <a:rPr lang="en-US" altLang="en-US" smtClean="0"/>
              <a:pPr/>
              <a:t>17</a:t>
            </a:fld>
            <a:endParaRPr lang="en-US" altLang="en-US" smtClean="0"/>
          </a:p>
        </p:txBody>
      </p:sp>
      <p:sp>
        <p:nvSpPr>
          <p:cNvPr id="7172" name="Rectangle 2"/>
          <p:cNvSpPr>
            <a:spLocks noGrp="1" noChangeArrowheads="1"/>
          </p:cNvSpPr>
          <p:nvPr>
            <p:ph type="title"/>
          </p:nvPr>
        </p:nvSpPr>
        <p:spPr>
          <a:xfrm>
            <a:off x="685800" y="0"/>
            <a:ext cx="7772400" cy="1447800"/>
          </a:xfrm>
        </p:spPr>
        <p:txBody>
          <a:bodyPr/>
          <a:lstStyle/>
          <a:p>
            <a:r>
              <a:rPr lang="en-US" altLang="en-US" smtClean="0"/>
              <a:t>Catching Exceptions</a:t>
            </a:r>
            <a:endParaRPr lang="en-US" altLang="en-US" b="1" smtClean="0"/>
          </a:p>
        </p:txBody>
      </p:sp>
      <p:sp>
        <p:nvSpPr>
          <p:cNvPr id="7173" name="Rectangle 7"/>
          <p:cNvSpPr>
            <a:spLocks noChangeArrowheads="1"/>
          </p:cNvSpPr>
          <p:nvPr/>
        </p:nvSpPr>
        <p:spPr bwMode="auto">
          <a:xfrm>
            <a:off x="2057400" y="2571750"/>
            <a:ext cx="9144000" cy="0"/>
          </a:xfrm>
          <a:prstGeom prst="rect">
            <a:avLst/>
          </a:prstGeom>
          <a:noFill/>
          <a:ln w="12700">
            <a:noFill/>
            <a:miter lim="800000"/>
            <a:headEnd type="none" w="sm" len="sm"/>
            <a:tailEnd type="none" w="sm" len="sm"/>
          </a:ln>
        </p:spPr>
        <p:txBody>
          <a:bodyPr>
            <a:spAutoFit/>
          </a:bodyPr>
          <a:lstStyle/>
          <a:p>
            <a:endParaRPr lang="en-US" altLang="en-US"/>
          </a:p>
        </p:txBody>
      </p:sp>
      <p:sp>
        <p:nvSpPr>
          <p:cNvPr id="7174" name="Rectangle 9"/>
          <p:cNvSpPr>
            <a:spLocks noChangeArrowheads="1"/>
          </p:cNvSpPr>
          <p:nvPr/>
        </p:nvSpPr>
        <p:spPr bwMode="auto">
          <a:xfrm>
            <a:off x="1885950" y="2743200"/>
            <a:ext cx="9144000" cy="0"/>
          </a:xfrm>
          <a:prstGeom prst="rect">
            <a:avLst/>
          </a:prstGeom>
          <a:noFill/>
          <a:ln w="12700">
            <a:noFill/>
            <a:miter lim="800000"/>
            <a:headEnd type="none" w="sm" len="sm"/>
            <a:tailEnd type="none" w="sm" len="sm"/>
          </a:ln>
        </p:spPr>
        <p:txBody>
          <a:bodyPr>
            <a:spAutoFit/>
          </a:bodyPr>
          <a:lstStyle/>
          <a:p>
            <a:endParaRPr lang="en-US" altLang="en-US"/>
          </a:p>
        </p:txBody>
      </p:sp>
      <p:sp>
        <p:nvSpPr>
          <p:cNvPr id="7175" name="Rectangle 11"/>
          <p:cNvSpPr>
            <a:spLocks noChangeArrowheads="1"/>
          </p:cNvSpPr>
          <p:nvPr/>
        </p:nvSpPr>
        <p:spPr bwMode="auto">
          <a:xfrm>
            <a:off x="0" y="2255838"/>
            <a:ext cx="9144000" cy="0"/>
          </a:xfrm>
          <a:prstGeom prst="rect">
            <a:avLst/>
          </a:prstGeom>
          <a:noFill/>
          <a:ln w="12700">
            <a:noFill/>
            <a:miter lim="800000"/>
            <a:headEnd type="none" w="sm" len="sm"/>
            <a:tailEnd type="none" w="sm" len="sm"/>
          </a:ln>
        </p:spPr>
        <p:txBody>
          <a:bodyPr wrap="none" anchor="ctr">
            <a:spAutoFit/>
          </a:bodyPr>
          <a:lstStyle/>
          <a:p>
            <a:endParaRPr lang="en-US" altLang="en-US"/>
          </a:p>
        </p:txBody>
      </p:sp>
      <p:graphicFrame>
        <p:nvGraphicFramePr>
          <p:cNvPr id="7170" name="Object 10"/>
          <p:cNvGraphicFramePr>
            <a:graphicFrameLocks noChangeAspect="1"/>
          </p:cNvGraphicFramePr>
          <p:nvPr/>
        </p:nvGraphicFramePr>
        <p:xfrm>
          <a:off x="0" y="1295400"/>
          <a:ext cx="9144000" cy="3994150"/>
        </p:xfrm>
        <a:graphic>
          <a:graphicData uri="http://schemas.openxmlformats.org/presentationml/2006/ole">
            <p:oleObj spid="_x0000_s7170" name="Picture" r:id="rId3" imgW="5375148" imgH="2340864" progId="Word.Picture.8">
              <p:embed/>
            </p:oleObj>
          </a:graphicData>
        </a:graphic>
      </p:graphicFrame>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a:spLocks noGrp="1"/>
          </p:cNvSpPr>
          <p:nvPr>
            <p:ph type="sldNum" sz="quarter" idx="11"/>
          </p:nvPr>
        </p:nvSpPr>
        <p:spPr>
          <a:noFill/>
          <a:ln>
            <a:miter lim="800000"/>
            <a:headEnd/>
            <a:tailEnd/>
          </a:ln>
        </p:spPr>
        <p:txBody>
          <a:bodyPr/>
          <a:lstStyle/>
          <a:p>
            <a:fld id="{F506ADF6-FD8C-49DB-B6C9-0667C5718FF4}" type="slidenum">
              <a:rPr lang="en-US" altLang="en-US" smtClean="0"/>
              <a:pPr/>
              <a:t>18</a:t>
            </a:fld>
            <a:endParaRPr lang="en-US" altLang="en-US" smtClean="0"/>
          </a:p>
        </p:txBody>
      </p:sp>
      <p:sp>
        <p:nvSpPr>
          <p:cNvPr id="29699" name="Rectangle 2"/>
          <p:cNvSpPr>
            <a:spLocks noGrp="1" noChangeArrowheads="1"/>
          </p:cNvSpPr>
          <p:nvPr>
            <p:ph type="title"/>
          </p:nvPr>
        </p:nvSpPr>
        <p:spPr>
          <a:xfrm>
            <a:off x="685800" y="0"/>
            <a:ext cx="7772400" cy="1428750"/>
          </a:xfrm>
        </p:spPr>
        <p:txBody>
          <a:bodyPr/>
          <a:lstStyle/>
          <a:p>
            <a:r>
              <a:rPr lang="en-US" altLang="en-US" smtClean="0"/>
              <a:t>The </a:t>
            </a:r>
            <a:r>
              <a:rPr lang="en-US" altLang="en-US" sz="4200" smtClean="0">
                <a:latin typeface="Courier New" pitchFamily="49" charset="0"/>
              </a:rPr>
              <a:t>finally</a:t>
            </a:r>
            <a:r>
              <a:rPr lang="en-US" altLang="en-US" smtClean="0"/>
              <a:t> Clause</a:t>
            </a:r>
            <a:endParaRPr lang="en-US" altLang="en-US" b="1" smtClean="0"/>
          </a:p>
        </p:txBody>
      </p:sp>
      <p:sp>
        <p:nvSpPr>
          <p:cNvPr id="29700" name="Rectangle 3"/>
          <p:cNvSpPr>
            <a:spLocks noGrp="1" noChangeArrowheads="1"/>
          </p:cNvSpPr>
          <p:nvPr>
            <p:ph type="body" idx="1"/>
          </p:nvPr>
        </p:nvSpPr>
        <p:spPr>
          <a:xfrm>
            <a:off x="914400" y="1371600"/>
            <a:ext cx="7696200" cy="4191000"/>
          </a:xfrm>
        </p:spPr>
        <p:txBody>
          <a:bodyPr/>
          <a:lstStyle/>
          <a:p>
            <a:pPr algn="just">
              <a:lnSpc>
                <a:spcPct val="90000"/>
              </a:lnSpc>
              <a:buFont typeface="Monotype Sorts"/>
              <a:buNone/>
            </a:pPr>
            <a:r>
              <a:rPr lang="en-US" altLang="en-US" sz="3000" b="1" smtClean="0">
                <a:solidFill>
                  <a:schemeClr val="tx2"/>
                </a:solidFill>
                <a:latin typeface="Courier New" pitchFamily="49" charset="0"/>
              </a:rPr>
              <a:t>try {  </a:t>
            </a:r>
          </a:p>
          <a:p>
            <a:pPr algn="just">
              <a:lnSpc>
                <a:spcPct val="90000"/>
              </a:lnSpc>
              <a:spcBef>
                <a:spcPct val="0"/>
              </a:spcBef>
              <a:buFont typeface="Monotype Sorts"/>
              <a:buNone/>
            </a:pPr>
            <a:r>
              <a:rPr lang="en-US" altLang="en-US" sz="3000" b="1" smtClean="0">
                <a:solidFill>
                  <a:schemeClr val="tx2"/>
                </a:solidFill>
                <a:latin typeface="Courier New" pitchFamily="49" charset="0"/>
              </a:rPr>
              <a:t>  statements;</a:t>
            </a:r>
          </a:p>
          <a:p>
            <a:pPr algn="just">
              <a:lnSpc>
                <a:spcPct val="90000"/>
              </a:lnSpc>
              <a:spcBef>
                <a:spcPct val="0"/>
              </a:spcBef>
              <a:buFont typeface="Monotype Sorts"/>
              <a:buNone/>
            </a:pPr>
            <a:r>
              <a:rPr lang="en-US" altLang="en-US" sz="3000" b="1" smtClean="0">
                <a:solidFill>
                  <a:schemeClr val="tx2"/>
                </a:solidFill>
                <a:latin typeface="Courier New" pitchFamily="49" charset="0"/>
              </a:rPr>
              <a:t>}</a:t>
            </a:r>
          </a:p>
          <a:p>
            <a:pPr algn="just">
              <a:lnSpc>
                <a:spcPct val="90000"/>
              </a:lnSpc>
              <a:spcBef>
                <a:spcPct val="0"/>
              </a:spcBef>
              <a:buFont typeface="Monotype Sorts"/>
              <a:buNone/>
            </a:pPr>
            <a:r>
              <a:rPr lang="en-US" altLang="en-US" sz="3000" b="1" smtClean="0">
                <a:solidFill>
                  <a:schemeClr val="tx2"/>
                </a:solidFill>
                <a:latin typeface="Courier New" pitchFamily="49" charset="0"/>
              </a:rPr>
              <a:t>catch(TheException ex) { </a:t>
            </a:r>
          </a:p>
          <a:p>
            <a:pPr algn="just">
              <a:lnSpc>
                <a:spcPct val="90000"/>
              </a:lnSpc>
              <a:spcBef>
                <a:spcPct val="0"/>
              </a:spcBef>
              <a:buFont typeface="Monotype Sorts"/>
              <a:buNone/>
            </a:pPr>
            <a:r>
              <a:rPr lang="en-US" altLang="en-US" sz="3000" b="1" smtClean="0">
                <a:solidFill>
                  <a:schemeClr val="tx2"/>
                </a:solidFill>
                <a:latin typeface="Courier New" pitchFamily="49" charset="0"/>
              </a:rPr>
              <a:t>  handling ex; </a:t>
            </a:r>
          </a:p>
          <a:p>
            <a:pPr algn="just">
              <a:lnSpc>
                <a:spcPct val="90000"/>
              </a:lnSpc>
              <a:spcBef>
                <a:spcPct val="0"/>
              </a:spcBef>
              <a:buFont typeface="Monotype Sorts"/>
              <a:buNone/>
            </a:pPr>
            <a:r>
              <a:rPr lang="en-US" altLang="en-US" sz="3000" b="1" smtClean="0">
                <a:solidFill>
                  <a:schemeClr val="tx2"/>
                </a:solidFill>
                <a:latin typeface="Courier New" pitchFamily="49" charset="0"/>
              </a:rPr>
              <a:t>}</a:t>
            </a:r>
          </a:p>
          <a:p>
            <a:pPr algn="just">
              <a:lnSpc>
                <a:spcPct val="90000"/>
              </a:lnSpc>
              <a:spcBef>
                <a:spcPct val="0"/>
              </a:spcBef>
              <a:buFont typeface="Monotype Sorts"/>
              <a:buNone/>
            </a:pPr>
            <a:r>
              <a:rPr lang="en-US" altLang="en-US" sz="3000" b="1" smtClean="0">
                <a:solidFill>
                  <a:schemeClr val="tx2"/>
                </a:solidFill>
                <a:latin typeface="Courier New" pitchFamily="49" charset="0"/>
              </a:rPr>
              <a:t>finally { </a:t>
            </a:r>
          </a:p>
          <a:p>
            <a:pPr algn="just">
              <a:lnSpc>
                <a:spcPct val="90000"/>
              </a:lnSpc>
              <a:spcBef>
                <a:spcPct val="0"/>
              </a:spcBef>
              <a:buFont typeface="Monotype Sorts"/>
              <a:buNone/>
            </a:pPr>
            <a:r>
              <a:rPr lang="en-US" altLang="en-US" sz="3000" b="1" smtClean="0">
                <a:solidFill>
                  <a:schemeClr val="tx2"/>
                </a:solidFill>
                <a:latin typeface="Courier New" pitchFamily="49" charset="0"/>
              </a:rPr>
              <a:t>  finalStatements; </a:t>
            </a:r>
          </a:p>
          <a:p>
            <a:pPr algn="just">
              <a:lnSpc>
                <a:spcPct val="90000"/>
              </a:lnSpc>
              <a:spcBef>
                <a:spcPct val="0"/>
              </a:spcBef>
              <a:buFont typeface="Monotype Sorts"/>
              <a:buNone/>
            </a:pPr>
            <a:r>
              <a:rPr lang="en-US" altLang="en-US" sz="3000" b="1" smtClean="0">
                <a:solidFill>
                  <a:schemeClr val="tx2"/>
                </a:solidFill>
                <a:latin typeface="Courier New" pitchFamily="49" charset="0"/>
              </a:rPr>
              <a:t>}</a:t>
            </a:r>
            <a:endParaRPr lang="en-US" altLang="en-US" sz="3000" b="1" smtClean="0">
              <a:solidFill>
                <a:schemeClr val="tx2"/>
              </a:solidFill>
            </a:endParaRPr>
          </a:p>
        </p:txBody>
      </p:sp>
      <p:pic>
        <p:nvPicPr>
          <p:cNvPr id="5"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1"/>
          </p:nvPr>
        </p:nvSpPr>
        <p:spPr>
          <a:noFill/>
          <a:ln>
            <a:miter lim="800000"/>
            <a:headEnd/>
            <a:tailEnd/>
          </a:ln>
        </p:spPr>
        <p:txBody>
          <a:bodyPr/>
          <a:lstStyle/>
          <a:p>
            <a:fld id="{DCBC62DC-2E0A-44AB-A42D-A43720F53D98}" type="slidenum">
              <a:rPr lang="en-US" altLang="en-US" smtClean="0"/>
              <a:pPr/>
              <a:t>19</a:t>
            </a:fld>
            <a:endParaRPr lang="en-US" altLang="en-US" smtClean="0"/>
          </a:p>
        </p:txBody>
      </p:sp>
      <p:sp>
        <p:nvSpPr>
          <p:cNvPr id="30723" name="Rectangle 2"/>
          <p:cNvSpPr>
            <a:spLocks noGrp="1" noChangeArrowheads="1"/>
          </p:cNvSpPr>
          <p:nvPr>
            <p:ph type="title"/>
          </p:nvPr>
        </p:nvSpPr>
        <p:spPr>
          <a:xfrm>
            <a:off x="685800" y="304800"/>
            <a:ext cx="7772400" cy="533400"/>
          </a:xfrm>
        </p:spPr>
        <p:txBody>
          <a:bodyPr>
            <a:normAutofit fontScale="90000"/>
          </a:bodyPr>
          <a:lstStyle/>
          <a:p>
            <a:r>
              <a:rPr lang="en-US" altLang="en-US" sz="4300" smtClean="0"/>
              <a:t>Trace a Program Execution</a:t>
            </a:r>
          </a:p>
        </p:txBody>
      </p:sp>
      <p:sp>
        <p:nvSpPr>
          <p:cNvPr id="30725" name="Rectangle 10"/>
          <p:cNvSpPr>
            <a:spLocks noGrp="1" noChangeArrowheads="1"/>
          </p:cNvSpPr>
          <p:nvPr>
            <p:ph type="body" idx="1"/>
          </p:nvPr>
        </p:nvSpPr>
        <p:spPr>
          <a:xfrm>
            <a:off x="304800" y="1905000"/>
            <a:ext cx="4648200" cy="4038600"/>
          </a:xfrm>
        </p:spPr>
        <p:txBody>
          <a:bodyPr>
            <a:normAutofit lnSpcReduction="10000"/>
          </a:bodyPr>
          <a:lstStyle/>
          <a:p>
            <a:pPr>
              <a:lnSpc>
                <a:spcPct val="80000"/>
              </a:lnSpc>
              <a:buFont typeface="Monotype Sorts"/>
              <a:buNone/>
            </a:pPr>
            <a:r>
              <a:rPr lang="en-US" altLang="en-US" sz="2400" b="1" smtClean="0">
                <a:solidFill>
                  <a:schemeClr val="tx2"/>
                </a:solidFill>
                <a:latin typeface="Courier New" pitchFamily="49" charset="0"/>
              </a:rPr>
              <a:t>try {  </a:t>
            </a:r>
          </a:p>
          <a:p>
            <a:pPr>
              <a:lnSpc>
                <a:spcPct val="80000"/>
              </a:lnSpc>
              <a:buFont typeface="Monotype Sorts"/>
              <a:buNone/>
            </a:pPr>
            <a:r>
              <a:rPr lang="en-US" altLang="en-US" sz="2400" b="1" smtClean="0">
                <a:solidFill>
                  <a:schemeClr val="tx2"/>
                </a:solidFill>
                <a:latin typeface="Courier New" pitchFamily="49" charset="0"/>
              </a:rPr>
              <a:t>  statements;</a:t>
            </a:r>
          </a:p>
          <a:p>
            <a:pPr>
              <a:lnSpc>
                <a:spcPct val="80000"/>
              </a:lnSpc>
              <a:buFont typeface="Monotype Sorts"/>
              <a:buNone/>
            </a:pPr>
            <a:r>
              <a:rPr lang="en-US" altLang="en-US" sz="2400" b="1" smtClean="0">
                <a:solidFill>
                  <a:schemeClr val="tx2"/>
                </a:solidFill>
                <a:latin typeface="Courier New" pitchFamily="49" charset="0"/>
              </a:rPr>
              <a:t>}</a:t>
            </a:r>
          </a:p>
          <a:p>
            <a:pPr>
              <a:lnSpc>
                <a:spcPct val="80000"/>
              </a:lnSpc>
              <a:buFont typeface="Monotype Sorts"/>
              <a:buNone/>
            </a:pPr>
            <a:r>
              <a:rPr lang="en-US" altLang="en-US" sz="2400" b="1" smtClean="0">
                <a:solidFill>
                  <a:schemeClr val="tx2"/>
                </a:solidFill>
                <a:latin typeface="Courier New" pitchFamily="49" charset="0"/>
              </a:rPr>
              <a:t>catch(TheException ex) { </a:t>
            </a:r>
          </a:p>
          <a:p>
            <a:pPr>
              <a:lnSpc>
                <a:spcPct val="80000"/>
              </a:lnSpc>
              <a:buFont typeface="Monotype Sorts"/>
              <a:buNone/>
            </a:pPr>
            <a:r>
              <a:rPr lang="en-US" altLang="en-US" sz="2400" b="1" smtClean="0">
                <a:solidFill>
                  <a:schemeClr val="tx2"/>
                </a:solidFill>
                <a:latin typeface="Courier New" pitchFamily="49" charset="0"/>
              </a:rPr>
              <a:t>  handling ex; </a:t>
            </a:r>
          </a:p>
          <a:p>
            <a:pPr>
              <a:lnSpc>
                <a:spcPct val="80000"/>
              </a:lnSpc>
              <a:buFont typeface="Monotype Sorts"/>
              <a:buNone/>
            </a:pPr>
            <a:r>
              <a:rPr lang="en-US" altLang="en-US" sz="2400" b="1" smtClean="0">
                <a:solidFill>
                  <a:schemeClr val="tx2"/>
                </a:solidFill>
                <a:latin typeface="Courier New" pitchFamily="49" charset="0"/>
              </a:rPr>
              <a:t>}</a:t>
            </a:r>
          </a:p>
          <a:p>
            <a:pPr>
              <a:lnSpc>
                <a:spcPct val="80000"/>
              </a:lnSpc>
              <a:buFont typeface="Monotype Sorts"/>
              <a:buNone/>
            </a:pPr>
            <a:r>
              <a:rPr lang="en-US" altLang="en-US" sz="2400" b="1" smtClean="0">
                <a:solidFill>
                  <a:schemeClr val="tx2"/>
                </a:solidFill>
                <a:latin typeface="Courier New" pitchFamily="49" charset="0"/>
              </a:rPr>
              <a:t>finally { </a:t>
            </a:r>
          </a:p>
          <a:p>
            <a:pPr>
              <a:lnSpc>
                <a:spcPct val="80000"/>
              </a:lnSpc>
              <a:buFont typeface="Monotype Sorts"/>
              <a:buNone/>
            </a:pPr>
            <a:r>
              <a:rPr lang="en-US" altLang="en-US" sz="2400" b="1" smtClean="0">
                <a:solidFill>
                  <a:schemeClr val="tx2"/>
                </a:solidFill>
                <a:latin typeface="Courier New" pitchFamily="49" charset="0"/>
              </a:rPr>
              <a:t>  finalStatements; </a:t>
            </a:r>
          </a:p>
          <a:p>
            <a:pPr>
              <a:lnSpc>
                <a:spcPct val="80000"/>
              </a:lnSpc>
              <a:buFont typeface="Monotype Sorts"/>
              <a:buNone/>
            </a:pPr>
            <a:r>
              <a:rPr lang="en-US" altLang="en-US" sz="2400" b="1" smtClean="0">
                <a:solidFill>
                  <a:schemeClr val="tx2"/>
                </a:solidFill>
                <a:latin typeface="Courier New" pitchFamily="49" charset="0"/>
              </a:rPr>
              <a:t>}</a:t>
            </a:r>
          </a:p>
          <a:p>
            <a:pPr>
              <a:lnSpc>
                <a:spcPct val="80000"/>
              </a:lnSpc>
              <a:buFont typeface="Monotype Sorts"/>
              <a:buNone/>
            </a:pPr>
            <a:endParaRPr lang="en-US" altLang="en-US" sz="2400" b="1" smtClean="0">
              <a:solidFill>
                <a:schemeClr val="tx2"/>
              </a:solidFill>
              <a:latin typeface="Courier New" pitchFamily="49" charset="0"/>
            </a:endParaRPr>
          </a:p>
          <a:p>
            <a:pPr>
              <a:lnSpc>
                <a:spcPct val="80000"/>
              </a:lnSpc>
              <a:buFont typeface="Monotype Sorts"/>
              <a:buNone/>
            </a:pPr>
            <a:r>
              <a:rPr lang="en-US" altLang="en-US" sz="2400" b="1" smtClean="0">
                <a:solidFill>
                  <a:schemeClr val="tx2"/>
                </a:solidFill>
                <a:latin typeface="Courier New" pitchFamily="49" charset="0"/>
              </a:rPr>
              <a:t>Next statement;</a:t>
            </a:r>
          </a:p>
        </p:txBody>
      </p:sp>
      <p:sp>
        <p:nvSpPr>
          <p:cNvPr id="30726" name="Rectangle 6"/>
          <p:cNvSpPr>
            <a:spLocks noChangeArrowheads="1"/>
          </p:cNvSpPr>
          <p:nvPr/>
        </p:nvSpPr>
        <p:spPr bwMode="auto">
          <a:xfrm>
            <a:off x="609600" y="2286000"/>
            <a:ext cx="2819400" cy="304800"/>
          </a:xfrm>
          <a:prstGeom prst="rect">
            <a:avLst/>
          </a:prstGeom>
          <a:solidFill>
            <a:schemeClr val="accent1">
              <a:alpha val="45097"/>
            </a:schemeClr>
          </a:solidFill>
          <a:ln w="12700">
            <a:solidFill>
              <a:schemeClr val="tx1"/>
            </a:solidFill>
            <a:miter lim="800000"/>
            <a:headEnd type="none" w="sm" len="sm"/>
            <a:tailEnd type="none" w="sm" len="sm"/>
          </a:ln>
        </p:spPr>
        <p:txBody>
          <a:bodyPr wrap="none" anchor="ctr"/>
          <a:lstStyle/>
          <a:p>
            <a:endParaRPr lang="en-US" altLang="en-US"/>
          </a:p>
        </p:txBody>
      </p:sp>
      <p:sp>
        <p:nvSpPr>
          <p:cNvPr id="291847" name="AutoShape 7"/>
          <p:cNvSpPr>
            <a:spLocks noChangeArrowheads="1"/>
          </p:cNvSpPr>
          <p:nvPr/>
        </p:nvSpPr>
        <p:spPr bwMode="auto">
          <a:xfrm>
            <a:off x="5715000" y="893763"/>
            <a:ext cx="2927350" cy="1087437"/>
          </a:xfrm>
          <a:prstGeom prst="wedgeRoundRectCallout">
            <a:avLst>
              <a:gd name="adj1" fmla="val -145120"/>
              <a:gd name="adj2" fmla="val 88833"/>
              <a:gd name="adj3" fmla="val 16667"/>
            </a:avLst>
          </a:prstGeom>
          <a:solidFill>
            <a:schemeClr val="accent1"/>
          </a:solidFill>
          <a:ln w="12700">
            <a:solidFill>
              <a:schemeClr val="tx1"/>
            </a:solidFill>
            <a:miter lim="800000"/>
            <a:headEnd type="none" w="sm" len="sm"/>
            <a:tailEnd type="none" w="sm" len="sm"/>
          </a:ln>
        </p:spPr>
        <p:txBody>
          <a:bodyPr/>
          <a:lstStyle/>
          <a:p>
            <a:pPr>
              <a:lnSpc>
                <a:spcPct val="80000"/>
              </a:lnSpc>
              <a:spcBef>
                <a:spcPct val="20000"/>
              </a:spcBef>
              <a:buClr>
                <a:schemeClr val="tx2"/>
              </a:buClr>
              <a:buSzPct val="75000"/>
              <a:buFont typeface="Monotype Sorts"/>
              <a:buNone/>
            </a:pPr>
            <a:r>
              <a:rPr lang="en-US" altLang="en-US"/>
              <a:t>Suppose no exceptions in the statements</a:t>
            </a: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91847"/>
                                        </p:tgtEl>
                                        <p:attrNameLst>
                                          <p:attrName>style.visibility</p:attrName>
                                        </p:attrNameLst>
                                      </p:cBhvr>
                                      <p:to>
                                        <p:strVal val="visible"/>
                                      </p:to>
                                    </p:set>
                                    <p:anim calcmode="lin" valueType="num">
                                      <p:cBhvr additive="base">
                                        <p:cTn id="7" dur="500" fill="hold"/>
                                        <p:tgtEl>
                                          <p:spTgt spid="291847"/>
                                        </p:tgtEl>
                                        <p:attrNameLst>
                                          <p:attrName>ppt_x</p:attrName>
                                        </p:attrNameLst>
                                      </p:cBhvr>
                                      <p:tavLst>
                                        <p:tav tm="0">
                                          <p:val>
                                            <p:strVal val="0-#ppt_w/2"/>
                                          </p:val>
                                        </p:tav>
                                        <p:tav tm="100000">
                                          <p:val>
                                            <p:strVal val="#ppt_x"/>
                                          </p:val>
                                        </p:tav>
                                      </p:tavLst>
                                    </p:anim>
                                    <p:anim calcmode="lin" valueType="num">
                                      <p:cBhvr additive="base">
                                        <p:cTn id="8" dur="500" fill="hold"/>
                                        <p:tgtEl>
                                          <p:spTgt spid="2918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a:spLocks noGrp="1"/>
          </p:cNvSpPr>
          <p:nvPr>
            <p:ph type="sldNum" sz="quarter" idx="11"/>
          </p:nvPr>
        </p:nvSpPr>
        <p:spPr>
          <a:noFill/>
          <a:ln>
            <a:miter lim="800000"/>
            <a:headEnd/>
            <a:tailEnd/>
          </a:ln>
        </p:spPr>
        <p:txBody>
          <a:bodyPr/>
          <a:lstStyle/>
          <a:p>
            <a:fld id="{B79F4E57-78CE-40CB-9BC7-B2C42D0E5051}" type="slidenum">
              <a:rPr lang="en-US" altLang="en-US" smtClean="0"/>
              <a:pPr/>
              <a:t>2</a:t>
            </a:fld>
            <a:endParaRPr lang="en-US" altLang="en-US" smtClean="0"/>
          </a:p>
        </p:txBody>
      </p:sp>
      <p:sp>
        <p:nvSpPr>
          <p:cNvPr id="18435" name="Rectangle 2"/>
          <p:cNvSpPr>
            <a:spLocks noGrp="1" noChangeArrowheads="1"/>
          </p:cNvSpPr>
          <p:nvPr>
            <p:ph type="title"/>
          </p:nvPr>
        </p:nvSpPr>
        <p:spPr>
          <a:xfrm>
            <a:off x="304800" y="381000"/>
            <a:ext cx="8534400" cy="609600"/>
          </a:xfrm>
        </p:spPr>
        <p:txBody>
          <a:bodyPr>
            <a:normAutofit fontScale="90000"/>
          </a:bodyPr>
          <a:lstStyle/>
          <a:p>
            <a:pPr algn="l"/>
            <a:r>
              <a:rPr lang="en-US" altLang="en-US" dirty="0" smtClean="0"/>
              <a:t>Exception-Handling Overview </a:t>
            </a:r>
          </a:p>
        </p:txBody>
      </p:sp>
      <p:sp>
        <p:nvSpPr>
          <p:cNvPr id="18436" name="Text Box 11"/>
          <p:cNvSpPr txBox="1">
            <a:spLocks noChangeArrowheads="1"/>
          </p:cNvSpPr>
          <p:nvPr/>
        </p:nvSpPr>
        <p:spPr bwMode="auto">
          <a:xfrm>
            <a:off x="381000" y="1295400"/>
            <a:ext cx="8534400" cy="519113"/>
          </a:xfrm>
          <a:prstGeom prst="rect">
            <a:avLst/>
          </a:prstGeom>
          <a:noFill/>
          <a:ln w="12700">
            <a:noFill/>
            <a:miter lim="800000"/>
            <a:headEnd type="none" w="sm" len="sm"/>
            <a:tailEnd type="none" w="sm" len="sm"/>
          </a:ln>
        </p:spPr>
        <p:txBody>
          <a:bodyPr>
            <a:spAutoFit/>
          </a:bodyPr>
          <a:lstStyle/>
          <a:p>
            <a:pPr>
              <a:spcBef>
                <a:spcPct val="50000"/>
              </a:spcBef>
            </a:pPr>
            <a:r>
              <a:rPr lang="en-US" altLang="en-US" sz="2800"/>
              <a:t>Show runtime error</a:t>
            </a:r>
          </a:p>
        </p:txBody>
      </p:sp>
      <p:sp>
        <p:nvSpPr>
          <p:cNvPr id="18437" name="Text Box 12"/>
          <p:cNvSpPr txBox="1">
            <a:spLocks noChangeArrowheads="1"/>
          </p:cNvSpPr>
          <p:nvPr/>
        </p:nvSpPr>
        <p:spPr bwMode="auto">
          <a:xfrm>
            <a:off x="381000" y="2819400"/>
            <a:ext cx="8534400" cy="519113"/>
          </a:xfrm>
          <a:prstGeom prst="rect">
            <a:avLst/>
          </a:prstGeom>
          <a:noFill/>
          <a:ln w="12700">
            <a:noFill/>
            <a:miter lim="800000"/>
            <a:headEnd type="none" w="sm" len="sm"/>
            <a:tailEnd type="none" w="sm" len="sm"/>
          </a:ln>
        </p:spPr>
        <p:txBody>
          <a:bodyPr>
            <a:spAutoFit/>
          </a:bodyPr>
          <a:lstStyle/>
          <a:p>
            <a:pPr>
              <a:spcBef>
                <a:spcPct val="50000"/>
              </a:spcBef>
            </a:pPr>
            <a:r>
              <a:rPr lang="en-US" altLang="en-US" sz="2800"/>
              <a:t>Fix it using an if statement</a:t>
            </a:r>
          </a:p>
        </p:txBody>
      </p:sp>
      <p:sp>
        <p:nvSpPr>
          <p:cNvPr id="18438" name="Text Box 13"/>
          <p:cNvSpPr txBox="1">
            <a:spLocks noChangeArrowheads="1"/>
          </p:cNvSpPr>
          <p:nvPr/>
        </p:nvSpPr>
        <p:spPr bwMode="auto">
          <a:xfrm>
            <a:off x="381000" y="4419600"/>
            <a:ext cx="8534400" cy="519113"/>
          </a:xfrm>
          <a:prstGeom prst="rect">
            <a:avLst/>
          </a:prstGeom>
          <a:noFill/>
          <a:ln w="12700">
            <a:noFill/>
            <a:miter lim="800000"/>
            <a:headEnd type="none" w="sm" len="sm"/>
            <a:tailEnd type="none" w="sm" len="sm"/>
          </a:ln>
        </p:spPr>
        <p:txBody>
          <a:bodyPr>
            <a:spAutoFit/>
          </a:bodyPr>
          <a:lstStyle/>
          <a:p>
            <a:pPr>
              <a:spcBef>
                <a:spcPct val="50000"/>
              </a:spcBef>
            </a:pPr>
            <a:r>
              <a:rPr lang="en-US" altLang="en-US" sz="2800"/>
              <a:t>With a method</a:t>
            </a:r>
          </a:p>
        </p:txBody>
      </p:sp>
      <p:sp>
        <p:nvSpPr>
          <p:cNvPr id="18439" name="AutoShape 10">
            <a:hlinkClick r:id="rId3" action="ppaction://program" highlightClick="1"/>
          </p:cNvPr>
          <p:cNvSpPr>
            <a:spLocks noChangeArrowheads="1"/>
          </p:cNvSpPr>
          <p:nvPr/>
        </p:nvSpPr>
        <p:spPr bwMode="auto">
          <a:xfrm>
            <a:off x="3200400" y="2057400"/>
            <a:ext cx="698500" cy="339725"/>
          </a:xfrm>
          <a:prstGeom prst="actionButtonBlank">
            <a:avLst/>
          </a:prstGeom>
          <a:solidFill>
            <a:srgbClr val="38A1BA"/>
          </a:solidFill>
          <a:ln w="19050">
            <a:noFill/>
            <a:miter lim="800000"/>
            <a:headEnd type="none" w="sm" len="sm"/>
            <a:tailEnd type="none" w="sm" len="sm"/>
          </a:ln>
          <a:effectLst>
            <a:prstShdw prst="shdw17" dist="17961" dir="2700000">
              <a:srgbClr val="226170"/>
            </a:prstShdw>
          </a:effectLst>
        </p:spPr>
        <p:txBody>
          <a:bodyPr wrap="none" anchor="ctr"/>
          <a:lstStyle/>
          <a:p>
            <a:pPr algn="ctr"/>
            <a:r>
              <a:rPr lang="en-US" altLang="en-US" sz="1800">
                <a:latin typeface="Book Antiqua" pitchFamily="18" charset="0"/>
              </a:rPr>
              <a:t>Run</a:t>
            </a:r>
            <a:endParaRPr lang="en-US" altLang="en-US" sz="1800"/>
          </a:p>
        </p:txBody>
      </p:sp>
      <p:sp>
        <p:nvSpPr>
          <p:cNvPr id="18440" name="Rectangle 16">
            <a:hlinkClick r:id="rId4"/>
          </p:cNvPr>
          <p:cNvSpPr>
            <a:spLocks noChangeArrowheads="1"/>
          </p:cNvSpPr>
          <p:nvPr/>
        </p:nvSpPr>
        <p:spPr bwMode="auto">
          <a:xfrm>
            <a:off x="798513" y="2036763"/>
            <a:ext cx="2220912" cy="381000"/>
          </a:xfrm>
          <a:prstGeom prst="rect">
            <a:avLst/>
          </a:prstGeom>
          <a:solidFill>
            <a:srgbClr val="92D050"/>
          </a:solidFill>
          <a:ln w="12700" algn="ctr">
            <a:noFill/>
            <a:round/>
            <a:headEnd type="none" w="sm" len="sm"/>
            <a:tailEnd type="none" w="sm" len="sm"/>
          </a:ln>
        </p:spPr>
        <p:txBody>
          <a:bodyPr/>
          <a:lstStyle/>
          <a:p>
            <a:pPr algn="ctr"/>
            <a:r>
              <a:rPr lang="en-US" altLang="en-US" sz="2000"/>
              <a:t>Quotient</a:t>
            </a:r>
          </a:p>
        </p:txBody>
      </p:sp>
      <p:sp>
        <p:nvSpPr>
          <p:cNvPr id="18441" name="AutoShape 10">
            <a:hlinkClick r:id="rId5" action="ppaction://program" highlightClick="1"/>
          </p:cNvPr>
          <p:cNvSpPr>
            <a:spLocks noChangeArrowheads="1"/>
          </p:cNvSpPr>
          <p:nvPr/>
        </p:nvSpPr>
        <p:spPr bwMode="auto">
          <a:xfrm>
            <a:off x="3200400" y="3505200"/>
            <a:ext cx="698500" cy="339725"/>
          </a:xfrm>
          <a:prstGeom prst="actionButtonBlank">
            <a:avLst/>
          </a:prstGeom>
          <a:solidFill>
            <a:srgbClr val="38A1BA"/>
          </a:solidFill>
          <a:ln w="19050">
            <a:noFill/>
            <a:miter lim="800000"/>
            <a:headEnd type="none" w="sm" len="sm"/>
            <a:tailEnd type="none" w="sm" len="sm"/>
          </a:ln>
          <a:effectLst>
            <a:prstShdw prst="shdw17" dist="17961" dir="2700000">
              <a:srgbClr val="226170"/>
            </a:prstShdw>
          </a:effectLst>
        </p:spPr>
        <p:txBody>
          <a:bodyPr wrap="none" anchor="ctr"/>
          <a:lstStyle/>
          <a:p>
            <a:pPr algn="ctr"/>
            <a:r>
              <a:rPr lang="en-US" altLang="en-US" sz="1800">
                <a:latin typeface="Book Antiqua" pitchFamily="18" charset="0"/>
              </a:rPr>
              <a:t>Run</a:t>
            </a:r>
            <a:endParaRPr lang="en-US" altLang="en-US" sz="1800"/>
          </a:p>
        </p:txBody>
      </p:sp>
      <p:sp>
        <p:nvSpPr>
          <p:cNvPr id="18442" name="Rectangle 18">
            <a:hlinkClick r:id="rId6"/>
          </p:cNvPr>
          <p:cNvSpPr>
            <a:spLocks noChangeArrowheads="1"/>
          </p:cNvSpPr>
          <p:nvPr/>
        </p:nvSpPr>
        <p:spPr bwMode="auto">
          <a:xfrm>
            <a:off x="798513" y="3484563"/>
            <a:ext cx="2220912" cy="381000"/>
          </a:xfrm>
          <a:prstGeom prst="rect">
            <a:avLst/>
          </a:prstGeom>
          <a:solidFill>
            <a:srgbClr val="92D050"/>
          </a:solidFill>
          <a:ln w="12700" algn="ctr">
            <a:noFill/>
            <a:round/>
            <a:headEnd type="none" w="sm" len="sm"/>
            <a:tailEnd type="none" w="sm" len="sm"/>
          </a:ln>
        </p:spPr>
        <p:txBody>
          <a:bodyPr/>
          <a:lstStyle/>
          <a:p>
            <a:pPr algn="ctr"/>
            <a:r>
              <a:rPr lang="en-US" altLang="en-US" sz="2000"/>
              <a:t>QuotientWithIf</a:t>
            </a:r>
          </a:p>
        </p:txBody>
      </p:sp>
      <p:sp>
        <p:nvSpPr>
          <p:cNvPr id="18443" name="AutoShape 10">
            <a:hlinkClick r:id="rId7" action="ppaction://program" highlightClick="1"/>
          </p:cNvPr>
          <p:cNvSpPr>
            <a:spLocks noChangeArrowheads="1"/>
          </p:cNvSpPr>
          <p:nvPr/>
        </p:nvSpPr>
        <p:spPr bwMode="auto">
          <a:xfrm>
            <a:off x="3529013" y="5181600"/>
            <a:ext cx="698500" cy="339725"/>
          </a:xfrm>
          <a:prstGeom prst="actionButtonBlank">
            <a:avLst/>
          </a:prstGeom>
          <a:solidFill>
            <a:srgbClr val="38A1BA"/>
          </a:solidFill>
          <a:ln w="19050">
            <a:noFill/>
            <a:miter lim="800000"/>
            <a:headEnd type="none" w="sm" len="sm"/>
            <a:tailEnd type="none" w="sm" len="sm"/>
          </a:ln>
          <a:effectLst>
            <a:prstShdw prst="shdw17" dist="17961" dir="2700000">
              <a:srgbClr val="226170"/>
            </a:prstShdw>
          </a:effectLst>
        </p:spPr>
        <p:txBody>
          <a:bodyPr wrap="none" anchor="ctr"/>
          <a:lstStyle/>
          <a:p>
            <a:pPr algn="ctr"/>
            <a:r>
              <a:rPr lang="en-US" altLang="en-US" sz="1800">
                <a:latin typeface="Book Antiqua" pitchFamily="18" charset="0"/>
              </a:rPr>
              <a:t>Run</a:t>
            </a:r>
            <a:endParaRPr lang="en-US" altLang="en-US" sz="1800"/>
          </a:p>
        </p:txBody>
      </p:sp>
      <p:sp>
        <p:nvSpPr>
          <p:cNvPr id="18444" name="Rectangle 20">
            <a:hlinkClick r:id="rId8"/>
          </p:cNvPr>
          <p:cNvSpPr>
            <a:spLocks noChangeArrowheads="1"/>
          </p:cNvSpPr>
          <p:nvPr/>
        </p:nvSpPr>
        <p:spPr bwMode="auto">
          <a:xfrm>
            <a:off x="795338" y="5160963"/>
            <a:ext cx="2552700" cy="381000"/>
          </a:xfrm>
          <a:prstGeom prst="rect">
            <a:avLst/>
          </a:prstGeom>
          <a:solidFill>
            <a:srgbClr val="92D050"/>
          </a:solidFill>
          <a:ln w="12700" algn="ctr">
            <a:noFill/>
            <a:round/>
            <a:headEnd type="none" w="sm" len="sm"/>
            <a:tailEnd type="none" w="sm" len="sm"/>
          </a:ln>
        </p:spPr>
        <p:txBody>
          <a:bodyPr/>
          <a:lstStyle/>
          <a:p>
            <a:pPr algn="ctr"/>
            <a:r>
              <a:rPr lang="en-US" altLang="en-US" sz="2000"/>
              <a:t>QuotientWithMethod</a:t>
            </a:r>
          </a:p>
        </p:txBody>
      </p:sp>
      <p:pic>
        <p:nvPicPr>
          <p:cNvPr id="13"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Rectangle 13">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4"/>
          <p:cNvSpPr>
            <a:spLocks noGrp="1"/>
          </p:cNvSpPr>
          <p:nvPr>
            <p:ph type="sldNum" sz="quarter" idx="11"/>
          </p:nvPr>
        </p:nvSpPr>
        <p:spPr>
          <a:noFill/>
          <a:ln>
            <a:miter lim="800000"/>
            <a:headEnd/>
            <a:tailEnd/>
          </a:ln>
        </p:spPr>
        <p:txBody>
          <a:bodyPr/>
          <a:lstStyle/>
          <a:p>
            <a:fld id="{DE711D93-5AAA-4A49-9ACC-93BAE4DAB9CD}" type="slidenum">
              <a:rPr lang="en-US" altLang="en-US" smtClean="0"/>
              <a:pPr/>
              <a:t>20</a:t>
            </a:fld>
            <a:endParaRPr lang="en-US" altLang="en-US" smtClean="0"/>
          </a:p>
        </p:txBody>
      </p:sp>
      <p:sp>
        <p:nvSpPr>
          <p:cNvPr id="31747" name="Rectangle 2"/>
          <p:cNvSpPr>
            <a:spLocks noGrp="1" noChangeArrowheads="1"/>
          </p:cNvSpPr>
          <p:nvPr>
            <p:ph type="title"/>
          </p:nvPr>
        </p:nvSpPr>
        <p:spPr>
          <a:xfrm>
            <a:off x="685800" y="304800"/>
            <a:ext cx="7772400" cy="533400"/>
          </a:xfrm>
        </p:spPr>
        <p:txBody>
          <a:bodyPr>
            <a:normAutofit fontScale="90000"/>
          </a:bodyPr>
          <a:lstStyle/>
          <a:p>
            <a:r>
              <a:rPr lang="en-US" altLang="en-US" sz="4300" dirty="0" smtClean="0"/>
              <a:t>Trace a Program Execution</a:t>
            </a:r>
          </a:p>
        </p:txBody>
      </p:sp>
      <p:sp>
        <p:nvSpPr>
          <p:cNvPr id="31749" name="Rectangle 4"/>
          <p:cNvSpPr>
            <a:spLocks noGrp="1" noChangeArrowheads="1"/>
          </p:cNvSpPr>
          <p:nvPr>
            <p:ph type="body" idx="1"/>
          </p:nvPr>
        </p:nvSpPr>
        <p:spPr>
          <a:xfrm>
            <a:off x="304800" y="1905000"/>
            <a:ext cx="4648200" cy="4038600"/>
          </a:xfrm>
        </p:spPr>
        <p:txBody>
          <a:bodyPr>
            <a:normAutofit lnSpcReduction="10000"/>
          </a:bodyPr>
          <a:lstStyle/>
          <a:p>
            <a:pPr>
              <a:lnSpc>
                <a:spcPct val="80000"/>
              </a:lnSpc>
              <a:buFont typeface="Monotype Sorts"/>
              <a:buNone/>
            </a:pPr>
            <a:r>
              <a:rPr lang="en-US" altLang="en-US" sz="2400" b="1" smtClean="0">
                <a:solidFill>
                  <a:schemeClr val="tx2"/>
                </a:solidFill>
                <a:latin typeface="Courier New" pitchFamily="49" charset="0"/>
              </a:rPr>
              <a:t>try {  </a:t>
            </a:r>
          </a:p>
          <a:p>
            <a:pPr>
              <a:lnSpc>
                <a:spcPct val="80000"/>
              </a:lnSpc>
              <a:buFont typeface="Monotype Sorts"/>
              <a:buNone/>
            </a:pPr>
            <a:r>
              <a:rPr lang="en-US" altLang="en-US" sz="2400" b="1" smtClean="0">
                <a:solidFill>
                  <a:schemeClr val="tx2"/>
                </a:solidFill>
                <a:latin typeface="Courier New" pitchFamily="49" charset="0"/>
              </a:rPr>
              <a:t>  statements;</a:t>
            </a:r>
          </a:p>
          <a:p>
            <a:pPr>
              <a:lnSpc>
                <a:spcPct val="80000"/>
              </a:lnSpc>
              <a:buFont typeface="Monotype Sorts"/>
              <a:buNone/>
            </a:pPr>
            <a:r>
              <a:rPr lang="en-US" altLang="en-US" sz="2400" b="1" smtClean="0">
                <a:solidFill>
                  <a:schemeClr val="tx2"/>
                </a:solidFill>
                <a:latin typeface="Courier New" pitchFamily="49" charset="0"/>
              </a:rPr>
              <a:t>}</a:t>
            </a:r>
          </a:p>
          <a:p>
            <a:pPr>
              <a:lnSpc>
                <a:spcPct val="80000"/>
              </a:lnSpc>
              <a:buFont typeface="Monotype Sorts"/>
              <a:buNone/>
            </a:pPr>
            <a:r>
              <a:rPr lang="en-US" altLang="en-US" sz="2400" b="1" smtClean="0">
                <a:solidFill>
                  <a:schemeClr val="tx2"/>
                </a:solidFill>
                <a:latin typeface="Courier New" pitchFamily="49" charset="0"/>
              </a:rPr>
              <a:t>catch(TheException ex) { </a:t>
            </a:r>
          </a:p>
          <a:p>
            <a:pPr>
              <a:lnSpc>
                <a:spcPct val="80000"/>
              </a:lnSpc>
              <a:buFont typeface="Monotype Sorts"/>
              <a:buNone/>
            </a:pPr>
            <a:r>
              <a:rPr lang="en-US" altLang="en-US" sz="2400" b="1" smtClean="0">
                <a:solidFill>
                  <a:schemeClr val="tx2"/>
                </a:solidFill>
                <a:latin typeface="Courier New" pitchFamily="49" charset="0"/>
              </a:rPr>
              <a:t>  handling ex; </a:t>
            </a:r>
          </a:p>
          <a:p>
            <a:pPr>
              <a:lnSpc>
                <a:spcPct val="80000"/>
              </a:lnSpc>
              <a:buFont typeface="Monotype Sorts"/>
              <a:buNone/>
            </a:pPr>
            <a:r>
              <a:rPr lang="en-US" altLang="en-US" sz="2400" b="1" smtClean="0">
                <a:solidFill>
                  <a:schemeClr val="tx2"/>
                </a:solidFill>
                <a:latin typeface="Courier New" pitchFamily="49" charset="0"/>
              </a:rPr>
              <a:t>}</a:t>
            </a:r>
          </a:p>
          <a:p>
            <a:pPr>
              <a:lnSpc>
                <a:spcPct val="80000"/>
              </a:lnSpc>
              <a:buFont typeface="Monotype Sorts"/>
              <a:buNone/>
            </a:pPr>
            <a:r>
              <a:rPr lang="en-US" altLang="en-US" sz="2400" b="1" smtClean="0">
                <a:solidFill>
                  <a:schemeClr val="tx2"/>
                </a:solidFill>
                <a:latin typeface="Courier New" pitchFamily="49" charset="0"/>
              </a:rPr>
              <a:t>finally { </a:t>
            </a:r>
          </a:p>
          <a:p>
            <a:pPr>
              <a:lnSpc>
                <a:spcPct val="80000"/>
              </a:lnSpc>
              <a:buFont typeface="Monotype Sorts"/>
              <a:buNone/>
            </a:pPr>
            <a:r>
              <a:rPr lang="en-US" altLang="en-US" sz="2400" b="1" smtClean="0">
                <a:solidFill>
                  <a:schemeClr val="tx2"/>
                </a:solidFill>
                <a:latin typeface="Courier New" pitchFamily="49" charset="0"/>
              </a:rPr>
              <a:t>  finalStatements; </a:t>
            </a:r>
          </a:p>
          <a:p>
            <a:pPr>
              <a:lnSpc>
                <a:spcPct val="80000"/>
              </a:lnSpc>
              <a:buFont typeface="Monotype Sorts"/>
              <a:buNone/>
            </a:pPr>
            <a:r>
              <a:rPr lang="en-US" altLang="en-US" sz="2400" b="1" smtClean="0">
                <a:solidFill>
                  <a:schemeClr val="tx2"/>
                </a:solidFill>
                <a:latin typeface="Courier New" pitchFamily="49" charset="0"/>
              </a:rPr>
              <a:t>}</a:t>
            </a:r>
          </a:p>
          <a:p>
            <a:pPr>
              <a:lnSpc>
                <a:spcPct val="80000"/>
              </a:lnSpc>
              <a:buFont typeface="Monotype Sorts"/>
              <a:buNone/>
            </a:pPr>
            <a:endParaRPr lang="en-US" altLang="en-US" sz="2400" b="1" smtClean="0">
              <a:solidFill>
                <a:schemeClr val="tx2"/>
              </a:solidFill>
              <a:latin typeface="Courier New" pitchFamily="49" charset="0"/>
            </a:endParaRPr>
          </a:p>
          <a:p>
            <a:pPr>
              <a:lnSpc>
                <a:spcPct val="80000"/>
              </a:lnSpc>
              <a:buFont typeface="Monotype Sorts"/>
              <a:buNone/>
            </a:pPr>
            <a:r>
              <a:rPr lang="en-US" altLang="en-US" sz="2400" b="1" smtClean="0">
                <a:solidFill>
                  <a:schemeClr val="tx2"/>
                </a:solidFill>
                <a:latin typeface="Courier New" pitchFamily="49" charset="0"/>
              </a:rPr>
              <a:t>Next statement;</a:t>
            </a:r>
          </a:p>
        </p:txBody>
      </p:sp>
      <p:sp>
        <p:nvSpPr>
          <p:cNvPr id="292870" name="AutoShape 6"/>
          <p:cNvSpPr>
            <a:spLocks noChangeArrowheads="1"/>
          </p:cNvSpPr>
          <p:nvPr/>
        </p:nvSpPr>
        <p:spPr bwMode="auto">
          <a:xfrm>
            <a:off x="5715000" y="1447800"/>
            <a:ext cx="2927350" cy="1087438"/>
          </a:xfrm>
          <a:prstGeom prst="wedgeRoundRectCallout">
            <a:avLst>
              <a:gd name="adj1" fmla="val -124185"/>
              <a:gd name="adj2" fmla="val 234671"/>
              <a:gd name="adj3" fmla="val 16667"/>
            </a:avLst>
          </a:prstGeom>
          <a:solidFill>
            <a:schemeClr val="accent1"/>
          </a:solidFill>
          <a:ln w="12700">
            <a:solidFill>
              <a:schemeClr val="tx1"/>
            </a:solidFill>
            <a:miter lim="800000"/>
            <a:headEnd type="none" w="sm" len="sm"/>
            <a:tailEnd type="none" w="sm" len="sm"/>
          </a:ln>
        </p:spPr>
        <p:txBody>
          <a:bodyPr/>
          <a:lstStyle/>
          <a:p>
            <a:pPr>
              <a:lnSpc>
                <a:spcPct val="80000"/>
              </a:lnSpc>
              <a:spcBef>
                <a:spcPct val="20000"/>
              </a:spcBef>
              <a:buClr>
                <a:schemeClr val="tx2"/>
              </a:buClr>
              <a:buSzPct val="75000"/>
              <a:buFont typeface="Monotype Sorts"/>
              <a:buNone/>
            </a:pPr>
            <a:r>
              <a:rPr lang="en-US" altLang="en-US"/>
              <a:t>The final block is always executed</a:t>
            </a:r>
          </a:p>
        </p:txBody>
      </p:sp>
      <p:sp>
        <p:nvSpPr>
          <p:cNvPr id="31751" name="Rectangle 7"/>
          <p:cNvSpPr>
            <a:spLocks noChangeArrowheads="1"/>
          </p:cNvSpPr>
          <p:nvPr/>
        </p:nvSpPr>
        <p:spPr bwMode="auto">
          <a:xfrm>
            <a:off x="762000" y="4495800"/>
            <a:ext cx="3124200" cy="304800"/>
          </a:xfrm>
          <a:prstGeom prst="rect">
            <a:avLst/>
          </a:prstGeom>
          <a:solidFill>
            <a:schemeClr val="accent1">
              <a:alpha val="45097"/>
            </a:schemeClr>
          </a:solidFill>
          <a:ln w="12700">
            <a:solidFill>
              <a:schemeClr val="tx1"/>
            </a:solidFill>
            <a:miter lim="800000"/>
            <a:headEnd type="none" w="sm" len="sm"/>
            <a:tailEnd type="none" w="sm" len="sm"/>
          </a:ln>
        </p:spPr>
        <p:txBody>
          <a:bodyPr wrap="none" anchor="ctr"/>
          <a:lstStyle/>
          <a:p>
            <a:endParaRPr lang="en-US" altLang="en-US"/>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92870"/>
                                        </p:tgtEl>
                                        <p:attrNameLst>
                                          <p:attrName>style.visibility</p:attrName>
                                        </p:attrNameLst>
                                      </p:cBhvr>
                                      <p:to>
                                        <p:strVal val="visible"/>
                                      </p:to>
                                    </p:set>
                                    <p:anim calcmode="lin" valueType="num">
                                      <p:cBhvr additive="base">
                                        <p:cTn id="7" dur="500" fill="hold"/>
                                        <p:tgtEl>
                                          <p:spTgt spid="292870"/>
                                        </p:tgtEl>
                                        <p:attrNameLst>
                                          <p:attrName>ppt_x</p:attrName>
                                        </p:attrNameLst>
                                      </p:cBhvr>
                                      <p:tavLst>
                                        <p:tav tm="0">
                                          <p:val>
                                            <p:strVal val="0-#ppt_w/2"/>
                                          </p:val>
                                        </p:tav>
                                        <p:tav tm="100000">
                                          <p:val>
                                            <p:strVal val="#ppt_x"/>
                                          </p:val>
                                        </p:tav>
                                      </p:tavLst>
                                    </p:anim>
                                    <p:anim calcmode="lin" valueType="num">
                                      <p:cBhvr additive="base">
                                        <p:cTn id="8" dur="500" fill="hold"/>
                                        <p:tgtEl>
                                          <p:spTgt spid="292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7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p:cNvSpPr>
            <a:spLocks noGrp="1"/>
          </p:cNvSpPr>
          <p:nvPr>
            <p:ph type="sldNum" sz="quarter" idx="11"/>
          </p:nvPr>
        </p:nvSpPr>
        <p:spPr>
          <a:noFill/>
          <a:ln>
            <a:miter lim="800000"/>
            <a:headEnd/>
            <a:tailEnd/>
          </a:ln>
        </p:spPr>
        <p:txBody>
          <a:bodyPr/>
          <a:lstStyle/>
          <a:p>
            <a:fld id="{3324B6CF-25C7-4115-8620-93575062554F}" type="slidenum">
              <a:rPr lang="en-US" altLang="en-US" smtClean="0"/>
              <a:pPr/>
              <a:t>21</a:t>
            </a:fld>
            <a:endParaRPr lang="en-US" altLang="en-US" smtClean="0"/>
          </a:p>
        </p:txBody>
      </p:sp>
      <p:sp>
        <p:nvSpPr>
          <p:cNvPr id="40963" name="Rectangle 2"/>
          <p:cNvSpPr>
            <a:spLocks noGrp="1" noChangeArrowheads="1"/>
          </p:cNvSpPr>
          <p:nvPr>
            <p:ph type="title"/>
          </p:nvPr>
        </p:nvSpPr>
        <p:spPr>
          <a:xfrm>
            <a:off x="685800" y="304800"/>
            <a:ext cx="7772400" cy="533400"/>
          </a:xfrm>
        </p:spPr>
        <p:txBody>
          <a:bodyPr>
            <a:normAutofit fontScale="90000"/>
          </a:bodyPr>
          <a:lstStyle/>
          <a:p>
            <a:r>
              <a:rPr lang="en-US" altLang="en-US" sz="4300" smtClean="0"/>
              <a:t>Trace a Program Execution</a:t>
            </a:r>
          </a:p>
        </p:txBody>
      </p:sp>
      <p:sp>
        <p:nvSpPr>
          <p:cNvPr id="40965" name="Rectangle 4"/>
          <p:cNvSpPr>
            <a:spLocks noGrp="1" noChangeArrowheads="1"/>
          </p:cNvSpPr>
          <p:nvPr>
            <p:ph type="body" idx="1"/>
          </p:nvPr>
        </p:nvSpPr>
        <p:spPr>
          <a:xfrm>
            <a:off x="304800" y="1143000"/>
            <a:ext cx="4648200" cy="5105400"/>
          </a:xfrm>
        </p:spPr>
        <p:txBody>
          <a:bodyPr/>
          <a:lstStyle/>
          <a:p>
            <a:pPr>
              <a:lnSpc>
                <a:spcPct val="80000"/>
              </a:lnSpc>
              <a:buFont typeface="Monotype Sorts"/>
              <a:buNone/>
            </a:pPr>
            <a:r>
              <a:rPr lang="en-US" altLang="en-US" sz="1800" b="1" smtClean="0">
                <a:solidFill>
                  <a:schemeClr val="tx2"/>
                </a:solidFill>
                <a:latin typeface="Courier New" pitchFamily="49" charset="0"/>
              </a:rPr>
              <a:t>try {  </a:t>
            </a:r>
          </a:p>
          <a:p>
            <a:pPr>
              <a:lnSpc>
                <a:spcPct val="80000"/>
              </a:lnSpc>
              <a:buFont typeface="Monotype Sorts"/>
              <a:buNone/>
            </a:pPr>
            <a:r>
              <a:rPr lang="en-US" altLang="en-US" sz="1800" b="1" smtClean="0">
                <a:solidFill>
                  <a:schemeClr val="tx2"/>
                </a:solidFill>
                <a:latin typeface="Courier New" pitchFamily="49" charset="0"/>
              </a:rPr>
              <a:t>  statement1;</a:t>
            </a:r>
          </a:p>
          <a:p>
            <a:pPr>
              <a:lnSpc>
                <a:spcPct val="80000"/>
              </a:lnSpc>
              <a:buFont typeface="Monotype Sorts"/>
              <a:buNone/>
            </a:pPr>
            <a:r>
              <a:rPr lang="en-US" altLang="en-US" sz="1800" b="1" smtClean="0">
                <a:solidFill>
                  <a:schemeClr val="tx2"/>
                </a:solidFill>
                <a:latin typeface="Courier New" pitchFamily="49" charset="0"/>
              </a:rPr>
              <a:t>  statement2;</a:t>
            </a:r>
          </a:p>
          <a:p>
            <a:pPr>
              <a:lnSpc>
                <a:spcPct val="80000"/>
              </a:lnSpc>
              <a:buFont typeface="Monotype Sorts"/>
              <a:buNone/>
            </a:pPr>
            <a:r>
              <a:rPr lang="en-US" altLang="en-US" sz="1800" b="1" smtClean="0">
                <a:solidFill>
                  <a:schemeClr val="tx2"/>
                </a:solidFill>
                <a:latin typeface="Courier New" pitchFamily="49" charset="0"/>
              </a:rPr>
              <a:t>  statement3;</a:t>
            </a:r>
          </a:p>
          <a:p>
            <a:pPr>
              <a:lnSpc>
                <a:spcPct val="80000"/>
              </a:lnSpc>
              <a:buFont typeface="Monotype Sorts"/>
              <a:buNone/>
            </a:pPr>
            <a:r>
              <a:rPr lang="en-US" altLang="en-US" sz="1800" b="1" smtClean="0">
                <a:solidFill>
                  <a:schemeClr val="tx2"/>
                </a:solidFill>
                <a:latin typeface="Courier New" pitchFamily="49" charset="0"/>
              </a:rPr>
              <a:t>}</a:t>
            </a:r>
          </a:p>
          <a:p>
            <a:pPr>
              <a:lnSpc>
                <a:spcPct val="80000"/>
              </a:lnSpc>
              <a:buFont typeface="Monotype Sorts"/>
              <a:buNone/>
            </a:pPr>
            <a:r>
              <a:rPr lang="en-US" altLang="en-US" sz="1800" b="1" smtClean="0">
                <a:solidFill>
                  <a:schemeClr val="tx2"/>
                </a:solidFill>
                <a:latin typeface="Courier New" pitchFamily="49" charset="0"/>
              </a:rPr>
              <a:t>catch(Exception1 ex) { </a:t>
            </a:r>
          </a:p>
          <a:p>
            <a:pPr>
              <a:lnSpc>
                <a:spcPct val="80000"/>
              </a:lnSpc>
              <a:buFont typeface="Monotype Sorts"/>
              <a:buNone/>
            </a:pPr>
            <a:r>
              <a:rPr lang="en-US" altLang="en-US" sz="1800" b="1" smtClean="0">
                <a:solidFill>
                  <a:schemeClr val="tx2"/>
                </a:solidFill>
                <a:latin typeface="Courier New" pitchFamily="49" charset="0"/>
              </a:rPr>
              <a:t>  handling ex; </a:t>
            </a:r>
          </a:p>
          <a:p>
            <a:pPr>
              <a:lnSpc>
                <a:spcPct val="80000"/>
              </a:lnSpc>
              <a:buFont typeface="Monotype Sorts"/>
              <a:buNone/>
            </a:pPr>
            <a:r>
              <a:rPr lang="en-US" altLang="en-US" sz="1800" b="1" smtClean="0">
                <a:solidFill>
                  <a:schemeClr val="tx2"/>
                </a:solidFill>
                <a:latin typeface="Courier New" pitchFamily="49" charset="0"/>
              </a:rPr>
              <a:t>}</a:t>
            </a:r>
          </a:p>
          <a:p>
            <a:pPr>
              <a:lnSpc>
                <a:spcPct val="80000"/>
              </a:lnSpc>
              <a:buFont typeface="Monotype Sorts"/>
              <a:buNone/>
            </a:pPr>
            <a:r>
              <a:rPr lang="en-US" altLang="en-US" sz="1800" b="1" smtClean="0">
                <a:solidFill>
                  <a:schemeClr val="tx2"/>
                </a:solidFill>
                <a:latin typeface="Courier New" pitchFamily="49" charset="0"/>
              </a:rPr>
              <a:t>catch(Exception2 ex) { </a:t>
            </a:r>
          </a:p>
          <a:p>
            <a:pPr>
              <a:lnSpc>
                <a:spcPct val="80000"/>
              </a:lnSpc>
              <a:buFont typeface="Monotype Sorts"/>
              <a:buNone/>
            </a:pPr>
            <a:r>
              <a:rPr lang="en-US" altLang="en-US" sz="1800" b="1" smtClean="0">
                <a:solidFill>
                  <a:schemeClr val="tx2"/>
                </a:solidFill>
                <a:latin typeface="Courier New" pitchFamily="49" charset="0"/>
              </a:rPr>
              <a:t>  handling ex; </a:t>
            </a:r>
          </a:p>
          <a:p>
            <a:pPr>
              <a:lnSpc>
                <a:spcPct val="80000"/>
              </a:lnSpc>
              <a:buFont typeface="Monotype Sorts"/>
              <a:buNone/>
            </a:pPr>
            <a:r>
              <a:rPr lang="en-US" altLang="en-US" sz="1800" b="1" smtClean="0">
                <a:solidFill>
                  <a:schemeClr val="tx2"/>
                </a:solidFill>
                <a:latin typeface="Courier New" pitchFamily="49" charset="0"/>
              </a:rPr>
              <a:t>  throw ex;</a:t>
            </a:r>
          </a:p>
          <a:p>
            <a:pPr>
              <a:lnSpc>
                <a:spcPct val="80000"/>
              </a:lnSpc>
              <a:buFont typeface="Monotype Sorts"/>
              <a:buNone/>
            </a:pPr>
            <a:r>
              <a:rPr lang="en-US" altLang="en-US" sz="1800" b="1" smtClean="0">
                <a:solidFill>
                  <a:schemeClr val="tx2"/>
                </a:solidFill>
                <a:latin typeface="Courier New" pitchFamily="49" charset="0"/>
              </a:rPr>
              <a:t>}</a:t>
            </a:r>
          </a:p>
          <a:p>
            <a:pPr>
              <a:lnSpc>
                <a:spcPct val="80000"/>
              </a:lnSpc>
              <a:buFont typeface="Monotype Sorts"/>
              <a:buNone/>
            </a:pPr>
            <a:r>
              <a:rPr lang="en-US" altLang="en-US" sz="1800" b="1" smtClean="0">
                <a:solidFill>
                  <a:schemeClr val="tx2"/>
                </a:solidFill>
                <a:latin typeface="Courier New" pitchFamily="49" charset="0"/>
              </a:rPr>
              <a:t>finally { </a:t>
            </a:r>
          </a:p>
          <a:p>
            <a:pPr>
              <a:lnSpc>
                <a:spcPct val="80000"/>
              </a:lnSpc>
              <a:buFont typeface="Monotype Sorts"/>
              <a:buNone/>
            </a:pPr>
            <a:r>
              <a:rPr lang="en-US" altLang="en-US" sz="1800" b="1" smtClean="0">
                <a:solidFill>
                  <a:schemeClr val="tx2"/>
                </a:solidFill>
                <a:latin typeface="Courier New" pitchFamily="49" charset="0"/>
              </a:rPr>
              <a:t>  finalStatements; </a:t>
            </a:r>
          </a:p>
          <a:p>
            <a:pPr>
              <a:lnSpc>
                <a:spcPct val="80000"/>
              </a:lnSpc>
              <a:buFont typeface="Monotype Sorts"/>
              <a:buNone/>
            </a:pPr>
            <a:r>
              <a:rPr lang="en-US" altLang="en-US" sz="1800" b="1" smtClean="0">
                <a:solidFill>
                  <a:schemeClr val="tx2"/>
                </a:solidFill>
                <a:latin typeface="Courier New" pitchFamily="49" charset="0"/>
              </a:rPr>
              <a:t>}</a:t>
            </a:r>
          </a:p>
          <a:p>
            <a:pPr>
              <a:lnSpc>
                <a:spcPct val="80000"/>
              </a:lnSpc>
              <a:buFont typeface="Monotype Sorts"/>
              <a:buNone/>
            </a:pPr>
            <a:endParaRPr lang="en-US" altLang="en-US" sz="1800" b="1" smtClean="0">
              <a:solidFill>
                <a:schemeClr val="tx2"/>
              </a:solidFill>
              <a:latin typeface="Courier New" pitchFamily="49" charset="0"/>
            </a:endParaRPr>
          </a:p>
          <a:p>
            <a:pPr>
              <a:lnSpc>
                <a:spcPct val="80000"/>
              </a:lnSpc>
              <a:buFont typeface="Monotype Sorts"/>
              <a:buNone/>
            </a:pPr>
            <a:r>
              <a:rPr lang="en-US" altLang="en-US" sz="1800" b="1" smtClean="0">
                <a:solidFill>
                  <a:schemeClr val="tx2"/>
                </a:solidFill>
                <a:latin typeface="Courier New" pitchFamily="49" charset="0"/>
              </a:rPr>
              <a:t>Next statement;</a:t>
            </a:r>
          </a:p>
        </p:txBody>
      </p:sp>
      <p:sp>
        <p:nvSpPr>
          <p:cNvPr id="304133" name="AutoShape 5"/>
          <p:cNvSpPr>
            <a:spLocks noChangeArrowheads="1"/>
          </p:cNvSpPr>
          <p:nvPr/>
        </p:nvSpPr>
        <p:spPr bwMode="auto">
          <a:xfrm>
            <a:off x="5715000" y="1371600"/>
            <a:ext cx="3276600" cy="1143000"/>
          </a:xfrm>
          <a:prstGeom prst="wedgeRoundRectCallout">
            <a:avLst>
              <a:gd name="adj1" fmla="val -134398"/>
              <a:gd name="adj2" fmla="val 186528"/>
              <a:gd name="adj3" fmla="val 16667"/>
            </a:avLst>
          </a:prstGeom>
          <a:solidFill>
            <a:schemeClr val="accent1"/>
          </a:solidFill>
          <a:ln w="12700">
            <a:solidFill>
              <a:schemeClr val="tx1"/>
            </a:solidFill>
            <a:miter lim="800000"/>
            <a:headEnd type="none" w="sm" len="sm"/>
            <a:tailEnd type="none" w="sm" len="sm"/>
          </a:ln>
        </p:spPr>
        <p:txBody>
          <a:bodyPr/>
          <a:lstStyle/>
          <a:p>
            <a:pPr>
              <a:lnSpc>
                <a:spcPct val="80000"/>
              </a:lnSpc>
              <a:spcBef>
                <a:spcPct val="20000"/>
              </a:spcBef>
              <a:buClr>
                <a:schemeClr val="tx2"/>
              </a:buClr>
              <a:buSzPct val="75000"/>
              <a:buFont typeface="Monotype Sorts"/>
              <a:buNone/>
            </a:pPr>
            <a:r>
              <a:rPr lang="en-US" altLang="en-US"/>
              <a:t>Rethrow the exception and control is transferred to the caller</a:t>
            </a:r>
          </a:p>
        </p:txBody>
      </p:sp>
      <p:sp>
        <p:nvSpPr>
          <p:cNvPr id="40967" name="Rectangle 6"/>
          <p:cNvSpPr>
            <a:spLocks noChangeArrowheads="1"/>
          </p:cNvSpPr>
          <p:nvPr/>
        </p:nvSpPr>
        <p:spPr bwMode="auto">
          <a:xfrm>
            <a:off x="381000" y="3886200"/>
            <a:ext cx="2819400" cy="304800"/>
          </a:xfrm>
          <a:prstGeom prst="rect">
            <a:avLst/>
          </a:prstGeom>
          <a:solidFill>
            <a:schemeClr val="accent1">
              <a:alpha val="45097"/>
            </a:schemeClr>
          </a:solidFill>
          <a:ln w="12700">
            <a:solidFill>
              <a:schemeClr val="tx1"/>
            </a:solidFill>
            <a:miter lim="800000"/>
            <a:headEnd type="none" w="sm" len="sm"/>
            <a:tailEnd type="none" w="sm" len="sm"/>
          </a:ln>
        </p:spPr>
        <p:txBody>
          <a:bodyPr wrap="none" anchor="ctr"/>
          <a:lstStyle/>
          <a:p>
            <a:endParaRPr lang="en-US" altLang="en-US"/>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304133"/>
                                        </p:tgtEl>
                                        <p:attrNameLst>
                                          <p:attrName>style.visibility</p:attrName>
                                        </p:attrNameLst>
                                      </p:cBhvr>
                                      <p:to>
                                        <p:strVal val="visible"/>
                                      </p:to>
                                    </p:set>
                                    <p:anim calcmode="lin" valueType="num">
                                      <p:cBhvr additive="base">
                                        <p:cTn id="7" dur="500" fill="hold"/>
                                        <p:tgtEl>
                                          <p:spTgt spid="304133"/>
                                        </p:tgtEl>
                                        <p:attrNameLst>
                                          <p:attrName>ppt_x</p:attrName>
                                        </p:attrNameLst>
                                      </p:cBhvr>
                                      <p:tavLst>
                                        <p:tav tm="0">
                                          <p:val>
                                            <p:strVal val="0-#ppt_w/2"/>
                                          </p:val>
                                        </p:tav>
                                        <p:tav tm="100000">
                                          <p:val>
                                            <p:strVal val="#ppt_x"/>
                                          </p:val>
                                        </p:tav>
                                      </p:tavLst>
                                    </p:anim>
                                    <p:anim calcmode="lin" valueType="num">
                                      <p:cBhvr additive="base">
                                        <p:cTn id="8" dur="500" fill="hold"/>
                                        <p:tgtEl>
                                          <p:spTgt spid="3041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1"/>
          </p:nvPr>
        </p:nvSpPr>
        <p:spPr>
          <a:noFill/>
          <a:ln>
            <a:miter lim="800000"/>
            <a:headEnd/>
            <a:tailEnd/>
          </a:ln>
        </p:spPr>
        <p:txBody>
          <a:bodyPr/>
          <a:lstStyle/>
          <a:p>
            <a:fld id="{A91B2256-4EBB-4A05-A284-2E6E3D2EBE38}" type="slidenum">
              <a:rPr lang="en-US" altLang="en-US" smtClean="0"/>
              <a:pPr/>
              <a:t>3</a:t>
            </a:fld>
            <a:endParaRPr lang="en-US" altLang="en-US" smtClean="0"/>
          </a:p>
        </p:txBody>
      </p:sp>
      <p:sp>
        <p:nvSpPr>
          <p:cNvPr id="19459" name="Rectangle 2"/>
          <p:cNvSpPr>
            <a:spLocks noGrp="1" noChangeArrowheads="1"/>
          </p:cNvSpPr>
          <p:nvPr>
            <p:ph type="title"/>
          </p:nvPr>
        </p:nvSpPr>
        <p:spPr>
          <a:xfrm>
            <a:off x="304800" y="381000"/>
            <a:ext cx="8534400" cy="609600"/>
          </a:xfrm>
        </p:spPr>
        <p:txBody>
          <a:bodyPr>
            <a:normAutofit fontScale="90000"/>
          </a:bodyPr>
          <a:lstStyle/>
          <a:p>
            <a:r>
              <a:rPr lang="en-US" altLang="en-US" smtClean="0"/>
              <a:t>Exception Advantages</a:t>
            </a:r>
          </a:p>
        </p:txBody>
      </p:sp>
      <p:sp>
        <p:nvSpPr>
          <p:cNvPr id="19460" name="Text Box 9"/>
          <p:cNvSpPr txBox="1">
            <a:spLocks noChangeArrowheads="1"/>
          </p:cNvSpPr>
          <p:nvPr/>
        </p:nvSpPr>
        <p:spPr bwMode="auto">
          <a:xfrm>
            <a:off x="304800" y="2819400"/>
            <a:ext cx="8534400" cy="1800225"/>
          </a:xfrm>
          <a:prstGeom prst="rect">
            <a:avLst/>
          </a:prstGeom>
          <a:noFill/>
          <a:ln w="12700">
            <a:noFill/>
            <a:miter lim="800000"/>
            <a:headEnd type="none" w="sm" len="sm"/>
            <a:tailEnd type="none" w="sm" len="sm"/>
          </a:ln>
        </p:spPr>
        <p:txBody>
          <a:bodyPr>
            <a:spAutoFit/>
          </a:bodyPr>
          <a:lstStyle/>
          <a:p>
            <a:pPr>
              <a:spcBef>
                <a:spcPct val="50000"/>
              </a:spcBef>
            </a:pPr>
            <a:r>
              <a:rPr lang="en-US" altLang="en-US" sz="2800"/>
              <a:t>Now you see the </a:t>
            </a:r>
            <a:r>
              <a:rPr lang="en-US" altLang="en-US" sz="2800" i="1"/>
              <a:t>advantages</a:t>
            </a:r>
            <a:r>
              <a:rPr lang="en-US" altLang="en-US" sz="2800"/>
              <a:t> of using exception handling. It enables a method to throw an exception to its caller. Without this capability, a method must handle the exception or terminate the program.</a:t>
            </a:r>
          </a:p>
        </p:txBody>
      </p:sp>
      <p:sp>
        <p:nvSpPr>
          <p:cNvPr id="19461" name="AutoShape 10">
            <a:hlinkClick r:id="rId3" action="ppaction://program" highlightClick="1"/>
          </p:cNvPr>
          <p:cNvSpPr>
            <a:spLocks noChangeArrowheads="1"/>
          </p:cNvSpPr>
          <p:nvPr/>
        </p:nvSpPr>
        <p:spPr bwMode="auto">
          <a:xfrm>
            <a:off x="4114800" y="1828800"/>
            <a:ext cx="698500" cy="339725"/>
          </a:xfrm>
          <a:prstGeom prst="actionButtonBlank">
            <a:avLst/>
          </a:prstGeom>
          <a:solidFill>
            <a:srgbClr val="38A1BA"/>
          </a:solidFill>
          <a:ln w="19050">
            <a:noFill/>
            <a:miter lim="800000"/>
            <a:headEnd type="none" w="sm" len="sm"/>
            <a:tailEnd type="none" w="sm" len="sm"/>
          </a:ln>
          <a:effectLst>
            <a:prstShdw prst="shdw17" dist="17961" dir="2700000">
              <a:srgbClr val="226170"/>
            </a:prstShdw>
          </a:effectLst>
        </p:spPr>
        <p:txBody>
          <a:bodyPr wrap="none" anchor="ctr"/>
          <a:lstStyle/>
          <a:p>
            <a:pPr algn="ctr"/>
            <a:r>
              <a:rPr lang="en-US" altLang="en-US" sz="1800">
                <a:latin typeface="Book Antiqua" pitchFamily="18" charset="0"/>
              </a:rPr>
              <a:t>Run</a:t>
            </a:r>
            <a:endParaRPr lang="en-US" altLang="en-US" sz="1800"/>
          </a:p>
        </p:txBody>
      </p:sp>
      <p:sp>
        <p:nvSpPr>
          <p:cNvPr id="19462" name="Rectangle 8">
            <a:hlinkClick r:id="rId4"/>
          </p:cNvPr>
          <p:cNvSpPr>
            <a:spLocks noChangeArrowheads="1"/>
          </p:cNvSpPr>
          <p:nvPr/>
        </p:nvSpPr>
        <p:spPr bwMode="auto">
          <a:xfrm>
            <a:off x="966788" y="1808163"/>
            <a:ext cx="2967037" cy="381000"/>
          </a:xfrm>
          <a:prstGeom prst="rect">
            <a:avLst/>
          </a:prstGeom>
          <a:solidFill>
            <a:srgbClr val="92D050"/>
          </a:solidFill>
          <a:ln w="12700" algn="ctr">
            <a:noFill/>
            <a:round/>
            <a:headEnd type="none" w="sm" len="sm"/>
            <a:tailEnd type="none" w="sm" len="sm"/>
          </a:ln>
        </p:spPr>
        <p:txBody>
          <a:bodyPr/>
          <a:lstStyle/>
          <a:p>
            <a:pPr algn="ctr"/>
            <a:r>
              <a:rPr lang="en-US" altLang="en-US" sz="2000"/>
              <a:t>QuotientWithException</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p:cNvSpPr>
            <a:spLocks noGrp="1"/>
          </p:cNvSpPr>
          <p:nvPr>
            <p:ph type="sldNum" sz="quarter" idx="11"/>
          </p:nvPr>
        </p:nvSpPr>
        <p:spPr>
          <a:noFill/>
          <a:ln>
            <a:miter lim="800000"/>
            <a:headEnd/>
            <a:tailEnd/>
          </a:ln>
        </p:spPr>
        <p:txBody>
          <a:bodyPr/>
          <a:lstStyle/>
          <a:p>
            <a:fld id="{E28C0745-CDE7-423F-A549-9668C9BAEB82}" type="slidenum">
              <a:rPr lang="en-US" altLang="en-US" smtClean="0"/>
              <a:pPr/>
              <a:t>4</a:t>
            </a:fld>
            <a:endParaRPr lang="en-US" altLang="en-US" smtClean="0"/>
          </a:p>
        </p:txBody>
      </p:sp>
      <p:sp>
        <p:nvSpPr>
          <p:cNvPr id="20483" name="Rectangle 2"/>
          <p:cNvSpPr>
            <a:spLocks noGrp="1" noChangeArrowheads="1"/>
          </p:cNvSpPr>
          <p:nvPr>
            <p:ph type="title"/>
          </p:nvPr>
        </p:nvSpPr>
        <p:spPr>
          <a:xfrm>
            <a:off x="304800" y="381000"/>
            <a:ext cx="8534400" cy="609600"/>
          </a:xfrm>
        </p:spPr>
        <p:txBody>
          <a:bodyPr>
            <a:noAutofit/>
          </a:bodyPr>
          <a:lstStyle/>
          <a:p>
            <a:pPr algn="l"/>
            <a:r>
              <a:rPr lang="en-US" altLang="en-US" sz="3600" dirty="0" smtClean="0"/>
              <a:t>Handling </a:t>
            </a:r>
            <a:r>
              <a:rPr lang="en-US" altLang="en-US" sz="3600" dirty="0" smtClean="0"/>
              <a:t>Input Mismatch Exception</a:t>
            </a:r>
            <a:endParaRPr lang="en-US" altLang="en-US" sz="3600" dirty="0" smtClean="0"/>
          </a:p>
        </p:txBody>
      </p:sp>
      <p:sp>
        <p:nvSpPr>
          <p:cNvPr id="20484" name="Text Box 5"/>
          <p:cNvSpPr txBox="1">
            <a:spLocks noChangeArrowheads="1"/>
          </p:cNvSpPr>
          <p:nvPr/>
        </p:nvSpPr>
        <p:spPr bwMode="auto">
          <a:xfrm>
            <a:off x="304800" y="2819400"/>
            <a:ext cx="8534400" cy="946150"/>
          </a:xfrm>
          <a:prstGeom prst="rect">
            <a:avLst/>
          </a:prstGeom>
          <a:noFill/>
          <a:ln w="12700">
            <a:noFill/>
            <a:miter lim="800000"/>
            <a:headEnd type="none" w="sm" len="sm"/>
            <a:tailEnd type="none" w="sm" len="sm"/>
          </a:ln>
        </p:spPr>
        <p:txBody>
          <a:bodyPr>
            <a:spAutoFit/>
          </a:bodyPr>
          <a:lstStyle/>
          <a:p>
            <a:pPr>
              <a:spcBef>
                <a:spcPct val="50000"/>
              </a:spcBef>
            </a:pPr>
            <a:r>
              <a:rPr lang="en-US" altLang="en-US" sz="2800"/>
              <a:t>By handling InputMismatchException, your program will continuously read an input until it is correct.</a:t>
            </a:r>
          </a:p>
        </p:txBody>
      </p:sp>
      <p:sp>
        <p:nvSpPr>
          <p:cNvPr id="20485" name="AutoShape 10">
            <a:hlinkClick r:id="rId3" action="ppaction://program" highlightClick="1"/>
          </p:cNvPr>
          <p:cNvSpPr>
            <a:spLocks noChangeArrowheads="1"/>
          </p:cNvSpPr>
          <p:nvPr/>
        </p:nvSpPr>
        <p:spPr bwMode="auto">
          <a:xfrm>
            <a:off x="5013325" y="1828800"/>
            <a:ext cx="698500" cy="339725"/>
          </a:xfrm>
          <a:prstGeom prst="actionButtonBlank">
            <a:avLst/>
          </a:prstGeom>
          <a:solidFill>
            <a:srgbClr val="38A1BA"/>
          </a:solidFill>
          <a:ln w="19050">
            <a:noFill/>
            <a:miter lim="800000"/>
            <a:headEnd type="none" w="sm" len="sm"/>
            <a:tailEnd type="none" w="sm" len="sm"/>
          </a:ln>
          <a:effectLst>
            <a:prstShdw prst="shdw17" dist="17961" dir="2700000">
              <a:srgbClr val="226170"/>
            </a:prstShdw>
          </a:effectLst>
        </p:spPr>
        <p:txBody>
          <a:bodyPr wrap="none" anchor="ctr"/>
          <a:lstStyle/>
          <a:p>
            <a:pPr algn="ctr"/>
            <a:r>
              <a:rPr lang="en-US" altLang="en-US" sz="1800">
                <a:latin typeface="Book Antiqua" pitchFamily="18" charset="0"/>
              </a:rPr>
              <a:t>Run</a:t>
            </a:r>
            <a:endParaRPr lang="en-US" altLang="en-US" sz="1800"/>
          </a:p>
        </p:txBody>
      </p:sp>
      <p:sp>
        <p:nvSpPr>
          <p:cNvPr id="20486" name="Rectangle 8">
            <a:hlinkClick r:id="rId4"/>
          </p:cNvPr>
          <p:cNvSpPr>
            <a:spLocks noChangeArrowheads="1"/>
          </p:cNvSpPr>
          <p:nvPr/>
        </p:nvSpPr>
        <p:spPr bwMode="auto">
          <a:xfrm>
            <a:off x="1390650" y="1808163"/>
            <a:ext cx="3441700" cy="381000"/>
          </a:xfrm>
          <a:prstGeom prst="rect">
            <a:avLst/>
          </a:prstGeom>
          <a:solidFill>
            <a:srgbClr val="92D050"/>
          </a:solidFill>
          <a:ln w="12700" algn="ctr">
            <a:noFill/>
            <a:round/>
            <a:headEnd type="none" w="sm" len="sm"/>
            <a:tailEnd type="none" w="sm" len="sm"/>
          </a:ln>
        </p:spPr>
        <p:txBody>
          <a:bodyPr/>
          <a:lstStyle/>
          <a:p>
            <a:pPr algn="ctr"/>
            <a:r>
              <a:rPr lang="en-US" altLang="en-US" sz="2000"/>
              <a:t>InputMismatchExceptionDemo</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4"/>
          <p:cNvSpPr>
            <a:spLocks noGrp="1"/>
          </p:cNvSpPr>
          <p:nvPr>
            <p:ph type="sldNum" sz="quarter" idx="11"/>
          </p:nvPr>
        </p:nvSpPr>
        <p:spPr>
          <a:noFill/>
          <a:ln>
            <a:miter lim="800000"/>
            <a:headEnd/>
            <a:tailEnd/>
          </a:ln>
        </p:spPr>
        <p:txBody>
          <a:bodyPr/>
          <a:lstStyle/>
          <a:p>
            <a:fld id="{D6590C93-CFDB-4DFE-998E-F884FCDDD130}" type="slidenum">
              <a:rPr lang="en-US" altLang="en-US" smtClean="0"/>
              <a:pPr/>
              <a:t>5</a:t>
            </a:fld>
            <a:endParaRPr lang="en-US" altLang="en-US" smtClean="0"/>
          </a:p>
        </p:txBody>
      </p:sp>
      <p:sp>
        <p:nvSpPr>
          <p:cNvPr id="1028" name="Rectangle 2"/>
          <p:cNvSpPr>
            <a:spLocks noGrp="1" noChangeArrowheads="1"/>
          </p:cNvSpPr>
          <p:nvPr>
            <p:ph type="title"/>
          </p:nvPr>
        </p:nvSpPr>
        <p:spPr>
          <a:xfrm>
            <a:off x="685800" y="228600"/>
            <a:ext cx="7772400" cy="819150"/>
          </a:xfrm>
        </p:spPr>
        <p:txBody>
          <a:bodyPr/>
          <a:lstStyle/>
          <a:p>
            <a:r>
              <a:rPr lang="en-US" altLang="en-US" smtClean="0"/>
              <a:t>Exception Types</a:t>
            </a:r>
            <a:endParaRPr lang="en-US" altLang="en-US" b="1" smtClean="0"/>
          </a:p>
        </p:txBody>
      </p:sp>
      <p:sp>
        <p:nvSpPr>
          <p:cNvPr id="1029" name="Rectangle 10"/>
          <p:cNvSpPr>
            <a:spLocks noChangeArrowheads="1"/>
          </p:cNvSpPr>
          <p:nvPr/>
        </p:nvSpPr>
        <p:spPr bwMode="auto">
          <a:xfrm>
            <a:off x="0" y="2000250"/>
            <a:ext cx="9144000" cy="0"/>
          </a:xfrm>
          <a:prstGeom prst="rect">
            <a:avLst/>
          </a:prstGeom>
          <a:noFill/>
          <a:ln w="12700">
            <a:noFill/>
            <a:miter lim="800000"/>
            <a:headEnd type="none" w="sm" len="sm"/>
            <a:tailEnd type="none" w="sm" len="sm"/>
          </a:ln>
        </p:spPr>
        <p:txBody>
          <a:bodyPr wrap="none" anchor="ctr">
            <a:spAutoFit/>
          </a:bodyPr>
          <a:lstStyle/>
          <a:p>
            <a:endParaRPr lang="en-US" altLang="en-US"/>
          </a:p>
        </p:txBody>
      </p:sp>
      <p:graphicFrame>
        <p:nvGraphicFramePr>
          <p:cNvPr id="1026" name="Object 9"/>
          <p:cNvGraphicFramePr>
            <a:graphicFrameLocks noChangeAspect="1"/>
          </p:cNvGraphicFramePr>
          <p:nvPr/>
        </p:nvGraphicFramePr>
        <p:xfrm>
          <a:off x="152400" y="1371600"/>
          <a:ext cx="8839200" cy="4510088"/>
        </p:xfrm>
        <a:graphic>
          <a:graphicData uri="http://schemas.openxmlformats.org/presentationml/2006/ole">
            <p:oleObj spid="_x0000_s1026" name="Picture" r:id="rId3" imgW="5608452" imgH="2853594" progId="Word.Picture.8">
              <p:embed/>
            </p:oleObj>
          </a:graphicData>
        </a:graphic>
      </p:graphicFrame>
      <p:pic>
        <p:nvPicPr>
          <p:cNvPr id="6"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4"/>
          <p:cNvSpPr>
            <a:spLocks noGrp="1"/>
          </p:cNvSpPr>
          <p:nvPr>
            <p:ph type="sldNum" sz="quarter" idx="11"/>
          </p:nvPr>
        </p:nvSpPr>
        <p:spPr>
          <a:noFill/>
          <a:ln>
            <a:miter lim="800000"/>
            <a:headEnd/>
            <a:tailEnd/>
          </a:ln>
        </p:spPr>
        <p:txBody>
          <a:bodyPr/>
          <a:lstStyle/>
          <a:p>
            <a:fld id="{8928640B-AEAF-476E-98A8-655F951FEA71}" type="slidenum">
              <a:rPr lang="en-US" altLang="en-US" smtClean="0"/>
              <a:pPr/>
              <a:t>6</a:t>
            </a:fld>
            <a:endParaRPr lang="en-US" altLang="en-US" smtClean="0"/>
          </a:p>
        </p:txBody>
      </p:sp>
      <p:sp>
        <p:nvSpPr>
          <p:cNvPr id="2052" name="Rectangle 2"/>
          <p:cNvSpPr>
            <a:spLocks noGrp="1" noChangeArrowheads="1"/>
          </p:cNvSpPr>
          <p:nvPr>
            <p:ph type="title"/>
          </p:nvPr>
        </p:nvSpPr>
        <p:spPr>
          <a:xfrm>
            <a:off x="685800" y="228600"/>
            <a:ext cx="7772400" cy="819150"/>
          </a:xfrm>
        </p:spPr>
        <p:txBody>
          <a:bodyPr/>
          <a:lstStyle/>
          <a:p>
            <a:r>
              <a:rPr lang="en-US" altLang="en-US" smtClean="0"/>
              <a:t>System Errors</a:t>
            </a:r>
            <a:endParaRPr lang="en-US" altLang="en-US" b="1" smtClean="0"/>
          </a:p>
        </p:txBody>
      </p:sp>
      <p:sp>
        <p:nvSpPr>
          <p:cNvPr id="2053" name="Rectangle 3"/>
          <p:cNvSpPr>
            <a:spLocks noChangeArrowheads="1"/>
          </p:cNvSpPr>
          <p:nvPr/>
        </p:nvSpPr>
        <p:spPr bwMode="auto">
          <a:xfrm>
            <a:off x="0" y="2000250"/>
            <a:ext cx="9144000" cy="0"/>
          </a:xfrm>
          <a:prstGeom prst="rect">
            <a:avLst/>
          </a:prstGeom>
          <a:noFill/>
          <a:ln w="12700">
            <a:noFill/>
            <a:miter lim="800000"/>
            <a:headEnd type="none" w="sm" len="sm"/>
            <a:tailEnd type="none" w="sm" len="sm"/>
          </a:ln>
        </p:spPr>
        <p:txBody>
          <a:bodyPr wrap="none" anchor="ctr">
            <a:spAutoFit/>
          </a:bodyPr>
          <a:lstStyle/>
          <a:p>
            <a:endParaRPr lang="en-US" altLang="en-US"/>
          </a:p>
        </p:txBody>
      </p:sp>
      <p:graphicFrame>
        <p:nvGraphicFramePr>
          <p:cNvPr id="2050" name="Object 4"/>
          <p:cNvGraphicFramePr>
            <a:graphicFrameLocks noChangeAspect="1"/>
          </p:cNvGraphicFramePr>
          <p:nvPr/>
        </p:nvGraphicFramePr>
        <p:xfrm>
          <a:off x="304800" y="1371600"/>
          <a:ext cx="8839200" cy="4510088"/>
        </p:xfrm>
        <a:graphic>
          <a:graphicData uri="http://schemas.openxmlformats.org/presentationml/2006/ole">
            <p:oleObj spid="_x0000_s2050" name="Picture" r:id="rId3" imgW="5608452" imgH="2853594" progId="Word.Picture.8">
              <p:embed/>
            </p:oleObj>
          </a:graphicData>
        </a:graphic>
      </p:graphicFrame>
      <p:sp>
        <p:nvSpPr>
          <p:cNvPr id="310277" name="Rectangle 5"/>
          <p:cNvSpPr>
            <a:spLocks noChangeArrowheads="1"/>
          </p:cNvSpPr>
          <p:nvPr/>
        </p:nvSpPr>
        <p:spPr bwMode="auto">
          <a:xfrm>
            <a:off x="2971800" y="4038600"/>
            <a:ext cx="3194050" cy="1828800"/>
          </a:xfrm>
          <a:prstGeom prst="rect">
            <a:avLst/>
          </a:prstGeom>
          <a:solidFill>
            <a:schemeClr val="accent1">
              <a:alpha val="18823"/>
            </a:schemeClr>
          </a:solidFill>
          <a:ln w="12700">
            <a:solidFill>
              <a:schemeClr val="tx1"/>
            </a:solidFill>
            <a:miter lim="800000"/>
            <a:headEnd type="none" w="sm" len="sm"/>
            <a:tailEnd type="none" w="sm" len="sm"/>
          </a:ln>
        </p:spPr>
        <p:txBody>
          <a:bodyPr wrap="none" anchor="ctr"/>
          <a:lstStyle/>
          <a:p>
            <a:endParaRPr lang="en-US" altLang="en-US"/>
          </a:p>
        </p:txBody>
      </p:sp>
      <p:sp>
        <p:nvSpPr>
          <p:cNvPr id="310278" name="Text Box 6"/>
          <p:cNvSpPr txBox="1">
            <a:spLocks noChangeArrowheads="1"/>
          </p:cNvSpPr>
          <p:nvPr/>
        </p:nvSpPr>
        <p:spPr bwMode="auto">
          <a:xfrm>
            <a:off x="0" y="4114800"/>
            <a:ext cx="2971800" cy="2047875"/>
          </a:xfrm>
          <a:prstGeom prst="rect">
            <a:avLst/>
          </a:prstGeom>
          <a:noFill/>
          <a:ln w="9525">
            <a:noFill/>
            <a:miter lim="800000"/>
            <a:headEnd/>
            <a:tailEnd/>
          </a:ln>
        </p:spPr>
        <p:txBody>
          <a:bodyPr>
            <a:spAutoFit/>
          </a:bodyPr>
          <a:lstStyle/>
          <a:p>
            <a:pPr>
              <a:spcBef>
                <a:spcPct val="50000"/>
              </a:spcBef>
            </a:pPr>
            <a:r>
              <a:rPr lang="en-US" altLang="en-US" sz="1600" i="1">
                <a:solidFill>
                  <a:schemeClr val="tx2"/>
                </a:solidFill>
                <a:cs typeface="Times New Roman" pitchFamily="18" charset="0"/>
              </a:rPr>
              <a:t>System errors</a:t>
            </a:r>
            <a:r>
              <a:rPr lang="en-US" altLang="en-US" sz="1600">
                <a:solidFill>
                  <a:schemeClr val="tx2"/>
                </a:solidFill>
                <a:cs typeface="Times New Roman" pitchFamily="18" charset="0"/>
              </a:rPr>
              <a:t> are thrown by JVM and represented in the </a:t>
            </a:r>
            <a:r>
              <a:rPr lang="en-US" altLang="en-US" sz="1600" u="sng">
                <a:solidFill>
                  <a:schemeClr val="tx2"/>
                </a:solidFill>
                <a:cs typeface="Times New Roman" pitchFamily="18" charset="0"/>
              </a:rPr>
              <a:t>Error</a:t>
            </a:r>
            <a:r>
              <a:rPr lang="en-US" altLang="en-US" sz="1600">
                <a:solidFill>
                  <a:schemeClr val="tx2"/>
                </a:solidFill>
                <a:cs typeface="Times New Roman" pitchFamily="18" charset="0"/>
              </a:rPr>
              <a:t> class. The </a:t>
            </a:r>
            <a:r>
              <a:rPr lang="en-US" altLang="en-US" sz="1600" u="sng">
                <a:solidFill>
                  <a:schemeClr val="tx2"/>
                </a:solidFill>
                <a:cs typeface="Times New Roman" pitchFamily="18" charset="0"/>
              </a:rPr>
              <a:t>Error</a:t>
            </a:r>
            <a:r>
              <a:rPr lang="en-US" altLang="en-US" sz="1600">
                <a:solidFill>
                  <a:schemeClr val="tx2"/>
                </a:solidFill>
                <a:cs typeface="Times New Roman" pitchFamily="18" charset="0"/>
              </a:rPr>
              <a:t> class describes internal system errors. Such errors rarely occur. If one does, there is little you can do beyond notifying the user and trying to terminate the program gracefully. </a:t>
            </a:r>
            <a:endParaRPr lang="en-US" altLang="en-US" sz="1600">
              <a:solidFill>
                <a:schemeClr val="tx2"/>
              </a:solidFill>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310278"/>
                                        </p:tgtEl>
                                        <p:attrNameLst>
                                          <p:attrName>style.visibility</p:attrName>
                                        </p:attrNameLst>
                                      </p:cBhvr>
                                      <p:to>
                                        <p:strVal val="visible"/>
                                      </p:to>
                                    </p:set>
                                    <p:anim calcmode="lin" valueType="num">
                                      <p:cBhvr additive="base">
                                        <p:cTn id="7" dur="500" fill="hold"/>
                                        <p:tgtEl>
                                          <p:spTgt spid="310278"/>
                                        </p:tgtEl>
                                        <p:attrNameLst>
                                          <p:attrName>ppt_x</p:attrName>
                                        </p:attrNameLst>
                                      </p:cBhvr>
                                      <p:tavLst>
                                        <p:tav tm="0">
                                          <p:val>
                                            <p:strVal val="0-#ppt_w/2"/>
                                          </p:val>
                                        </p:tav>
                                        <p:tav tm="100000">
                                          <p:val>
                                            <p:strVal val="#ppt_x"/>
                                          </p:val>
                                        </p:tav>
                                      </p:tavLst>
                                    </p:anim>
                                    <p:anim calcmode="lin" valueType="num">
                                      <p:cBhvr additive="base">
                                        <p:cTn id="8" dur="500" fill="hold"/>
                                        <p:tgtEl>
                                          <p:spTgt spid="310278"/>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10277"/>
                                        </p:tgtEl>
                                        <p:attrNameLst>
                                          <p:attrName>style.visibility</p:attrName>
                                        </p:attrNameLst>
                                      </p:cBhvr>
                                      <p:to>
                                        <p:strVal val="visible"/>
                                      </p:to>
                                    </p:set>
                                    <p:anim calcmode="lin" valueType="num">
                                      <p:cBhvr additive="base">
                                        <p:cTn id="11" dur="500" fill="hold"/>
                                        <p:tgtEl>
                                          <p:spTgt spid="310277"/>
                                        </p:tgtEl>
                                        <p:attrNameLst>
                                          <p:attrName>ppt_x</p:attrName>
                                        </p:attrNameLst>
                                      </p:cBhvr>
                                      <p:tavLst>
                                        <p:tav tm="0">
                                          <p:val>
                                            <p:strVal val="0-#ppt_w/2"/>
                                          </p:val>
                                        </p:tav>
                                        <p:tav tm="100000">
                                          <p:val>
                                            <p:strVal val="#ppt_x"/>
                                          </p:val>
                                        </p:tav>
                                      </p:tavLst>
                                    </p:anim>
                                    <p:anim calcmode="lin" valueType="num">
                                      <p:cBhvr additive="base">
                                        <p:cTn id="12" dur="500" fill="hold"/>
                                        <p:tgtEl>
                                          <p:spTgt spid="3102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7" grpId="0" animBg="1"/>
      <p:bldP spid="31027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lide Number Placeholder 4"/>
          <p:cNvSpPr>
            <a:spLocks noGrp="1"/>
          </p:cNvSpPr>
          <p:nvPr>
            <p:ph type="sldNum" sz="quarter" idx="11"/>
          </p:nvPr>
        </p:nvSpPr>
        <p:spPr>
          <a:noFill/>
          <a:ln>
            <a:miter lim="800000"/>
            <a:headEnd/>
            <a:tailEnd/>
          </a:ln>
        </p:spPr>
        <p:txBody>
          <a:bodyPr/>
          <a:lstStyle/>
          <a:p>
            <a:fld id="{CC87B8BB-3E80-4CD8-BA9C-7358A70B5FEA}" type="slidenum">
              <a:rPr lang="en-US" altLang="en-US" smtClean="0"/>
              <a:pPr/>
              <a:t>7</a:t>
            </a:fld>
            <a:endParaRPr lang="en-US" altLang="en-US" smtClean="0"/>
          </a:p>
        </p:txBody>
      </p:sp>
      <p:sp>
        <p:nvSpPr>
          <p:cNvPr id="3076" name="Rectangle 2"/>
          <p:cNvSpPr>
            <a:spLocks noGrp="1" noChangeArrowheads="1"/>
          </p:cNvSpPr>
          <p:nvPr>
            <p:ph type="title"/>
          </p:nvPr>
        </p:nvSpPr>
        <p:spPr>
          <a:xfrm>
            <a:off x="685800" y="228600"/>
            <a:ext cx="7772400" cy="819150"/>
          </a:xfrm>
        </p:spPr>
        <p:txBody>
          <a:bodyPr/>
          <a:lstStyle/>
          <a:p>
            <a:r>
              <a:rPr lang="en-US" altLang="en-US" smtClean="0"/>
              <a:t>Exceptions</a:t>
            </a:r>
            <a:endParaRPr lang="en-US" altLang="en-US" b="1" smtClean="0"/>
          </a:p>
        </p:txBody>
      </p:sp>
      <p:sp>
        <p:nvSpPr>
          <p:cNvPr id="3077" name="Rectangle 3"/>
          <p:cNvSpPr>
            <a:spLocks noChangeArrowheads="1"/>
          </p:cNvSpPr>
          <p:nvPr/>
        </p:nvSpPr>
        <p:spPr bwMode="auto">
          <a:xfrm>
            <a:off x="0" y="2000250"/>
            <a:ext cx="9144000" cy="0"/>
          </a:xfrm>
          <a:prstGeom prst="rect">
            <a:avLst/>
          </a:prstGeom>
          <a:noFill/>
          <a:ln w="12700">
            <a:noFill/>
            <a:miter lim="800000"/>
            <a:headEnd type="none" w="sm" len="sm"/>
            <a:tailEnd type="none" w="sm" len="sm"/>
          </a:ln>
        </p:spPr>
        <p:txBody>
          <a:bodyPr wrap="none" anchor="ctr">
            <a:spAutoFit/>
          </a:bodyPr>
          <a:lstStyle/>
          <a:p>
            <a:endParaRPr lang="en-US" altLang="en-US"/>
          </a:p>
        </p:txBody>
      </p:sp>
      <p:graphicFrame>
        <p:nvGraphicFramePr>
          <p:cNvPr id="3074" name="Object 4"/>
          <p:cNvGraphicFramePr>
            <a:graphicFrameLocks noChangeAspect="1"/>
          </p:cNvGraphicFramePr>
          <p:nvPr/>
        </p:nvGraphicFramePr>
        <p:xfrm>
          <a:off x="152400" y="1371600"/>
          <a:ext cx="8839200" cy="4510088"/>
        </p:xfrm>
        <a:graphic>
          <a:graphicData uri="http://schemas.openxmlformats.org/presentationml/2006/ole">
            <p:oleObj spid="_x0000_s3074" name="Picture" r:id="rId3" imgW="5608452" imgH="2853594" progId="Word.Picture.8">
              <p:embed/>
            </p:oleObj>
          </a:graphicData>
        </a:graphic>
      </p:graphicFrame>
      <p:sp>
        <p:nvSpPr>
          <p:cNvPr id="311301" name="Text Box 5"/>
          <p:cNvSpPr txBox="1">
            <a:spLocks noChangeArrowheads="1"/>
          </p:cNvSpPr>
          <p:nvPr/>
        </p:nvSpPr>
        <p:spPr bwMode="auto">
          <a:xfrm>
            <a:off x="0" y="1219200"/>
            <a:ext cx="2667000" cy="1739900"/>
          </a:xfrm>
          <a:prstGeom prst="rect">
            <a:avLst/>
          </a:prstGeom>
          <a:noFill/>
          <a:ln w="9525">
            <a:noFill/>
            <a:miter lim="800000"/>
            <a:headEnd/>
            <a:tailEnd/>
          </a:ln>
        </p:spPr>
        <p:txBody>
          <a:bodyPr>
            <a:spAutoFit/>
          </a:bodyPr>
          <a:lstStyle/>
          <a:p>
            <a:pPr>
              <a:spcBef>
                <a:spcPct val="50000"/>
              </a:spcBef>
            </a:pPr>
            <a:r>
              <a:rPr lang="en-US" altLang="en-US" sz="1800" u="sng">
                <a:solidFill>
                  <a:schemeClr val="tx2"/>
                </a:solidFill>
                <a:cs typeface="Times New Roman" pitchFamily="18" charset="0"/>
              </a:rPr>
              <a:t>Exception</a:t>
            </a:r>
            <a:r>
              <a:rPr lang="en-US" altLang="en-US" sz="1800">
                <a:solidFill>
                  <a:schemeClr val="tx2"/>
                </a:solidFill>
                <a:cs typeface="Times New Roman" pitchFamily="18" charset="0"/>
              </a:rPr>
              <a:t> describes errors caused by your program and external circumstances. These errors can be caught and handled by your program</a:t>
            </a:r>
            <a:r>
              <a:rPr lang="en-US" altLang="en-US" sz="1800">
                <a:solidFill>
                  <a:schemeClr val="bg2"/>
                </a:solidFill>
                <a:cs typeface="Times New Roman" pitchFamily="18" charset="0"/>
              </a:rPr>
              <a:t>. </a:t>
            </a:r>
            <a:endParaRPr lang="en-US" altLang="en-US" sz="1800">
              <a:solidFill>
                <a:schemeClr val="bg2"/>
              </a:solidFill>
            </a:endParaRPr>
          </a:p>
        </p:txBody>
      </p:sp>
      <p:sp>
        <p:nvSpPr>
          <p:cNvPr id="311302" name="Rectangle 6"/>
          <p:cNvSpPr>
            <a:spLocks noChangeArrowheads="1"/>
          </p:cNvSpPr>
          <p:nvPr/>
        </p:nvSpPr>
        <p:spPr bwMode="auto">
          <a:xfrm>
            <a:off x="2743200" y="1447800"/>
            <a:ext cx="6172200" cy="2895600"/>
          </a:xfrm>
          <a:prstGeom prst="rect">
            <a:avLst/>
          </a:prstGeom>
          <a:solidFill>
            <a:schemeClr val="accent1">
              <a:alpha val="18823"/>
            </a:schemeClr>
          </a:solidFill>
          <a:ln w="12700">
            <a:solidFill>
              <a:schemeClr val="tx1"/>
            </a:solidFill>
            <a:miter lim="800000"/>
            <a:headEnd type="none" w="sm" len="sm"/>
            <a:tailEnd type="none" w="sm" len="sm"/>
          </a:ln>
        </p:spPr>
        <p:txBody>
          <a:bodyPr wrap="none" anchor="ctr"/>
          <a:lstStyle/>
          <a:p>
            <a:endParaRPr lang="en-US" altLang="en-US"/>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Rectangle 8">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311301"/>
                                        </p:tgtEl>
                                        <p:attrNameLst>
                                          <p:attrName>style.visibility</p:attrName>
                                        </p:attrNameLst>
                                      </p:cBhvr>
                                      <p:to>
                                        <p:strVal val="visible"/>
                                      </p:to>
                                    </p:set>
                                    <p:anim calcmode="lin" valueType="num">
                                      <p:cBhvr additive="base">
                                        <p:cTn id="7" dur="500" fill="hold"/>
                                        <p:tgtEl>
                                          <p:spTgt spid="311301"/>
                                        </p:tgtEl>
                                        <p:attrNameLst>
                                          <p:attrName>ppt_x</p:attrName>
                                        </p:attrNameLst>
                                      </p:cBhvr>
                                      <p:tavLst>
                                        <p:tav tm="0">
                                          <p:val>
                                            <p:strVal val="0-#ppt_w/2"/>
                                          </p:val>
                                        </p:tav>
                                        <p:tav tm="100000">
                                          <p:val>
                                            <p:strVal val="#ppt_x"/>
                                          </p:val>
                                        </p:tav>
                                      </p:tavLst>
                                    </p:anim>
                                    <p:anim calcmode="lin" valueType="num">
                                      <p:cBhvr additive="base">
                                        <p:cTn id="8" dur="500" fill="hold"/>
                                        <p:tgtEl>
                                          <p:spTgt spid="31130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11302"/>
                                        </p:tgtEl>
                                        <p:attrNameLst>
                                          <p:attrName>style.visibility</p:attrName>
                                        </p:attrNameLst>
                                      </p:cBhvr>
                                      <p:to>
                                        <p:strVal val="visible"/>
                                      </p:to>
                                    </p:set>
                                    <p:anim calcmode="lin" valueType="num">
                                      <p:cBhvr additive="base">
                                        <p:cTn id="11" dur="500" fill="hold"/>
                                        <p:tgtEl>
                                          <p:spTgt spid="311302"/>
                                        </p:tgtEl>
                                        <p:attrNameLst>
                                          <p:attrName>ppt_x</p:attrName>
                                        </p:attrNameLst>
                                      </p:cBhvr>
                                      <p:tavLst>
                                        <p:tav tm="0">
                                          <p:val>
                                            <p:strVal val="0-#ppt_w/2"/>
                                          </p:val>
                                        </p:tav>
                                        <p:tav tm="100000">
                                          <p:val>
                                            <p:strVal val="#ppt_x"/>
                                          </p:val>
                                        </p:tav>
                                      </p:tavLst>
                                    </p:anim>
                                    <p:anim calcmode="lin" valueType="num">
                                      <p:cBhvr additive="base">
                                        <p:cTn id="12" dur="500" fill="hold"/>
                                        <p:tgtEl>
                                          <p:spTgt spid="3113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301" grpId="0"/>
      <p:bldP spid="31130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4"/>
          <p:cNvSpPr>
            <a:spLocks noGrp="1"/>
          </p:cNvSpPr>
          <p:nvPr>
            <p:ph type="sldNum" sz="quarter" idx="11"/>
          </p:nvPr>
        </p:nvSpPr>
        <p:spPr>
          <a:noFill/>
          <a:ln>
            <a:miter lim="800000"/>
            <a:headEnd/>
            <a:tailEnd/>
          </a:ln>
        </p:spPr>
        <p:txBody>
          <a:bodyPr/>
          <a:lstStyle/>
          <a:p>
            <a:fld id="{9F3ABCFB-133A-4840-B25B-8553827C661D}" type="slidenum">
              <a:rPr lang="en-US" altLang="en-US" smtClean="0"/>
              <a:pPr/>
              <a:t>8</a:t>
            </a:fld>
            <a:endParaRPr lang="en-US" altLang="en-US" smtClean="0"/>
          </a:p>
        </p:txBody>
      </p:sp>
      <p:sp>
        <p:nvSpPr>
          <p:cNvPr id="4100" name="Rectangle 2"/>
          <p:cNvSpPr>
            <a:spLocks noGrp="1" noChangeArrowheads="1"/>
          </p:cNvSpPr>
          <p:nvPr>
            <p:ph type="title"/>
          </p:nvPr>
        </p:nvSpPr>
        <p:spPr>
          <a:xfrm>
            <a:off x="685800" y="228600"/>
            <a:ext cx="7772400" cy="819150"/>
          </a:xfrm>
        </p:spPr>
        <p:txBody>
          <a:bodyPr/>
          <a:lstStyle/>
          <a:p>
            <a:r>
              <a:rPr lang="en-US" altLang="en-US" smtClean="0"/>
              <a:t>Runtime Exceptions</a:t>
            </a:r>
            <a:endParaRPr lang="en-US" altLang="en-US" b="1" smtClean="0"/>
          </a:p>
        </p:txBody>
      </p:sp>
      <p:sp>
        <p:nvSpPr>
          <p:cNvPr id="4101" name="Rectangle 3"/>
          <p:cNvSpPr>
            <a:spLocks noChangeArrowheads="1"/>
          </p:cNvSpPr>
          <p:nvPr/>
        </p:nvSpPr>
        <p:spPr bwMode="auto">
          <a:xfrm>
            <a:off x="0" y="2000250"/>
            <a:ext cx="9144000" cy="0"/>
          </a:xfrm>
          <a:prstGeom prst="rect">
            <a:avLst/>
          </a:prstGeom>
          <a:noFill/>
          <a:ln w="12700">
            <a:noFill/>
            <a:miter lim="800000"/>
            <a:headEnd type="none" w="sm" len="sm"/>
            <a:tailEnd type="none" w="sm" len="sm"/>
          </a:ln>
        </p:spPr>
        <p:txBody>
          <a:bodyPr wrap="none" anchor="ctr">
            <a:spAutoFit/>
          </a:bodyPr>
          <a:lstStyle/>
          <a:p>
            <a:endParaRPr lang="en-US" altLang="en-US"/>
          </a:p>
        </p:txBody>
      </p:sp>
      <p:graphicFrame>
        <p:nvGraphicFramePr>
          <p:cNvPr id="4098" name="Object 4"/>
          <p:cNvGraphicFramePr>
            <a:graphicFrameLocks noChangeAspect="1"/>
          </p:cNvGraphicFramePr>
          <p:nvPr/>
        </p:nvGraphicFramePr>
        <p:xfrm>
          <a:off x="152400" y="1371600"/>
          <a:ext cx="8839200" cy="4510088"/>
        </p:xfrm>
        <a:graphic>
          <a:graphicData uri="http://schemas.openxmlformats.org/presentationml/2006/ole">
            <p:oleObj spid="_x0000_s4098" name="Picture" r:id="rId3" imgW="5608452" imgH="2853594" progId="Word.Picture.8">
              <p:embed/>
            </p:oleObj>
          </a:graphicData>
        </a:graphic>
      </p:graphicFrame>
      <p:sp>
        <p:nvSpPr>
          <p:cNvPr id="312325" name="Text Box 5"/>
          <p:cNvSpPr txBox="1">
            <a:spLocks noChangeArrowheads="1"/>
          </p:cNvSpPr>
          <p:nvPr/>
        </p:nvSpPr>
        <p:spPr bwMode="auto">
          <a:xfrm>
            <a:off x="6172200" y="4572000"/>
            <a:ext cx="2743200" cy="954088"/>
          </a:xfrm>
          <a:prstGeom prst="rect">
            <a:avLst/>
          </a:prstGeom>
          <a:noFill/>
          <a:ln w="9525">
            <a:noFill/>
            <a:miter lim="800000"/>
            <a:headEnd/>
            <a:tailEnd/>
          </a:ln>
        </p:spPr>
        <p:txBody>
          <a:bodyPr>
            <a:spAutoFit/>
          </a:bodyPr>
          <a:lstStyle/>
          <a:p>
            <a:pPr>
              <a:spcBef>
                <a:spcPct val="50000"/>
              </a:spcBef>
            </a:pPr>
            <a:r>
              <a:rPr lang="en-US" altLang="en-US" sz="1400">
                <a:solidFill>
                  <a:schemeClr val="tx2"/>
                </a:solidFill>
              </a:rPr>
              <a:t>RuntimeException is caused by programming errors, such as bad casting, accessing an out-of-bounds array, and numeric errors.</a:t>
            </a:r>
          </a:p>
        </p:txBody>
      </p:sp>
      <p:sp>
        <p:nvSpPr>
          <p:cNvPr id="312326" name="Rectangle 6"/>
          <p:cNvSpPr>
            <a:spLocks noChangeArrowheads="1"/>
          </p:cNvSpPr>
          <p:nvPr/>
        </p:nvSpPr>
        <p:spPr bwMode="auto">
          <a:xfrm>
            <a:off x="5943600" y="1905000"/>
            <a:ext cx="2743200" cy="2438400"/>
          </a:xfrm>
          <a:prstGeom prst="rect">
            <a:avLst/>
          </a:prstGeom>
          <a:solidFill>
            <a:schemeClr val="accent1">
              <a:alpha val="18823"/>
            </a:schemeClr>
          </a:solidFill>
          <a:ln w="12700">
            <a:solidFill>
              <a:schemeClr val="tx1"/>
            </a:solidFill>
            <a:miter lim="800000"/>
            <a:headEnd type="none" w="sm" len="sm"/>
            <a:tailEnd type="none" w="sm" len="sm"/>
          </a:ln>
        </p:spPr>
        <p:txBody>
          <a:bodyPr wrap="none" anchor="ctr"/>
          <a:lstStyle/>
          <a:p>
            <a:endParaRPr lang="en-US" altLang="en-US"/>
          </a:p>
        </p:txBody>
      </p:sp>
      <p:sp>
        <p:nvSpPr>
          <p:cNvPr id="312327" name="Rectangle 7"/>
          <p:cNvSpPr>
            <a:spLocks noChangeArrowheads="1"/>
          </p:cNvSpPr>
          <p:nvPr/>
        </p:nvSpPr>
        <p:spPr bwMode="auto">
          <a:xfrm>
            <a:off x="4267200" y="2743200"/>
            <a:ext cx="1676400" cy="533400"/>
          </a:xfrm>
          <a:prstGeom prst="rect">
            <a:avLst/>
          </a:prstGeom>
          <a:solidFill>
            <a:schemeClr val="accent1">
              <a:alpha val="18823"/>
            </a:schemeClr>
          </a:solidFill>
          <a:ln w="12700">
            <a:solidFill>
              <a:schemeClr val="tx1"/>
            </a:solidFill>
            <a:miter lim="800000"/>
            <a:headEnd type="none" w="sm" len="sm"/>
            <a:tailEnd type="none" w="sm" len="sm"/>
          </a:ln>
        </p:spPr>
        <p:txBody>
          <a:bodyPr wrap="none" anchor="ctr"/>
          <a:lstStyle/>
          <a:p>
            <a:endParaRPr lang="en-US" altLang="en-US"/>
          </a:p>
        </p:txBody>
      </p:sp>
      <p:pic>
        <p:nvPicPr>
          <p:cNvPr id="9"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312325"/>
                                        </p:tgtEl>
                                        <p:attrNameLst>
                                          <p:attrName>style.visibility</p:attrName>
                                        </p:attrNameLst>
                                      </p:cBhvr>
                                      <p:to>
                                        <p:strVal val="visible"/>
                                      </p:to>
                                    </p:set>
                                    <p:anim calcmode="lin" valueType="num">
                                      <p:cBhvr additive="base">
                                        <p:cTn id="7" dur="500" fill="hold"/>
                                        <p:tgtEl>
                                          <p:spTgt spid="312325"/>
                                        </p:tgtEl>
                                        <p:attrNameLst>
                                          <p:attrName>ppt_x</p:attrName>
                                        </p:attrNameLst>
                                      </p:cBhvr>
                                      <p:tavLst>
                                        <p:tav tm="0">
                                          <p:val>
                                            <p:strVal val="0-#ppt_w/2"/>
                                          </p:val>
                                        </p:tav>
                                        <p:tav tm="100000">
                                          <p:val>
                                            <p:strVal val="#ppt_x"/>
                                          </p:val>
                                        </p:tav>
                                      </p:tavLst>
                                    </p:anim>
                                    <p:anim calcmode="lin" valueType="num">
                                      <p:cBhvr additive="base">
                                        <p:cTn id="8" dur="500" fill="hold"/>
                                        <p:tgtEl>
                                          <p:spTgt spid="31232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12326"/>
                                        </p:tgtEl>
                                        <p:attrNameLst>
                                          <p:attrName>style.visibility</p:attrName>
                                        </p:attrNameLst>
                                      </p:cBhvr>
                                      <p:to>
                                        <p:strVal val="visible"/>
                                      </p:to>
                                    </p:set>
                                    <p:anim calcmode="lin" valueType="num">
                                      <p:cBhvr additive="base">
                                        <p:cTn id="11" dur="500" fill="hold"/>
                                        <p:tgtEl>
                                          <p:spTgt spid="312326"/>
                                        </p:tgtEl>
                                        <p:attrNameLst>
                                          <p:attrName>ppt_x</p:attrName>
                                        </p:attrNameLst>
                                      </p:cBhvr>
                                      <p:tavLst>
                                        <p:tav tm="0">
                                          <p:val>
                                            <p:strVal val="0-#ppt_w/2"/>
                                          </p:val>
                                        </p:tav>
                                        <p:tav tm="100000">
                                          <p:val>
                                            <p:strVal val="#ppt_x"/>
                                          </p:val>
                                        </p:tav>
                                      </p:tavLst>
                                    </p:anim>
                                    <p:anim calcmode="lin" valueType="num">
                                      <p:cBhvr additive="base">
                                        <p:cTn id="12" dur="500" fill="hold"/>
                                        <p:tgtEl>
                                          <p:spTgt spid="312326"/>
                                        </p:tgtEl>
                                        <p:attrNameLst>
                                          <p:attrName>ppt_y</p:attrName>
                                        </p:attrNameLst>
                                      </p:cBhvr>
                                      <p:tavLst>
                                        <p:tav tm="0">
                                          <p:val>
                                            <p:strVal val="#ppt_y"/>
                                          </p:val>
                                        </p:tav>
                                        <p:tav tm="100000">
                                          <p:val>
                                            <p:strVal val="#ppt_y"/>
                                          </p:val>
                                        </p:tav>
                                      </p:tavLst>
                                    </p:anim>
                                  </p:childTnLst>
                                </p:cTn>
                              </p:par>
                              <p:par>
                                <p:cTn id="13" presetID="2" presetClass="entr" presetSubtype="8" fill="hold" grpId="1" nodeType="withEffect">
                                  <p:stCondLst>
                                    <p:cond delay="0"/>
                                  </p:stCondLst>
                                  <p:childTnLst>
                                    <p:set>
                                      <p:cBhvr>
                                        <p:cTn id="14" dur="1" fill="hold">
                                          <p:stCondLst>
                                            <p:cond delay="0"/>
                                          </p:stCondLst>
                                        </p:cTn>
                                        <p:tgtEl>
                                          <p:spTgt spid="312325"/>
                                        </p:tgtEl>
                                        <p:attrNameLst>
                                          <p:attrName>style.visibility</p:attrName>
                                        </p:attrNameLst>
                                      </p:cBhvr>
                                      <p:to>
                                        <p:strVal val="visible"/>
                                      </p:to>
                                    </p:set>
                                    <p:anim calcmode="lin" valueType="num">
                                      <p:cBhvr additive="base">
                                        <p:cTn id="15" dur="500" fill="hold"/>
                                        <p:tgtEl>
                                          <p:spTgt spid="312325"/>
                                        </p:tgtEl>
                                        <p:attrNameLst>
                                          <p:attrName>ppt_x</p:attrName>
                                        </p:attrNameLst>
                                      </p:cBhvr>
                                      <p:tavLst>
                                        <p:tav tm="0">
                                          <p:val>
                                            <p:strVal val="0-#ppt_w/2"/>
                                          </p:val>
                                        </p:tav>
                                        <p:tav tm="100000">
                                          <p:val>
                                            <p:strVal val="#ppt_x"/>
                                          </p:val>
                                        </p:tav>
                                      </p:tavLst>
                                    </p:anim>
                                    <p:anim calcmode="lin" valueType="num">
                                      <p:cBhvr additive="base">
                                        <p:cTn id="16" dur="500" fill="hold"/>
                                        <p:tgtEl>
                                          <p:spTgt spid="312325"/>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12327"/>
                                        </p:tgtEl>
                                        <p:attrNameLst>
                                          <p:attrName>style.visibility</p:attrName>
                                        </p:attrNameLst>
                                      </p:cBhvr>
                                      <p:to>
                                        <p:strVal val="visible"/>
                                      </p:to>
                                    </p:set>
                                    <p:anim calcmode="lin" valueType="num">
                                      <p:cBhvr additive="base">
                                        <p:cTn id="19" dur="500" fill="hold"/>
                                        <p:tgtEl>
                                          <p:spTgt spid="312327"/>
                                        </p:tgtEl>
                                        <p:attrNameLst>
                                          <p:attrName>ppt_x</p:attrName>
                                        </p:attrNameLst>
                                      </p:cBhvr>
                                      <p:tavLst>
                                        <p:tav tm="0">
                                          <p:val>
                                            <p:strVal val="0-#ppt_w/2"/>
                                          </p:val>
                                        </p:tav>
                                        <p:tav tm="100000">
                                          <p:val>
                                            <p:strVal val="#ppt_x"/>
                                          </p:val>
                                        </p:tav>
                                      </p:tavLst>
                                    </p:anim>
                                    <p:anim calcmode="lin" valueType="num">
                                      <p:cBhvr additive="base">
                                        <p:cTn id="20" dur="500" fill="hold"/>
                                        <p:tgtEl>
                                          <p:spTgt spid="3123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5" grpId="0"/>
      <p:bldP spid="312325" grpId="1"/>
      <p:bldP spid="312326" grpId="0" animBg="1"/>
      <p:bldP spid="3123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1"/>
          </p:nvPr>
        </p:nvSpPr>
        <p:spPr>
          <a:noFill/>
          <a:ln>
            <a:miter lim="800000"/>
            <a:headEnd/>
            <a:tailEnd/>
          </a:ln>
        </p:spPr>
        <p:txBody>
          <a:bodyPr/>
          <a:lstStyle/>
          <a:p>
            <a:fld id="{2281D2C7-3B0F-4546-AC8E-495B2345E045}" type="slidenum">
              <a:rPr lang="en-US" altLang="en-US" smtClean="0"/>
              <a:pPr/>
              <a:t>9</a:t>
            </a:fld>
            <a:endParaRPr lang="en-US" altLang="en-US" smtClean="0"/>
          </a:p>
        </p:txBody>
      </p:sp>
      <p:sp>
        <p:nvSpPr>
          <p:cNvPr id="21507" name="Rectangle 2"/>
          <p:cNvSpPr>
            <a:spLocks noGrp="1" noChangeArrowheads="1"/>
          </p:cNvSpPr>
          <p:nvPr>
            <p:ph type="title"/>
          </p:nvPr>
        </p:nvSpPr>
        <p:spPr>
          <a:xfrm>
            <a:off x="685800" y="0"/>
            <a:ext cx="7772400" cy="1428750"/>
          </a:xfrm>
        </p:spPr>
        <p:txBody>
          <a:bodyPr>
            <a:normAutofit/>
          </a:bodyPr>
          <a:lstStyle/>
          <a:p>
            <a:pPr algn="l"/>
            <a:r>
              <a:rPr lang="en-US" altLang="en-US" sz="3600" dirty="0" smtClean="0"/>
              <a:t>Checked Exceptions vs. Unchecked Exceptions</a:t>
            </a:r>
            <a:endParaRPr lang="en-US" altLang="en-US" sz="3600" b="1" dirty="0" smtClean="0"/>
          </a:p>
        </p:txBody>
      </p:sp>
      <p:sp>
        <p:nvSpPr>
          <p:cNvPr id="21508" name="Rectangle 3"/>
          <p:cNvSpPr>
            <a:spLocks noChangeArrowheads="1"/>
          </p:cNvSpPr>
          <p:nvPr/>
        </p:nvSpPr>
        <p:spPr bwMode="auto">
          <a:xfrm>
            <a:off x="2000250" y="2571750"/>
            <a:ext cx="9144000" cy="0"/>
          </a:xfrm>
          <a:prstGeom prst="rect">
            <a:avLst/>
          </a:prstGeom>
          <a:noFill/>
          <a:ln w="12700">
            <a:noFill/>
            <a:miter lim="800000"/>
            <a:headEnd type="none" w="sm" len="sm"/>
            <a:tailEnd type="none" w="sm" len="sm"/>
          </a:ln>
        </p:spPr>
        <p:txBody>
          <a:bodyPr>
            <a:spAutoFit/>
          </a:bodyPr>
          <a:lstStyle/>
          <a:p>
            <a:endParaRPr lang="en-US" altLang="en-US"/>
          </a:p>
        </p:txBody>
      </p:sp>
      <p:sp>
        <p:nvSpPr>
          <p:cNvPr id="21509" name="Text Box 4"/>
          <p:cNvSpPr txBox="1">
            <a:spLocks noChangeArrowheads="1"/>
          </p:cNvSpPr>
          <p:nvPr/>
        </p:nvSpPr>
        <p:spPr bwMode="auto">
          <a:xfrm>
            <a:off x="381000" y="1981200"/>
            <a:ext cx="8534400" cy="2528888"/>
          </a:xfrm>
          <a:prstGeom prst="rect">
            <a:avLst/>
          </a:prstGeom>
          <a:noFill/>
          <a:ln w="12700">
            <a:noFill/>
            <a:miter lim="800000"/>
            <a:headEnd type="none" w="sm" len="sm"/>
            <a:tailEnd type="none" w="sm" len="sm"/>
          </a:ln>
        </p:spPr>
        <p:txBody>
          <a:bodyPr>
            <a:spAutoFit/>
          </a:bodyPr>
          <a:lstStyle/>
          <a:p>
            <a:pPr>
              <a:spcBef>
                <a:spcPct val="50000"/>
              </a:spcBef>
            </a:pPr>
            <a:r>
              <a:rPr lang="en-US" altLang="en-US" sz="3200" u="sng">
                <a:cs typeface="Times New Roman" pitchFamily="18" charset="0"/>
              </a:rPr>
              <a:t>RuntimeException</a:t>
            </a:r>
            <a:r>
              <a:rPr lang="en-US" altLang="en-US" sz="3200">
                <a:cs typeface="Times New Roman" pitchFamily="18" charset="0"/>
              </a:rPr>
              <a:t>, </a:t>
            </a:r>
            <a:r>
              <a:rPr lang="en-US" altLang="en-US" sz="3200" u="sng">
                <a:cs typeface="Times New Roman" pitchFamily="18" charset="0"/>
              </a:rPr>
              <a:t>Error</a:t>
            </a:r>
            <a:r>
              <a:rPr lang="en-US" altLang="en-US" sz="3200">
                <a:cs typeface="Times New Roman" pitchFamily="18" charset="0"/>
              </a:rPr>
              <a:t> and their subclasses are known as </a:t>
            </a:r>
            <a:r>
              <a:rPr lang="en-US" altLang="en-US" sz="3200" i="1">
                <a:cs typeface="Times New Roman" pitchFamily="18" charset="0"/>
              </a:rPr>
              <a:t>unchecked</a:t>
            </a:r>
            <a:r>
              <a:rPr lang="en-US" altLang="en-US" sz="3200">
                <a:cs typeface="Times New Roman" pitchFamily="18" charset="0"/>
              </a:rPr>
              <a:t> </a:t>
            </a:r>
            <a:r>
              <a:rPr lang="en-US" altLang="en-US" sz="3200" i="1">
                <a:cs typeface="Times New Roman" pitchFamily="18" charset="0"/>
              </a:rPr>
              <a:t>exceptions</a:t>
            </a:r>
            <a:r>
              <a:rPr lang="en-US" altLang="en-US" sz="3200">
                <a:cs typeface="Times New Roman" pitchFamily="18" charset="0"/>
              </a:rPr>
              <a:t>. All other exceptions are known as </a:t>
            </a:r>
            <a:r>
              <a:rPr lang="en-US" altLang="en-US" sz="3200" i="1">
                <a:cs typeface="Times New Roman" pitchFamily="18" charset="0"/>
              </a:rPr>
              <a:t>checked exceptions</a:t>
            </a:r>
            <a:r>
              <a:rPr lang="en-US" altLang="en-US" sz="3200">
                <a:cs typeface="Times New Roman" pitchFamily="18" charset="0"/>
              </a:rPr>
              <a:t>, meaning that the compiler forces the programmer to check and deal with the exceptions.</a:t>
            </a:r>
            <a:r>
              <a:rPr lang="en-US" altLang="en-US" sz="3200">
                <a:latin typeface="Courier" charset="0"/>
                <a:cs typeface="Times New Roman" pitchFamily="18" charset="0"/>
              </a:rPr>
              <a:t> </a:t>
            </a:r>
          </a:p>
        </p:txBody>
      </p:sp>
      <p:pic>
        <p:nvPicPr>
          <p:cNvPr id="6"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786</Words>
  <Application>Microsoft Office PowerPoint</Application>
  <PresentationFormat>On-screen Show (4:3)</PresentationFormat>
  <Paragraphs>172</Paragraphs>
  <Slides>21</Slides>
  <Notes>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Office Theme</vt:lpstr>
      <vt:lpstr>Picture</vt:lpstr>
      <vt:lpstr> Web Development/BTCS-2410</vt:lpstr>
      <vt:lpstr>Exception-Handling Overview </vt:lpstr>
      <vt:lpstr>Exception Advantages</vt:lpstr>
      <vt:lpstr>Handling Input Mismatch Exception</vt:lpstr>
      <vt:lpstr>Exception Types</vt:lpstr>
      <vt:lpstr>System Errors</vt:lpstr>
      <vt:lpstr>Exceptions</vt:lpstr>
      <vt:lpstr>Runtime Exceptions</vt:lpstr>
      <vt:lpstr>Checked Exceptions vs. Unchecked Exceptions</vt:lpstr>
      <vt:lpstr>Unchecked Exceptions</vt:lpstr>
      <vt:lpstr>Unchecked Exceptions</vt:lpstr>
      <vt:lpstr>Declaring, Throwing, and Catching Exceptions</vt:lpstr>
      <vt:lpstr>Declaring Exceptions</vt:lpstr>
      <vt:lpstr>Throwing Exceptions</vt:lpstr>
      <vt:lpstr>Throwing Exceptions Example</vt:lpstr>
      <vt:lpstr>Catching Exceptions</vt:lpstr>
      <vt:lpstr>Catching Exceptions</vt:lpstr>
      <vt:lpstr>The finally Clause</vt:lpstr>
      <vt:lpstr>Trace a Program Execution</vt:lpstr>
      <vt:lpstr>Trace a Program Execution</vt:lpstr>
      <vt:lpstr>Trace a Program Execution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Web Development/BTCS-2410</dc:title>
  <dc:creator>Yogesh</dc:creator>
  <cp:lastModifiedBy>Yogesh</cp:lastModifiedBy>
  <cp:revision>2</cp:revision>
  <dcterms:created xsi:type="dcterms:W3CDTF">2023-06-20T07:02:28Z</dcterms:created>
  <dcterms:modified xsi:type="dcterms:W3CDTF">2023-06-20T08:08:39Z</dcterms:modified>
</cp:coreProperties>
</file>