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06" r:id="rId1"/>
  </p:sldMasterIdLst>
  <p:notesMasterIdLst>
    <p:notesMasterId r:id="rId27"/>
  </p:notesMasterIdLst>
  <p:handoutMasterIdLst>
    <p:handoutMasterId r:id="rId28"/>
  </p:handoutMasterIdLst>
  <p:sldIdLst>
    <p:sldId id="332" r:id="rId2"/>
    <p:sldId id="328" r:id="rId3"/>
    <p:sldId id="259" r:id="rId4"/>
    <p:sldId id="287" r:id="rId5"/>
    <p:sldId id="260" r:id="rId6"/>
    <p:sldId id="288" r:id="rId7"/>
    <p:sldId id="316" r:id="rId8"/>
    <p:sldId id="289" r:id="rId9"/>
    <p:sldId id="290" r:id="rId10"/>
    <p:sldId id="262" r:id="rId11"/>
    <p:sldId id="317" r:id="rId12"/>
    <p:sldId id="291" r:id="rId13"/>
    <p:sldId id="293" r:id="rId14"/>
    <p:sldId id="294" r:id="rId15"/>
    <p:sldId id="318" r:id="rId16"/>
    <p:sldId id="319" r:id="rId17"/>
    <p:sldId id="263" r:id="rId18"/>
    <p:sldId id="320" r:id="rId19"/>
    <p:sldId id="321" r:id="rId20"/>
    <p:sldId id="323" r:id="rId21"/>
    <p:sldId id="298" r:id="rId22"/>
    <p:sldId id="324" r:id="rId23"/>
    <p:sldId id="329" r:id="rId24"/>
    <p:sldId id="331" r:id="rId25"/>
    <p:sldId id="330" r:id="rId26"/>
  </p:sldIdLst>
  <p:sldSz cx="13716000" cy="91440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652365" indent="-195233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1304730" indent="-390466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958683" indent="-587286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2611048" indent="-782519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657" algn="l" defTabSz="914263" rtl="0" eaLnBrk="1" latinLnBrk="0" hangingPunct="1">
      <a:defRPr sz="3400"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2789" algn="l" defTabSz="914263" rtl="0" eaLnBrk="1" latinLnBrk="0" hangingPunct="1">
      <a:defRPr sz="3400"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199920" algn="l" defTabSz="914263" rtl="0" eaLnBrk="1" latinLnBrk="0" hangingPunct="1">
      <a:defRPr sz="3400"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051" algn="l" defTabSz="914263" rtl="0" eaLnBrk="1" latinLnBrk="0" hangingPunct="1">
      <a:defRPr sz="3400"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1194" y="-90"/>
      </p:cViewPr>
      <p:guideLst>
        <p:guide orient="horz" pos="1521"/>
        <p:guide pos="19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ctr" anchorCtr="0" compatLnSpc="1">
            <a:prstTxWarp prst="textNoShape">
              <a:avLst/>
            </a:prstTxWarp>
          </a:bodyPr>
          <a:lstStyle>
            <a:lvl1pPr defTabSz="881063" eaLnBrk="0" hangingPunct="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335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ctr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b" anchorCtr="0" compatLnSpc="1">
            <a:prstTxWarp prst="textNoShape">
              <a:avLst/>
            </a:prstTxWarp>
          </a:bodyPr>
          <a:lstStyle>
            <a:lvl1pPr defTabSz="881063" eaLnBrk="0" hangingPunct="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335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b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200">
                <a:latin typeface="Helvetica" charset="0"/>
              </a:defRPr>
            </a:lvl1pPr>
          </a:lstStyle>
          <a:p>
            <a:pPr>
              <a:defRPr/>
            </a:pPr>
            <a:fld id="{6D74C931-8A6D-4135-89C3-52D8E1FFD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defTabSz="930275" eaLnBrk="0" hangingPunct="0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696913"/>
            <a:ext cx="521970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300">
                <a:latin typeface="Helvetica" charset="0"/>
              </a:defRPr>
            </a:lvl1pPr>
          </a:lstStyle>
          <a:p>
            <a:pPr>
              <a:defRPr/>
            </a:pPr>
            <a:fld id="{AA1783A6-AC04-4D91-A623-1FF74AA36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36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73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68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104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5062" algn="l" defTabSz="65301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074" algn="l" defTabSz="65301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086" algn="l" defTabSz="65301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097" algn="l" defTabSz="65301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D5AEA9-8A40-4E6F-A430-267A9CD0892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8AE63A-8319-4C59-BCC7-EDEC2573124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67FCB5-C508-4D21-9495-77448224F82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E94855-DDCF-4406-A03D-A47F3B08AF39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746B78-E0BF-4780-BF24-19495A9FECE1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D5AEA9-8A40-4E6F-A430-267A9CD0892B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F0B2D7-F78A-431D-A64A-998ABFD3190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0B2E27-F6E7-4CDB-9025-4BED18EBEF5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75F5E3-A35E-4D5C-B23D-64CDDD27AA1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35EE7F-1CF2-4E1E-9EDA-82E6454FE67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0AD3FD-02C7-4658-96E8-1EF9C50A3D6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AE9D87-1A70-422D-BE50-686EB8E34357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E9F195-E138-4625-8A6D-E2BBBEB0C46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AAE088-CE58-494E-8A44-8AFA43BA547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2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89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9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18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1"/>
            <a:ext cx="7667625" cy="780415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2" y="1913471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0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1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8" tIns="54864" rIns="109728" bIns="5486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5"/>
            <a:ext cx="12344400" cy="6034617"/>
          </a:xfrm>
          <a:prstGeom prst="rect">
            <a:avLst/>
          </a:prstGeom>
        </p:spPr>
        <p:txBody>
          <a:bodyPr vert="horz" lIns="109728" tIns="54864" rIns="109728" bIns="5486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38"/>
            <a:ext cx="4343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defTabSz="109728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7" y="8523818"/>
            <a:ext cx="6027836" cy="486833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3592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Program Threats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023067" y="2076451"/>
            <a:ext cx="11557001" cy="706755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Many variations, many names</a:t>
            </a:r>
          </a:p>
          <a:p>
            <a:r>
              <a:rPr lang="en-US" b="1" dirty="0" smtClean="0"/>
              <a:t>Trojan Horse</a:t>
            </a:r>
          </a:p>
          <a:p>
            <a:pPr lvl="1"/>
            <a:r>
              <a:rPr lang="en-US" dirty="0" smtClean="0"/>
              <a:t>Code segment that misuses its environment</a:t>
            </a:r>
          </a:p>
          <a:p>
            <a:pPr lvl="1"/>
            <a:r>
              <a:rPr lang="en-US" dirty="0" smtClean="0"/>
              <a:t>Exploits mechanisms for allowing programs written by users to be executed by other users</a:t>
            </a:r>
          </a:p>
          <a:p>
            <a:pPr lvl="1"/>
            <a:r>
              <a:rPr lang="en-US" b="1" dirty="0" smtClean="0"/>
              <a:t>Spyware</a:t>
            </a:r>
            <a:r>
              <a:rPr lang="en-US" dirty="0" smtClean="0"/>
              <a:t>,</a:t>
            </a:r>
            <a:r>
              <a:rPr lang="en-US" b="1" dirty="0" smtClean="0"/>
              <a:t> pop-up browser windows</a:t>
            </a:r>
            <a:r>
              <a:rPr lang="en-US" dirty="0" smtClean="0"/>
              <a:t>,</a:t>
            </a:r>
            <a:r>
              <a:rPr lang="en-US" b="1" dirty="0" smtClean="0"/>
              <a:t> covert channels</a:t>
            </a:r>
          </a:p>
          <a:p>
            <a:pPr lvl="1"/>
            <a:r>
              <a:rPr lang="en-US" dirty="0" smtClean="0"/>
              <a:t>Up to 80% of spam delivered by spyware-infected systems</a:t>
            </a:r>
          </a:p>
          <a:p>
            <a:r>
              <a:rPr lang="en-US" b="1" dirty="0" smtClean="0"/>
              <a:t>Trap Door</a:t>
            </a:r>
          </a:p>
          <a:p>
            <a:pPr lvl="1"/>
            <a:r>
              <a:rPr lang="en-US" dirty="0" smtClean="0"/>
              <a:t>Specific user identifier or password that circumvents normal security procedures</a:t>
            </a:r>
          </a:p>
          <a:p>
            <a:pPr lvl="1"/>
            <a:r>
              <a:rPr lang="en-US" dirty="0" smtClean="0"/>
              <a:t>Could be included in a compiler</a:t>
            </a:r>
          </a:p>
          <a:p>
            <a:pPr lvl="1"/>
            <a:r>
              <a:rPr lang="en-US" dirty="0" smtClean="0"/>
              <a:t>How to detect them?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 Threats (Cont.)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smtClean="0">
                <a:solidFill>
                  <a:srgbClr val="000000"/>
                </a:solidFill>
              </a:rPr>
              <a:t>Logic Bomb</a:t>
            </a:r>
          </a:p>
          <a:p>
            <a:pPr lvl="1"/>
            <a:r>
              <a:rPr lang="en-US" smtClean="0"/>
              <a:t>Program that initiates a security incident under certain circumstances</a:t>
            </a:r>
          </a:p>
          <a:p>
            <a:r>
              <a:rPr lang="en-US" b="1" smtClean="0">
                <a:solidFill>
                  <a:srgbClr val="000000"/>
                </a:solidFill>
              </a:rPr>
              <a:t>Stack </a:t>
            </a:r>
            <a:r>
              <a:rPr lang="en-US" smtClean="0">
                <a:solidFill>
                  <a:srgbClr val="000000"/>
                </a:solidFill>
              </a:rPr>
              <a:t>and </a:t>
            </a:r>
            <a:r>
              <a:rPr lang="en-US" b="1" smtClean="0">
                <a:solidFill>
                  <a:srgbClr val="000000"/>
                </a:solidFill>
              </a:rPr>
              <a:t>Buffer Overflow</a:t>
            </a:r>
          </a:p>
          <a:p>
            <a:pPr lvl="1"/>
            <a:r>
              <a:rPr lang="en-US" smtClean="0"/>
              <a:t>Exploits a bug in a program (overflow either the stack or memory buffers)</a:t>
            </a:r>
          </a:p>
          <a:p>
            <a:pPr lvl="1"/>
            <a:r>
              <a:rPr lang="en-US" smtClean="0"/>
              <a:t>Failure to check bounds on inputs, arguments</a:t>
            </a:r>
          </a:p>
          <a:p>
            <a:pPr lvl="1"/>
            <a:r>
              <a:rPr lang="en-US" smtClean="0"/>
              <a:t>Write past arguments on the stack into the return address on stack</a:t>
            </a:r>
          </a:p>
          <a:p>
            <a:pPr lvl="1"/>
            <a:r>
              <a:rPr lang="en-US" smtClean="0"/>
              <a:t>When routine returns from call, returns to hacked address</a:t>
            </a:r>
          </a:p>
          <a:p>
            <a:pPr lvl="2"/>
            <a:r>
              <a:rPr lang="en-US" smtClean="0"/>
              <a:t>Pointed to code loaded onto stack that executes malicious code</a:t>
            </a:r>
          </a:p>
          <a:p>
            <a:pPr lvl="1"/>
            <a:r>
              <a:rPr lang="en-US" smtClean="0"/>
              <a:t>Unauthorized user or privilege escalation</a:t>
            </a:r>
          </a:p>
          <a:p>
            <a:pPr lvl="1"/>
            <a:endParaRPr lang="en-US" smtClean="0"/>
          </a:p>
          <a:p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4" y="369891"/>
            <a:ext cx="11626850" cy="768351"/>
          </a:xfrm>
        </p:spPr>
        <p:txBody>
          <a:bodyPr/>
          <a:lstStyle/>
          <a:p>
            <a:pPr eaLnBrk="1" hangingPunct="1"/>
            <a:r>
              <a:rPr lang="en-US" sz="4000" dirty="0" smtClean="0"/>
              <a:t>C Program with Buffer-overflow Condition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#include </a:t>
            </a:r>
            <a:r>
              <a:rPr lang="en-US" i="1" smtClean="0">
                <a:latin typeface="Courier New" charset="0"/>
              </a:rPr>
              <a:t>&lt;</a:t>
            </a:r>
            <a:r>
              <a:rPr lang="en-US" smtClean="0">
                <a:latin typeface="Courier New" charset="0"/>
              </a:rPr>
              <a:t>stdio.h</a:t>
            </a:r>
            <a:r>
              <a:rPr lang="en-US" i="1" smtClean="0">
                <a:latin typeface="Courier New" charset="0"/>
              </a:rPr>
              <a:t>&gt;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#define BUFFER SIZE 256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int main(int argc, char *argv[])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{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	char buffer[BUFFER SIZE];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	if (argc &lt; 2)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		return -1;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	else {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		strcpy(buffer,argv[1]);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		return 0;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	}</a:t>
            </a:r>
          </a:p>
          <a:p>
            <a:pPr>
              <a:buFont typeface="Monotype Sorts" charset="2"/>
              <a:buNone/>
            </a:pPr>
            <a:r>
              <a:rPr lang="en-US" smtClean="0">
                <a:latin typeface="Courier New" charset="0"/>
              </a:rPr>
              <a:t>}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1100" y="369891"/>
            <a:ext cx="118491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Layout of Typical Stack Frame</a:t>
            </a: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8129" y="1765303"/>
            <a:ext cx="10901363" cy="5786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0175" y="369891"/>
            <a:ext cx="1163002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Hypothetical Stack Frame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2662239" y="7859716"/>
            <a:ext cx="3038475" cy="53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dirty="0">
                <a:latin typeface="Helvetica" charset="0"/>
              </a:rPr>
              <a:t>Before attack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8647113" y="7856541"/>
            <a:ext cx="3086100" cy="53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dirty="0">
                <a:latin typeface="Helvetica" charset="0"/>
              </a:rPr>
              <a:t>After attack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4392" y="1595440"/>
            <a:ext cx="9091613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Great Programming Required?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mtClean="0"/>
              <a:t>For the first step of determining the bug, and second step of writing exploit code, yes</a:t>
            </a:r>
          </a:p>
          <a:p>
            <a:r>
              <a:rPr lang="en-US" smtClean="0"/>
              <a:t>Script kiddies can run pre-written exploit code to attack a given system</a:t>
            </a:r>
          </a:p>
          <a:p>
            <a:r>
              <a:rPr lang="en-US" smtClean="0"/>
              <a:t>Attack code can get a shell with the processes’ owner’s permissions</a:t>
            </a:r>
          </a:p>
          <a:p>
            <a:pPr lvl="1"/>
            <a:r>
              <a:rPr lang="en-US" smtClean="0"/>
              <a:t>Or open a network port, delete files, download a program, etc</a:t>
            </a:r>
          </a:p>
          <a:p>
            <a:r>
              <a:rPr lang="en-US" smtClean="0"/>
              <a:t>Depending on bug, attack can be executed across a network using allowed connections, bypassing firewalls</a:t>
            </a:r>
          </a:p>
          <a:p>
            <a:r>
              <a:rPr lang="en-US" smtClean="0"/>
              <a:t>Buffer overflow can be disabled by disabling stack execution or adding bit to page table to indicate “non-executable” state</a:t>
            </a:r>
          </a:p>
          <a:p>
            <a:pPr lvl="1"/>
            <a:r>
              <a:rPr lang="en-US" smtClean="0"/>
              <a:t>Available in SPARC and x86</a:t>
            </a:r>
          </a:p>
          <a:p>
            <a:pPr lvl="1"/>
            <a:r>
              <a:rPr lang="en-US" smtClean="0"/>
              <a:t>But still have security exploits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Threat Continues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Attacks still common, still occurring</a:t>
            </a:r>
          </a:p>
          <a:p>
            <a:r>
              <a:rPr lang="en-US" dirty="0" smtClean="0"/>
              <a:t>Attacks moved over time from science experiments to tools of organized crime</a:t>
            </a:r>
          </a:p>
          <a:p>
            <a:pPr lvl="1"/>
            <a:r>
              <a:rPr lang="en-US" dirty="0" smtClean="0"/>
              <a:t>Targeting specific companies</a:t>
            </a:r>
          </a:p>
          <a:p>
            <a:pPr lvl="1"/>
            <a:r>
              <a:rPr lang="en-US" dirty="0" smtClean="0"/>
              <a:t>Creating </a:t>
            </a:r>
            <a:r>
              <a:rPr lang="en-US" dirty="0" err="1" smtClean="0"/>
              <a:t>botnets</a:t>
            </a:r>
            <a:r>
              <a:rPr lang="en-US" dirty="0" smtClean="0"/>
              <a:t> to use as tool for spam and DDOS delivery</a:t>
            </a:r>
          </a:p>
          <a:p>
            <a:pPr lvl="1"/>
            <a:r>
              <a:rPr lang="en-US" b="1" dirty="0" smtClean="0"/>
              <a:t>Keystroke logger </a:t>
            </a:r>
            <a:r>
              <a:rPr lang="en-US" dirty="0" smtClean="0"/>
              <a:t>to grab passwords, credit card numbers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Why is Windows the target for most attacks?</a:t>
            </a:r>
          </a:p>
          <a:p>
            <a:pPr lvl="1"/>
            <a:r>
              <a:rPr lang="en-US" dirty="0" smtClean="0"/>
              <a:t>Most common</a:t>
            </a:r>
          </a:p>
          <a:p>
            <a:pPr lvl="1"/>
            <a:r>
              <a:rPr lang="en-US" dirty="0" smtClean="0"/>
              <a:t>Everyone is an administrator</a:t>
            </a:r>
          </a:p>
          <a:p>
            <a:pPr lvl="2"/>
            <a:r>
              <a:rPr lang="en-US" dirty="0" smtClean="0"/>
              <a:t>Licensing required?</a:t>
            </a:r>
          </a:p>
          <a:p>
            <a:pPr lvl="1"/>
            <a:r>
              <a:rPr lang="en-US" dirty="0" smtClean="0"/>
              <a:t>Monoculture considered harmful</a:t>
            </a:r>
          </a:p>
          <a:p>
            <a:pPr lvl="1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41429" y="369891"/>
            <a:ext cx="1178877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System and Network Threats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Some systems “open” rather than secure by default</a:t>
            </a:r>
          </a:p>
          <a:p>
            <a:pPr lvl="1"/>
            <a:r>
              <a:rPr lang="en-US" dirty="0" smtClean="0"/>
              <a:t>Reduce attack surface</a:t>
            </a:r>
          </a:p>
          <a:p>
            <a:pPr lvl="1"/>
            <a:r>
              <a:rPr lang="en-US" dirty="0" smtClean="0"/>
              <a:t>But harder to use, more knowledge n</a:t>
            </a:r>
            <a:r>
              <a:rPr lang="en-US" dirty="0" smtClean="0">
                <a:solidFill>
                  <a:srgbClr val="000000"/>
                </a:solidFill>
              </a:rPr>
              <a:t>eeded to administer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Network threats harder to detect, prevent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Protection systems weaker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More difficult to have a shared secret on which to base access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No physical limits once system attached to internet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Or on network with system attached to internet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Even determining location of connecting system difficult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IP address is only knowledge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8123" y="1564211"/>
            <a:ext cx="1178877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System and Network Threats 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Worms</a:t>
            </a:r>
            <a:r>
              <a:rPr lang="en-US" dirty="0" smtClean="0"/>
              <a:t> – use </a:t>
            </a:r>
            <a:r>
              <a:rPr lang="en-US" b="1" dirty="0" smtClean="0"/>
              <a:t>spawn</a:t>
            </a:r>
            <a:r>
              <a:rPr lang="en-US" dirty="0" smtClean="0"/>
              <a:t> mechanism; standalone program</a:t>
            </a:r>
            <a:endParaRPr lang="en-US" sz="1100" dirty="0" smtClean="0"/>
          </a:p>
          <a:p>
            <a:r>
              <a:rPr lang="en-US" dirty="0" smtClean="0"/>
              <a:t>Internet worm</a:t>
            </a:r>
          </a:p>
          <a:p>
            <a:pPr lvl="1"/>
            <a:r>
              <a:rPr lang="en-US" dirty="0" smtClean="0"/>
              <a:t>Exploited UNIX networking features (remote access) and bugs in </a:t>
            </a:r>
            <a:r>
              <a:rPr lang="en-US" i="1" dirty="0" smtClean="0"/>
              <a:t>finger</a:t>
            </a:r>
            <a:r>
              <a:rPr lang="en-US" dirty="0" smtClean="0"/>
              <a:t> and </a:t>
            </a:r>
            <a:r>
              <a:rPr lang="en-US" i="1" dirty="0" err="1" smtClean="0"/>
              <a:t>sendmail</a:t>
            </a:r>
            <a:r>
              <a:rPr lang="en-US" dirty="0" smtClean="0"/>
              <a:t> programs</a:t>
            </a:r>
          </a:p>
          <a:p>
            <a:pPr lvl="1"/>
            <a:r>
              <a:rPr lang="en-US" dirty="0" smtClean="0"/>
              <a:t>Exploited trust-relationship mechanism used by </a:t>
            </a:r>
            <a:r>
              <a:rPr lang="en-US" i="1" dirty="0" err="1" smtClean="0"/>
              <a:t>rsh</a:t>
            </a:r>
            <a:r>
              <a:rPr lang="en-US" i="1" dirty="0" smtClean="0"/>
              <a:t> </a:t>
            </a:r>
            <a:r>
              <a:rPr lang="en-US" dirty="0" smtClean="0"/>
              <a:t>to access friendly systems without use of password</a:t>
            </a:r>
          </a:p>
          <a:p>
            <a:pPr lvl="1"/>
            <a:r>
              <a:rPr lang="en-US" b="1" dirty="0" smtClean="0"/>
              <a:t>Grappling hook</a:t>
            </a:r>
            <a:r>
              <a:rPr lang="en-US" dirty="0" smtClean="0"/>
              <a:t> program uploaded main worm program</a:t>
            </a:r>
          </a:p>
          <a:p>
            <a:pPr lvl="2"/>
            <a:r>
              <a:rPr lang="en-US" dirty="0" smtClean="0"/>
              <a:t>99 lines of C code </a:t>
            </a:r>
          </a:p>
          <a:p>
            <a:pPr lvl="1"/>
            <a:r>
              <a:rPr lang="en-US" dirty="0" smtClean="0"/>
              <a:t>Hooked system then uploaded main code, tried to attack connected systems</a:t>
            </a:r>
          </a:p>
          <a:p>
            <a:pPr lvl="1"/>
            <a:r>
              <a:rPr lang="en-US" dirty="0" smtClean="0"/>
              <a:t>Also tried to break into other users accounts on local system via password guessing</a:t>
            </a:r>
          </a:p>
          <a:p>
            <a:pPr lvl="1"/>
            <a:r>
              <a:rPr lang="en-US" dirty="0" smtClean="0"/>
              <a:t>If target system already infected, abort, except for every 7</a:t>
            </a:r>
            <a:r>
              <a:rPr lang="en-US" baseline="30000" dirty="0" smtClean="0"/>
              <a:t>th</a:t>
            </a:r>
            <a:r>
              <a:rPr lang="en-US" dirty="0" smtClean="0"/>
              <a:t> time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System and Network Threats (Cont.)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Port scanning</a:t>
            </a:r>
            <a:endParaRPr lang="en-US" dirty="0" smtClean="0"/>
          </a:p>
          <a:p>
            <a:pPr lvl="1"/>
            <a:r>
              <a:rPr lang="en-US" dirty="0" smtClean="0"/>
              <a:t>Automated attempt to connect to a range of ports on one or a range of IP addresses</a:t>
            </a:r>
          </a:p>
          <a:p>
            <a:pPr lvl="1"/>
            <a:r>
              <a:rPr lang="en-US" dirty="0" smtClean="0"/>
              <a:t>Detection of answering service protocol</a:t>
            </a:r>
          </a:p>
          <a:p>
            <a:pPr lvl="1"/>
            <a:r>
              <a:rPr lang="en-US" dirty="0" smtClean="0"/>
              <a:t>Detection of OS and version running on system</a:t>
            </a:r>
          </a:p>
          <a:p>
            <a:pPr lvl="1"/>
            <a:r>
              <a:rPr lang="en-US" dirty="0" err="1" smtClean="0">
                <a:latin typeface="Courier New" charset="0"/>
                <a:cs typeface="Courier New" charset="0"/>
              </a:rPr>
              <a:t>nmap</a:t>
            </a:r>
            <a:r>
              <a:rPr lang="en-US" dirty="0" smtClean="0">
                <a:latin typeface="Courier New" charset="0"/>
                <a:cs typeface="Courier New" charset="0"/>
              </a:rPr>
              <a:t> </a:t>
            </a:r>
            <a:r>
              <a:rPr lang="en-US" dirty="0" smtClean="0"/>
              <a:t>scans all ports in a given IP range for a response</a:t>
            </a:r>
          </a:p>
          <a:p>
            <a:pPr lvl="1"/>
            <a:r>
              <a:rPr lang="en-US" dirty="0" err="1" smtClean="0">
                <a:latin typeface="Courier New" charset="0"/>
                <a:cs typeface="Courier New" charset="0"/>
              </a:rPr>
              <a:t>nessus</a:t>
            </a:r>
            <a:r>
              <a:rPr lang="en-US" dirty="0" smtClean="0"/>
              <a:t> has a database of protocols and bugs (and exploits) to apply against a system</a:t>
            </a:r>
          </a:p>
          <a:p>
            <a:pPr lvl="1"/>
            <a:r>
              <a:rPr lang="en-US" dirty="0" smtClean="0"/>
              <a:t>Frequently launched from </a:t>
            </a:r>
            <a:r>
              <a:rPr lang="en-US" b="1" dirty="0" smtClean="0"/>
              <a:t>zombie systems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To decrease trace-ability	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7700" dirty="0" smtClean="0"/>
              <a:t>Topic 23</a:t>
            </a:r>
            <a:r>
              <a:rPr lang="en-US" sz="7700" baseline="30000" dirty="0" smtClean="0"/>
              <a:t>rd</a:t>
            </a:r>
            <a:r>
              <a:rPr lang="en-US" sz="7700" dirty="0" smtClean="0"/>
              <a:t> : Security</a:t>
            </a:r>
            <a:endParaRPr lang="en-US" sz="69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800100" y="4305301"/>
            <a:ext cx="11782425" cy="3219451"/>
          </a:xfrm>
        </p:spPr>
        <p:txBody>
          <a:bodyPr tIns="45709" bIns="45709">
            <a:normAutofit/>
          </a:bodyPr>
          <a:lstStyle/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/>
            <a:endParaRPr lang="en-US" sz="26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System and Network Threats (Cont.)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Denial of Service</a:t>
            </a:r>
          </a:p>
          <a:p>
            <a:pPr lvl="1"/>
            <a:r>
              <a:rPr lang="en-US" dirty="0" smtClean="0"/>
              <a:t>Overload the targeted computer preventing it from doing any useful work</a:t>
            </a:r>
          </a:p>
          <a:p>
            <a:pPr lvl="1"/>
            <a:r>
              <a:rPr lang="en-US" b="1" dirty="0" smtClean="0"/>
              <a:t>Distributed denial-of-service</a:t>
            </a:r>
            <a:r>
              <a:rPr lang="en-US" dirty="0" smtClean="0"/>
              <a:t> (</a:t>
            </a:r>
            <a:r>
              <a:rPr lang="en-US" b="1" dirty="0" smtClean="0"/>
              <a:t>DDOS</a:t>
            </a:r>
            <a:r>
              <a:rPr lang="en-US" dirty="0" smtClean="0"/>
              <a:t>) come from multiple sites at once</a:t>
            </a:r>
          </a:p>
          <a:p>
            <a:pPr lvl="1"/>
            <a:r>
              <a:rPr lang="en-US" dirty="0" smtClean="0"/>
              <a:t>Consider the start of the IP-connection handshake (SYN)</a:t>
            </a:r>
          </a:p>
          <a:p>
            <a:pPr lvl="2"/>
            <a:r>
              <a:rPr lang="en-US" dirty="0" smtClean="0"/>
              <a:t>How many started-connections can the OS handle?</a:t>
            </a:r>
          </a:p>
          <a:p>
            <a:pPr lvl="1"/>
            <a:r>
              <a:rPr lang="en-US" dirty="0" smtClean="0"/>
              <a:t>Consider traffic to a web site</a:t>
            </a:r>
          </a:p>
          <a:p>
            <a:pPr lvl="2"/>
            <a:r>
              <a:rPr lang="en-US" dirty="0" smtClean="0"/>
              <a:t>How can you tell the difference between being a target and being really popular?</a:t>
            </a:r>
          </a:p>
          <a:p>
            <a:pPr lvl="1"/>
            <a:r>
              <a:rPr lang="en-US" dirty="0" smtClean="0"/>
              <a:t>Accidental – CS students writing bad </a:t>
            </a:r>
            <a:r>
              <a:rPr lang="en-US" dirty="0" smtClean="0">
                <a:latin typeface="Courier New" charset="0"/>
                <a:cs typeface="Courier New" charset="0"/>
              </a:rPr>
              <a:t>fork() </a:t>
            </a:r>
            <a:r>
              <a:rPr lang="en-US" dirty="0" smtClean="0"/>
              <a:t>code</a:t>
            </a:r>
          </a:p>
          <a:p>
            <a:pPr lvl="1"/>
            <a:r>
              <a:rPr lang="en-US" dirty="0" smtClean="0"/>
              <a:t>Purposeful – extortion, punishment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4" y="369891"/>
            <a:ext cx="119507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Cryptography as a Security Tool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209679" y="1644653"/>
            <a:ext cx="11557001" cy="6040439"/>
          </a:xfrm>
        </p:spPr>
        <p:txBody>
          <a:bodyPr>
            <a:normAutofit/>
          </a:bodyPr>
          <a:lstStyle/>
          <a:p>
            <a:r>
              <a:rPr lang="en-US" smtClean="0"/>
              <a:t>Broadest security tool available</a:t>
            </a:r>
          </a:p>
          <a:p>
            <a:pPr lvl="1"/>
            <a:r>
              <a:rPr lang="en-US" smtClean="0"/>
              <a:t>Internal to a given computer, source and destination of messages can be known and protected</a:t>
            </a:r>
          </a:p>
          <a:p>
            <a:pPr lvl="2"/>
            <a:r>
              <a:rPr lang="en-US" smtClean="0"/>
              <a:t>OS creates, manages, protects process IDs, communication ports</a:t>
            </a:r>
          </a:p>
          <a:p>
            <a:pPr lvl="1"/>
            <a:r>
              <a:rPr lang="en-US" smtClean="0"/>
              <a:t>Source and destination of messages on network cannot be trusted without cryptography</a:t>
            </a:r>
          </a:p>
          <a:p>
            <a:pPr lvl="2"/>
            <a:r>
              <a:rPr lang="en-US" smtClean="0"/>
              <a:t>Local network – IP address?</a:t>
            </a:r>
          </a:p>
          <a:p>
            <a:pPr lvl="3"/>
            <a:r>
              <a:rPr lang="en-US" smtClean="0"/>
              <a:t>Consider unauthorized host added</a:t>
            </a:r>
          </a:p>
          <a:p>
            <a:pPr lvl="2"/>
            <a:r>
              <a:rPr lang="en-US" smtClean="0"/>
              <a:t>WAN / Internet – how to establish authenticity </a:t>
            </a:r>
          </a:p>
          <a:p>
            <a:pPr lvl="3"/>
            <a:r>
              <a:rPr lang="en-US" smtClean="0"/>
              <a:t>Not via IP address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Cryptography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Means to constrain potential senders (</a:t>
            </a:r>
            <a:r>
              <a:rPr lang="en-US" i="1" dirty="0" smtClean="0"/>
              <a:t>sources</a:t>
            </a:r>
            <a:r>
              <a:rPr lang="en-US" dirty="0" smtClean="0"/>
              <a:t>) and / or receivers (</a:t>
            </a:r>
            <a:r>
              <a:rPr lang="en-US" i="1" dirty="0" smtClean="0"/>
              <a:t>destinations</a:t>
            </a:r>
            <a:r>
              <a:rPr lang="en-US" dirty="0" smtClean="0"/>
              <a:t>) of </a:t>
            </a:r>
            <a:r>
              <a:rPr lang="en-US" i="1" dirty="0" smtClean="0"/>
              <a:t>messages</a:t>
            </a:r>
          </a:p>
          <a:p>
            <a:pPr lvl="1"/>
            <a:r>
              <a:rPr lang="en-US" dirty="0" smtClean="0"/>
              <a:t>Based on secrets (</a:t>
            </a:r>
            <a:r>
              <a:rPr lang="en-US" b="1" dirty="0" smtClean="0"/>
              <a:t>keys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Enables</a:t>
            </a:r>
          </a:p>
          <a:p>
            <a:pPr lvl="2"/>
            <a:r>
              <a:rPr lang="en-US" dirty="0" smtClean="0"/>
              <a:t>Confirmation of source</a:t>
            </a:r>
          </a:p>
          <a:p>
            <a:pPr lvl="2"/>
            <a:r>
              <a:rPr lang="en-US" dirty="0" smtClean="0"/>
              <a:t>Receipt only by certain destination</a:t>
            </a:r>
          </a:p>
          <a:p>
            <a:pPr lvl="2"/>
            <a:r>
              <a:rPr lang="en-US" dirty="0" smtClean="0"/>
              <a:t>Trust relationship between sender and receiver</a:t>
            </a:r>
          </a:p>
          <a:p>
            <a:pPr lvl="2"/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Security Problem</a:t>
            </a:r>
          </a:p>
          <a:p>
            <a:r>
              <a:rPr lang="en-US" sz="3600" dirty="0" smtClean="0"/>
              <a:t>Program Threats</a:t>
            </a:r>
          </a:p>
          <a:p>
            <a:r>
              <a:rPr lang="en-US" sz="3600" dirty="0" smtClean="0"/>
              <a:t>System and Network Threats</a:t>
            </a:r>
          </a:p>
          <a:p>
            <a:r>
              <a:rPr lang="en-US" sz="3600" dirty="0" smtClean="0"/>
              <a:t>Cryptography as a Security Tool</a:t>
            </a:r>
          </a:p>
          <a:p>
            <a:pPr>
              <a:buNone/>
            </a:pPr>
            <a:endParaRPr lang="en-US" sz="3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21543"/>
            <a:ext cx="12344400" cy="1524000"/>
          </a:xfrm>
        </p:spPr>
        <p:txBody>
          <a:bodyPr tIns="45718"/>
          <a:lstStyle/>
          <a:p>
            <a:pPr algn="ctr"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idx="1"/>
          </p:nvPr>
        </p:nvSpPr>
        <p:spPr>
          <a:xfrm>
            <a:off x="1340694" y="2497884"/>
            <a:ext cx="11028363" cy="5976939"/>
          </a:xfrm>
        </p:spPr>
        <p:txBody>
          <a:bodyPr lIns="91435" tIns="45718" rIns="91435" bIns="45718">
            <a:normAutofit/>
          </a:bodyPr>
          <a:lstStyle/>
          <a:p>
            <a:r>
              <a:rPr lang="en-US" dirty="0" smtClean="0"/>
              <a:t>User Authentication</a:t>
            </a:r>
          </a:p>
          <a:p>
            <a:r>
              <a:rPr lang="en-US" dirty="0" smtClean="0"/>
              <a:t>Implementing Security Defenses</a:t>
            </a:r>
          </a:p>
          <a:p>
            <a:r>
              <a:rPr lang="en-US" dirty="0" smtClean="0"/>
              <a:t>Firewalling to Protect Systems and Networks</a:t>
            </a:r>
          </a:p>
          <a:p>
            <a:r>
              <a:rPr lang="en-US" dirty="0" smtClean="0"/>
              <a:t>Computer-Security Classifications</a:t>
            </a:r>
          </a:p>
          <a:p>
            <a:r>
              <a:rPr lang="en-US" dirty="0" smtClean="0"/>
              <a:t>An Example: Windows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21543"/>
            <a:ext cx="12344400" cy="15240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idx="1"/>
          </p:nvPr>
        </p:nvSpPr>
        <p:spPr>
          <a:xfrm>
            <a:off x="1340694" y="2497885"/>
            <a:ext cx="11028363" cy="5976939"/>
          </a:xfrm>
        </p:spPr>
        <p:txBody>
          <a:bodyPr>
            <a:normAutofit/>
          </a:bodyPr>
          <a:lstStyle/>
          <a:p>
            <a:r>
              <a:rPr lang="en-US" dirty="0" smtClean="0"/>
              <a:t>The Security Problem</a:t>
            </a:r>
          </a:p>
          <a:p>
            <a:r>
              <a:rPr lang="en-US" dirty="0" smtClean="0"/>
              <a:t>Program Threats</a:t>
            </a:r>
          </a:p>
          <a:p>
            <a:r>
              <a:rPr lang="en-US" dirty="0" smtClean="0"/>
              <a:t>System and Network Threats</a:t>
            </a:r>
          </a:p>
          <a:p>
            <a:r>
              <a:rPr lang="en-US" dirty="0" smtClean="0"/>
              <a:t>Cryptography as a Security Tool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004405" y="2503069"/>
            <a:ext cx="11557001" cy="6040439"/>
          </a:xfrm>
        </p:spPr>
        <p:txBody>
          <a:bodyPr/>
          <a:lstStyle/>
          <a:p>
            <a:r>
              <a:rPr lang="en-US" dirty="0" smtClean="0"/>
              <a:t>To discuss security threats and attacks</a:t>
            </a:r>
          </a:p>
          <a:p>
            <a:endParaRPr lang="en-US" dirty="0" smtClean="0"/>
          </a:p>
          <a:p>
            <a:r>
              <a:rPr lang="en-US" dirty="0" smtClean="0"/>
              <a:t>To explain the fundamentals of encryption, authentication, and hashing</a:t>
            </a:r>
          </a:p>
          <a:p>
            <a:endParaRPr lang="en-US" dirty="0" smtClean="0"/>
          </a:p>
          <a:p>
            <a:r>
              <a:rPr lang="en-US" dirty="0" smtClean="0"/>
              <a:t>To examine the uses of cryptography in computing</a:t>
            </a:r>
          </a:p>
          <a:p>
            <a:endParaRPr lang="en-US" dirty="0" smtClean="0"/>
          </a:p>
          <a:p>
            <a:r>
              <a:rPr lang="en-US" dirty="0" smtClean="0"/>
              <a:t>To describe the various countermeasures to security attacks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Security Problem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191019" y="2391102"/>
            <a:ext cx="11499851" cy="604043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System </a:t>
            </a:r>
            <a:r>
              <a:rPr lang="en-US" b="1" dirty="0" smtClean="0"/>
              <a:t>secure</a:t>
            </a:r>
            <a:r>
              <a:rPr lang="en-US" dirty="0" smtClean="0"/>
              <a:t> if resources used and accessed as intended under all circumstances</a:t>
            </a:r>
          </a:p>
          <a:p>
            <a:pPr lvl="1"/>
            <a:r>
              <a:rPr lang="en-US" dirty="0" smtClean="0"/>
              <a:t>Unachievable</a:t>
            </a:r>
          </a:p>
          <a:p>
            <a:endParaRPr lang="en-US" dirty="0" smtClean="0"/>
          </a:p>
          <a:p>
            <a:r>
              <a:rPr lang="en-US" dirty="0" smtClean="0"/>
              <a:t>Intruders (crackers) attempt to breach security</a:t>
            </a:r>
          </a:p>
          <a:p>
            <a:endParaRPr lang="en-US" dirty="0" smtClean="0"/>
          </a:p>
          <a:p>
            <a:r>
              <a:rPr lang="en-US" b="1" dirty="0" smtClean="0"/>
              <a:t>Threat </a:t>
            </a:r>
            <a:r>
              <a:rPr lang="en-US" dirty="0" smtClean="0"/>
              <a:t>is potential security violation</a:t>
            </a:r>
          </a:p>
          <a:p>
            <a:endParaRPr lang="en-US" dirty="0" smtClean="0"/>
          </a:p>
          <a:p>
            <a:r>
              <a:rPr lang="en-US" b="1" dirty="0" smtClean="0"/>
              <a:t>Attack</a:t>
            </a:r>
            <a:r>
              <a:rPr lang="en-US" dirty="0" smtClean="0"/>
              <a:t> is attempt to breach security</a:t>
            </a:r>
          </a:p>
          <a:p>
            <a:endParaRPr lang="en-US" dirty="0" smtClean="0"/>
          </a:p>
          <a:p>
            <a:r>
              <a:rPr lang="en-US" dirty="0" smtClean="0"/>
              <a:t>Attack can be accidental or malicious</a:t>
            </a:r>
          </a:p>
          <a:p>
            <a:endParaRPr lang="en-US" dirty="0" smtClean="0"/>
          </a:p>
          <a:p>
            <a:r>
              <a:rPr lang="en-US" dirty="0" smtClean="0"/>
              <a:t>Easier to protect against accidental than malicious misuse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8063" y="369891"/>
            <a:ext cx="12022137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Security Violation Categories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49"/>
            <a:ext cx="12344400" cy="6713539"/>
          </a:xfrm>
        </p:spPr>
        <p:txBody>
          <a:bodyPr/>
          <a:lstStyle/>
          <a:p>
            <a:r>
              <a:rPr lang="en-US" b="1" smtClean="0"/>
              <a:t>Breach of confidentiality</a:t>
            </a:r>
          </a:p>
          <a:p>
            <a:pPr lvl="1"/>
            <a:r>
              <a:rPr lang="en-US" smtClean="0"/>
              <a:t>Unauthorized reading of data</a:t>
            </a:r>
          </a:p>
          <a:p>
            <a:r>
              <a:rPr lang="en-US" b="1" smtClean="0"/>
              <a:t>Breach of integrity</a:t>
            </a:r>
          </a:p>
          <a:p>
            <a:pPr lvl="1"/>
            <a:r>
              <a:rPr lang="en-US" smtClean="0"/>
              <a:t>Unauthorized modification of data</a:t>
            </a:r>
          </a:p>
          <a:p>
            <a:r>
              <a:rPr lang="en-US" b="1" smtClean="0"/>
              <a:t>Breach of availability</a:t>
            </a:r>
          </a:p>
          <a:p>
            <a:pPr lvl="1"/>
            <a:r>
              <a:rPr lang="en-US" smtClean="0"/>
              <a:t>Unauthorized destruction of data</a:t>
            </a:r>
          </a:p>
          <a:p>
            <a:r>
              <a:rPr lang="en-US" b="1" smtClean="0"/>
              <a:t>Theft of service</a:t>
            </a:r>
          </a:p>
          <a:p>
            <a:pPr lvl="1"/>
            <a:r>
              <a:rPr lang="en-US" smtClean="0"/>
              <a:t>Unauthorized use of resources</a:t>
            </a:r>
          </a:p>
          <a:p>
            <a:r>
              <a:rPr lang="en-US" b="1" smtClean="0"/>
              <a:t>Denial of service (DOS)</a:t>
            </a:r>
          </a:p>
          <a:p>
            <a:pPr lvl="1"/>
            <a:r>
              <a:rPr lang="en-US" smtClean="0"/>
              <a:t>Prevention of legitimate use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Security Violation Methods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endParaRPr lang="en-US" b="1" dirty="0" smtClean="0"/>
          </a:p>
          <a:p>
            <a:r>
              <a:rPr lang="en-US" b="1" dirty="0" smtClean="0"/>
              <a:t>Masquerading </a:t>
            </a:r>
            <a:r>
              <a:rPr lang="en-US" dirty="0" smtClean="0"/>
              <a:t>(breach </a:t>
            </a:r>
            <a:r>
              <a:rPr lang="en-US" b="1" dirty="0" smtClean="0"/>
              <a:t>authentication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Pretending to be an authorized user to escalate privileges</a:t>
            </a:r>
          </a:p>
          <a:p>
            <a:r>
              <a:rPr lang="en-US" b="1" dirty="0" smtClean="0"/>
              <a:t>Replay attack</a:t>
            </a:r>
          </a:p>
          <a:p>
            <a:pPr lvl="1"/>
            <a:r>
              <a:rPr lang="en-US" dirty="0" smtClean="0"/>
              <a:t>As is or with message modification</a:t>
            </a:r>
          </a:p>
          <a:p>
            <a:r>
              <a:rPr lang="en-US" b="1" dirty="0" smtClean="0"/>
              <a:t>Man-in-the-middle attack</a:t>
            </a:r>
          </a:p>
          <a:p>
            <a:pPr lvl="1"/>
            <a:r>
              <a:rPr lang="en-US" dirty="0" smtClean="0"/>
              <a:t>Intruder sits in data flow, masquerading as sender to receiver and vice versa</a:t>
            </a:r>
          </a:p>
          <a:p>
            <a:r>
              <a:rPr lang="en-US" b="1" dirty="0" smtClean="0"/>
              <a:t>Session hijacking</a:t>
            </a:r>
          </a:p>
          <a:p>
            <a:pPr lvl="1"/>
            <a:r>
              <a:rPr lang="en-US" dirty="0" smtClean="0"/>
              <a:t>Intercept an already-established session to bypass authentication</a:t>
            </a:r>
          </a:p>
          <a:p>
            <a:pPr lvl="1"/>
            <a:endParaRPr lang="en-US" b="1" dirty="0" smtClean="0"/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2354" y="369891"/>
            <a:ext cx="120078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Standard Security Attacks</a:t>
            </a:r>
          </a:p>
        </p:txBody>
      </p:sp>
      <p:pic>
        <p:nvPicPr>
          <p:cNvPr id="9219" name="Picture 4" descr="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4627" y="1536703"/>
            <a:ext cx="6010275" cy="698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8579" y="369891"/>
            <a:ext cx="1173162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Security Measure Levels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35091" y="2226077"/>
            <a:ext cx="12344400" cy="585216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Impossible to have absolute security, but make cost to perpetrator sufficiently high to deter most intruders</a:t>
            </a:r>
          </a:p>
          <a:p>
            <a:r>
              <a:rPr lang="en-US" dirty="0" smtClean="0"/>
              <a:t>Security must occur at four levels to be effective:</a:t>
            </a:r>
          </a:p>
          <a:p>
            <a:pPr lvl="1"/>
            <a:r>
              <a:rPr lang="en-US" b="1" dirty="0" smtClean="0"/>
              <a:t>Physical</a:t>
            </a:r>
          </a:p>
          <a:p>
            <a:pPr lvl="2"/>
            <a:r>
              <a:rPr lang="en-US" dirty="0" smtClean="0"/>
              <a:t>Data centers, servers, connected terminals</a:t>
            </a:r>
          </a:p>
          <a:p>
            <a:pPr lvl="1"/>
            <a:r>
              <a:rPr lang="en-US" b="1" dirty="0" smtClean="0"/>
              <a:t>Human</a:t>
            </a:r>
          </a:p>
          <a:p>
            <a:pPr lvl="2"/>
            <a:r>
              <a:rPr lang="en-US" dirty="0" smtClean="0"/>
              <a:t>Avoid </a:t>
            </a:r>
            <a:r>
              <a:rPr lang="en-US" b="1" dirty="0" smtClean="0"/>
              <a:t>social engineering</a:t>
            </a:r>
            <a:r>
              <a:rPr lang="en-US" dirty="0" smtClean="0"/>
              <a:t>,</a:t>
            </a:r>
            <a:r>
              <a:rPr lang="en-US" b="1" dirty="0" smtClean="0"/>
              <a:t> phishing</a:t>
            </a:r>
            <a:r>
              <a:rPr lang="en-US" dirty="0" smtClean="0"/>
              <a:t>,</a:t>
            </a:r>
            <a:r>
              <a:rPr lang="en-US" b="1" dirty="0" smtClean="0"/>
              <a:t> dumpster diving</a:t>
            </a:r>
          </a:p>
          <a:p>
            <a:pPr lvl="1"/>
            <a:r>
              <a:rPr lang="en-US" b="1" dirty="0" smtClean="0"/>
              <a:t>Operating System</a:t>
            </a:r>
          </a:p>
          <a:p>
            <a:pPr lvl="2"/>
            <a:r>
              <a:rPr lang="en-US" dirty="0" smtClean="0"/>
              <a:t>Protection mechanisms, debugging</a:t>
            </a:r>
          </a:p>
          <a:p>
            <a:pPr lvl="1"/>
            <a:r>
              <a:rPr lang="en-US" b="1" dirty="0" smtClean="0"/>
              <a:t>Network</a:t>
            </a:r>
          </a:p>
          <a:p>
            <a:pPr lvl="2"/>
            <a:r>
              <a:rPr lang="en-US" dirty="0" smtClean="0"/>
              <a:t>Intercepted communications, interruption, DOS</a:t>
            </a:r>
          </a:p>
          <a:p>
            <a:r>
              <a:rPr lang="en-US" dirty="0" smtClean="0"/>
              <a:t>Security is as weak as the weakest link in the chain</a:t>
            </a:r>
          </a:p>
          <a:p>
            <a:r>
              <a:rPr lang="en-US" dirty="0" smtClean="0"/>
              <a:t>But can too much security be a problem?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sz="24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1391</TotalTime>
  <Words>1268</Words>
  <Application>Microsoft Office PowerPoint</Application>
  <PresentationFormat>Custom</PresentationFormat>
  <Paragraphs>238</Paragraphs>
  <Slides>25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Topic 23rd : Security</vt:lpstr>
      <vt:lpstr>Topics To Be Covered</vt:lpstr>
      <vt:lpstr>Objectives</vt:lpstr>
      <vt:lpstr>The Security Problem</vt:lpstr>
      <vt:lpstr>Security Violation Categories</vt:lpstr>
      <vt:lpstr>Security Violation Methods</vt:lpstr>
      <vt:lpstr>Standard Security Attacks</vt:lpstr>
      <vt:lpstr>Security Measure Levels</vt:lpstr>
      <vt:lpstr>Program Threats</vt:lpstr>
      <vt:lpstr>Program Threats (Cont.)</vt:lpstr>
      <vt:lpstr>C Program with Buffer-overflow Condition</vt:lpstr>
      <vt:lpstr>Layout of Typical Stack Frame</vt:lpstr>
      <vt:lpstr>Hypothetical Stack Frame</vt:lpstr>
      <vt:lpstr>Great Programming Required?</vt:lpstr>
      <vt:lpstr>The Threat Continues</vt:lpstr>
      <vt:lpstr>System and Network Threats</vt:lpstr>
      <vt:lpstr>System and Network Threats (Cont.)</vt:lpstr>
      <vt:lpstr>System and Network Threats (Cont.)</vt:lpstr>
      <vt:lpstr>System and Network Threats (Cont.)</vt:lpstr>
      <vt:lpstr>Cryptography as a Security Tool</vt:lpstr>
      <vt:lpstr>Cryptography</vt:lpstr>
      <vt:lpstr>Summary</vt:lpstr>
      <vt:lpstr>Topics To Be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19.01</dc:title>
  <dc:creator>Marilyn Turnamian</dc:creator>
  <cp:lastModifiedBy>Admin</cp:lastModifiedBy>
  <cp:revision>145</cp:revision>
  <cp:lastPrinted>2011-04-27T17:31:11Z</cp:lastPrinted>
  <dcterms:created xsi:type="dcterms:W3CDTF">2011-05-01T20:09:51Z</dcterms:created>
  <dcterms:modified xsi:type="dcterms:W3CDTF">2023-06-20T04:42:15Z</dcterms:modified>
</cp:coreProperties>
</file>