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82" r:id="rId2"/>
    <p:sldId id="258" r:id="rId3"/>
    <p:sldId id="259" r:id="rId4"/>
    <p:sldId id="260" r:id="rId5"/>
    <p:sldId id="28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8309" autoAdjust="0"/>
    <p:restoredTop sz="94660"/>
  </p:normalViewPr>
  <p:slideViewPr>
    <p:cSldViewPr>
      <p:cViewPr varScale="1">
        <p:scale>
          <a:sx n="68" d="100"/>
          <a:sy n="68" d="100"/>
        </p:scale>
        <p:origin x="-174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F6F0298-7D2A-439C-A2ED-8ABE9B3B17CE}" type="datetimeFigureOut">
              <a:rPr lang="en-US" smtClean="0"/>
              <a:pPr/>
              <a:t>6/20/2023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95A82CB-0074-4512-9C3F-701C86B6F44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D74B50E-27F3-48D0-A01B-A8FFFD2C89D1}" type="slidenum">
              <a:rPr lang="en-US" smtClean="0">
                <a:latin typeface="Arial" charset="0"/>
                <a:cs typeface="Arial" charset="0"/>
              </a:rPr>
              <a:pPr/>
              <a:t>2</a:t>
            </a:fld>
            <a:endParaRPr lang="en-US" smtClean="0">
              <a:latin typeface="Arial" charset="0"/>
              <a:cs typeface="Arial" charset="0"/>
            </a:endParaRPr>
          </a:p>
        </p:txBody>
      </p:sp>
      <p:sp>
        <p:nvSpPr>
          <p:cNvPr id="307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E55C3-734B-46E9-ABB4-8B0725AE5033}" type="datetimeFigureOut">
              <a:rPr lang="en-US" smtClean="0"/>
              <a:pPr/>
              <a:t>6/20/2023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A68BFF-98A6-43D9-AE80-6E9EC89DFB2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E55C3-734B-46E9-ABB4-8B0725AE5033}" type="datetimeFigureOut">
              <a:rPr lang="en-US" smtClean="0"/>
              <a:pPr/>
              <a:t>6/20/2023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A68BFF-98A6-43D9-AE80-6E9EC89DFB2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E55C3-734B-46E9-ABB4-8B0725AE5033}" type="datetimeFigureOut">
              <a:rPr lang="en-US" smtClean="0"/>
              <a:pPr/>
              <a:t>6/20/2023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A68BFF-98A6-43D9-AE80-6E9EC89DFB2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E55C3-734B-46E9-ABB4-8B0725AE5033}" type="datetimeFigureOut">
              <a:rPr lang="en-US" smtClean="0"/>
              <a:pPr/>
              <a:t>6/20/2023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A68BFF-98A6-43D9-AE80-6E9EC89DFB2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E55C3-734B-46E9-ABB4-8B0725AE5033}" type="datetimeFigureOut">
              <a:rPr lang="en-US" smtClean="0"/>
              <a:pPr/>
              <a:t>6/20/2023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A68BFF-98A6-43D9-AE80-6E9EC89DFB2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E55C3-734B-46E9-ABB4-8B0725AE5033}" type="datetimeFigureOut">
              <a:rPr lang="en-US" smtClean="0"/>
              <a:pPr/>
              <a:t>6/20/2023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A68BFF-98A6-43D9-AE80-6E9EC89DFB2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E55C3-734B-46E9-ABB4-8B0725AE5033}" type="datetimeFigureOut">
              <a:rPr lang="en-US" smtClean="0"/>
              <a:pPr/>
              <a:t>6/20/2023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A68BFF-98A6-43D9-AE80-6E9EC89DFB2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E55C3-734B-46E9-ABB4-8B0725AE5033}" type="datetimeFigureOut">
              <a:rPr lang="en-US" smtClean="0"/>
              <a:pPr/>
              <a:t>6/20/2023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A68BFF-98A6-43D9-AE80-6E9EC89DFB2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E55C3-734B-46E9-ABB4-8B0725AE5033}" type="datetimeFigureOut">
              <a:rPr lang="en-US" smtClean="0"/>
              <a:pPr/>
              <a:t>6/20/2023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A68BFF-98A6-43D9-AE80-6E9EC89DFB2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E55C3-734B-46E9-ABB4-8B0725AE5033}" type="datetimeFigureOut">
              <a:rPr lang="en-US" smtClean="0"/>
              <a:pPr/>
              <a:t>6/20/2023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A68BFF-98A6-43D9-AE80-6E9EC89DFB2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E55C3-734B-46E9-ABB4-8B0725AE5033}" type="datetimeFigureOut">
              <a:rPr lang="en-US" smtClean="0"/>
              <a:pPr/>
              <a:t>6/20/2023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A68BFF-98A6-43D9-AE80-6E9EC89DFB2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8E55C3-734B-46E9-ABB4-8B0725AE5033}" type="datetimeFigureOut">
              <a:rPr lang="en-US" smtClean="0"/>
              <a:pPr/>
              <a:t>6/20/2023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A68BFF-98A6-43D9-AE80-6E9EC89DFB2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java.sun.com/j2se/1.3/docs/api/java/sql/Connection.html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eg"/><Relationship Id="rId3" Type="http://schemas.openxmlformats.org/officeDocument/2006/relationships/hyperlink" Target="http://java.sun.com/docs/books/tutorial/jdbc/index.html" TargetMode="External"/><Relationship Id="rId7" Type="http://schemas.openxmlformats.org/officeDocument/2006/relationships/hyperlink" Target="http://java.sun.com/docs/books/jdbc/" TargetMode="External"/><Relationship Id="rId2" Type="http://schemas.openxmlformats.org/officeDocument/2006/relationships/hyperlink" Target="http://java.sun.com/products/jdbc/index.html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java.sun.com/j2se/1.4.2/docs/guide/jdbc/getstart/GettingStartedTOC.fm.html" TargetMode="External"/><Relationship Id="rId5" Type="http://schemas.openxmlformats.org/officeDocument/2006/relationships/hyperlink" Target="http://java.sun.com/j2se/1.4.2/docs/api/java/sql/package-summary.html" TargetMode="External"/><Relationship Id="rId4" Type="http://schemas.openxmlformats.org/officeDocument/2006/relationships/hyperlink" Target="http://java.sun.com/j2se/1.4.2/docs/guide/jdbc/index.html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1066800"/>
            <a:ext cx="8229600" cy="1470025"/>
          </a:xfrm>
        </p:spPr>
        <p:txBody>
          <a:bodyPr>
            <a:normAutofit/>
          </a:bodyPr>
          <a:lstStyle/>
          <a:p>
            <a:r>
              <a:rPr lang="en-US" sz="32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>	Web Development/BTCS-2410</a:t>
            </a:r>
            <a:endParaRPr lang="en-US" sz="3200" dirty="0">
              <a:solidFill>
                <a:srgbClr val="7030A0"/>
              </a:solidFill>
              <a:latin typeface="American Typewriter" panose="02090604020004020304" pitchFamily="18" charset="77"/>
            </a:endParaRPr>
          </a:p>
        </p:txBody>
      </p:sp>
      <p:pic>
        <p:nvPicPr>
          <p:cNvPr id="8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73803" y="0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5029200" y="6492875"/>
            <a:ext cx="3886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 smtClean="0">
                <a:solidFill>
                  <a:schemeClr val="tx1"/>
                </a:solidFill>
              </a:rPr>
              <a:t>Department of Computer Science &amp; Engineering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0" y="6492875"/>
            <a:ext cx="47244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www.rimt.ac.in</a:t>
            </a:r>
            <a:endParaRPr lang="en-GB" sz="14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11" name="Title 3"/>
          <p:cNvSpPr txBox="1">
            <a:spLocks/>
          </p:cNvSpPr>
          <p:nvPr/>
        </p:nvSpPr>
        <p:spPr>
          <a:xfrm>
            <a:off x="381000" y="2590800"/>
            <a:ext cx="5410200" cy="1447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70000"/>
              </a:lnSpc>
            </a:pPr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9600" dirty="0" smtClean="0">
                <a:solidFill>
                  <a:srgbClr val="7030A0"/>
                </a:solidFill>
                <a:latin typeface="+mn-lt"/>
              </a:rPr>
              <a:t/>
            </a:r>
            <a:br>
              <a:rPr lang="en-IN" sz="9600" dirty="0" smtClean="0">
                <a:solidFill>
                  <a:srgbClr val="7030A0"/>
                </a:solidFill>
                <a:latin typeface="+mn-lt"/>
              </a:rPr>
            </a:br>
            <a:r>
              <a:rPr lang="en-US" sz="9600" dirty="0">
                <a:latin typeface="+mn-lt"/>
              </a:rPr>
              <a:t>Course Name</a:t>
            </a:r>
            <a:r>
              <a:rPr lang="en-US" sz="9600" dirty="0" smtClean="0">
                <a:latin typeface="+mn-lt"/>
              </a:rPr>
              <a:t>: </a:t>
            </a:r>
            <a:r>
              <a:rPr lang="en-US" sz="9600" dirty="0" err="1" smtClean="0">
                <a:latin typeface="+mn-lt"/>
              </a:rPr>
              <a:t>B.Tech</a:t>
            </a:r>
            <a:r>
              <a:rPr lang="en-US" sz="9600" dirty="0" smtClean="0">
                <a:latin typeface="+mn-lt"/>
              </a:rPr>
              <a:t> CSE </a:t>
            </a:r>
            <a:r>
              <a:rPr lang="en-US" sz="9600" dirty="0">
                <a:latin typeface="+mn-lt"/>
              </a:rPr>
              <a:t/>
            </a:r>
            <a:br>
              <a:rPr lang="en-US" sz="9600" dirty="0">
                <a:latin typeface="+mn-lt"/>
              </a:rPr>
            </a:br>
            <a:r>
              <a:rPr lang="en-US" sz="9600" dirty="0" smtClean="0">
                <a:latin typeface="+mn-lt"/>
              </a:rPr>
              <a:t>Semester:4</a:t>
            </a:r>
            <a:r>
              <a:rPr lang="en-US" sz="9600" baseline="30000" dirty="0" smtClean="0">
                <a:latin typeface="+mn-lt"/>
              </a:rPr>
              <a:t>th</a:t>
            </a:r>
            <a:r>
              <a:rPr lang="en-US" sz="9600" dirty="0" smtClean="0">
                <a:latin typeface="+mn-lt"/>
              </a:rPr>
              <a:t>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13" name="Title 3"/>
          <p:cNvSpPr txBox="1">
            <a:spLocks/>
          </p:cNvSpPr>
          <p:nvPr/>
        </p:nvSpPr>
        <p:spPr>
          <a:xfrm>
            <a:off x="4114800" y="4114800"/>
            <a:ext cx="4626154" cy="1447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60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/>
              <a:t>Prepared by</a:t>
            </a:r>
            <a:r>
              <a:rPr lang="en-IN" sz="4000" dirty="0" smtClean="0"/>
              <a:t>:</a:t>
            </a:r>
            <a:r>
              <a:rPr lang="en-US" dirty="0" smtClean="0"/>
              <a:t> Ms. </a:t>
            </a:r>
            <a:r>
              <a:rPr lang="en-US" dirty="0" err="1" smtClean="0"/>
              <a:t>Yogesh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154113" y="1752600"/>
            <a:ext cx="6999287" cy="2133600"/>
          </a:xfrm>
        </p:spPr>
        <p:txBody>
          <a:bodyPr/>
          <a:lstStyle/>
          <a:p>
            <a:pPr algn="l" eaLnBrk="1" hangingPunct="1"/>
            <a:r>
              <a:rPr lang="en-US" dirty="0" smtClean="0"/>
              <a:t>JDBC –</a:t>
            </a:r>
            <a:br>
              <a:rPr lang="en-US" dirty="0" smtClean="0"/>
            </a:br>
            <a:r>
              <a:rPr lang="en-US" sz="4000" dirty="0" smtClean="0"/>
              <a:t>Java </a:t>
            </a:r>
            <a:r>
              <a:rPr lang="en-US" sz="4000" dirty="0" err="1" smtClean="0"/>
              <a:t>DataBase</a:t>
            </a:r>
            <a:r>
              <a:rPr lang="en-US" sz="4000" dirty="0" smtClean="0"/>
              <a:t> Connectivity</a:t>
            </a:r>
            <a:r>
              <a:rPr lang="en-US" dirty="0" smtClean="0"/>
              <a:t> </a:t>
            </a:r>
            <a:br>
              <a:rPr lang="en-US" dirty="0" smtClean="0"/>
            </a:br>
            <a:endParaRPr lang="en-US" sz="3600" dirty="0" smtClean="0"/>
          </a:p>
        </p:txBody>
      </p:sp>
      <p:pic>
        <p:nvPicPr>
          <p:cNvPr id="3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73803" y="0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0" y="6492875"/>
            <a:ext cx="47244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www.rimt.ac.in</a:t>
            </a:r>
            <a:endParaRPr lang="en-GB" sz="14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8196B9D-DA4B-4D9E-A983-4A2CE0C67C84}" type="slidenum">
              <a:rPr lang="en-US" altLang="en-US" smtClean="0">
                <a:latin typeface="Arial" charset="0"/>
                <a:cs typeface="Arial" charset="0"/>
              </a:rPr>
              <a:pPr/>
              <a:t>3</a:t>
            </a:fld>
            <a:endParaRPr lang="en-US" altLang="en-US" smtClean="0">
              <a:latin typeface="Arial" charset="0"/>
              <a:cs typeface="Arial" charset="0"/>
            </a:endParaRPr>
          </a:p>
        </p:txBody>
      </p:sp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smtClean="0">
                <a:ea typeface="DFKai-SB" pitchFamily="65" charset="-120"/>
              </a:rPr>
              <a:t>What is JDBC?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 sz="2400" smtClean="0">
                <a:ea typeface="DFKai-SB" pitchFamily="65" charset="-120"/>
              </a:rPr>
              <a:t>“An API that lets you access virtually </a:t>
            </a:r>
            <a:r>
              <a:rPr lang="en-US" altLang="zh-TW" sz="2400" smtClean="0">
                <a:solidFill>
                  <a:srgbClr val="0000FF"/>
                </a:solidFill>
                <a:ea typeface="DFKai-SB" pitchFamily="65" charset="-120"/>
              </a:rPr>
              <a:t>any tabular data source</a:t>
            </a:r>
            <a:r>
              <a:rPr lang="en-US" altLang="zh-TW" sz="2400" smtClean="0">
                <a:ea typeface="DFKai-SB" pitchFamily="65" charset="-120"/>
              </a:rPr>
              <a:t> from the Java programming language”</a:t>
            </a:r>
          </a:p>
          <a:p>
            <a:pPr lvl="2" eaLnBrk="1" hangingPunct="1"/>
            <a:r>
              <a:rPr lang="en-US" altLang="zh-TW" sz="2000" smtClean="0">
                <a:ea typeface="DFKai-SB" pitchFamily="65" charset="-120"/>
              </a:rPr>
              <a:t>JDBC Data Access API – JDBC Technology Homepage</a:t>
            </a:r>
          </a:p>
          <a:p>
            <a:pPr lvl="1" eaLnBrk="1" hangingPunct="1"/>
            <a:r>
              <a:rPr lang="en-US" altLang="zh-TW" sz="2400" smtClean="0">
                <a:ea typeface="DFKai-SB" pitchFamily="65" charset="-120"/>
              </a:rPr>
              <a:t>What’s an API?  </a:t>
            </a:r>
          </a:p>
          <a:p>
            <a:pPr lvl="2" eaLnBrk="1" hangingPunct="1"/>
            <a:r>
              <a:rPr lang="en-US" altLang="zh-TW" smtClean="0">
                <a:ea typeface="DFKai-SB" pitchFamily="65" charset="-120"/>
                <a:hlinkClick r:id="rId2"/>
              </a:rPr>
              <a:t>See J2SE documentation</a:t>
            </a:r>
            <a:endParaRPr lang="en-US" altLang="zh-TW" smtClean="0">
              <a:ea typeface="DFKai-SB" pitchFamily="65" charset="-120"/>
            </a:endParaRPr>
          </a:p>
          <a:p>
            <a:pPr lvl="1" eaLnBrk="1" hangingPunct="1"/>
            <a:r>
              <a:rPr lang="en-US" altLang="zh-TW" sz="2400" smtClean="0">
                <a:ea typeface="DFKai-SB" pitchFamily="65" charset="-120"/>
              </a:rPr>
              <a:t>What’s a tabular data source?</a:t>
            </a:r>
          </a:p>
          <a:p>
            <a:pPr eaLnBrk="1" hangingPunct="1"/>
            <a:r>
              <a:rPr lang="en-US" altLang="zh-TW" sz="2400" smtClean="0">
                <a:ea typeface="DFKai-SB" pitchFamily="65" charset="-120"/>
              </a:rPr>
              <a:t>“… access virtually any data source, from </a:t>
            </a:r>
            <a:r>
              <a:rPr lang="en-US" altLang="zh-TW" sz="2400" smtClean="0">
                <a:solidFill>
                  <a:srgbClr val="0000FF"/>
                </a:solidFill>
                <a:ea typeface="DFKai-SB" pitchFamily="65" charset="-120"/>
              </a:rPr>
              <a:t>relational databases</a:t>
            </a:r>
            <a:r>
              <a:rPr lang="en-US" altLang="zh-TW" sz="2400" smtClean="0">
                <a:ea typeface="DFKai-SB" pitchFamily="65" charset="-120"/>
              </a:rPr>
              <a:t> to </a:t>
            </a:r>
            <a:r>
              <a:rPr lang="en-US" altLang="zh-TW" sz="2400" smtClean="0">
                <a:solidFill>
                  <a:srgbClr val="0000FF"/>
                </a:solidFill>
                <a:ea typeface="DFKai-SB" pitchFamily="65" charset="-120"/>
              </a:rPr>
              <a:t>spreadsheets</a:t>
            </a:r>
            <a:r>
              <a:rPr lang="en-US" altLang="zh-TW" sz="2400" smtClean="0">
                <a:ea typeface="DFKai-SB" pitchFamily="65" charset="-120"/>
              </a:rPr>
              <a:t> and </a:t>
            </a:r>
            <a:r>
              <a:rPr lang="en-US" altLang="zh-TW" sz="2400" smtClean="0">
                <a:solidFill>
                  <a:srgbClr val="0000FF"/>
                </a:solidFill>
                <a:ea typeface="DFKai-SB" pitchFamily="65" charset="-120"/>
              </a:rPr>
              <a:t>flat files</a:t>
            </a:r>
            <a:r>
              <a:rPr lang="en-US" altLang="zh-TW" sz="2400" smtClean="0">
                <a:ea typeface="DFKai-SB" pitchFamily="65" charset="-120"/>
              </a:rPr>
              <a:t>.”</a:t>
            </a:r>
          </a:p>
          <a:p>
            <a:pPr lvl="1" eaLnBrk="1" hangingPunct="1"/>
            <a:r>
              <a:rPr lang="en-US" altLang="zh-TW" sz="2200" smtClean="0">
                <a:ea typeface="DFKai-SB" pitchFamily="65" charset="-120"/>
              </a:rPr>
              <a:t>JDBC Documentation</a:t>
            </a:r>
          </a:p>
          <a:p>
            <a:pPr eaLnBrk="1" hangingPunct="1"/>
            <a:r>
              <a:rPr lang="en-US" altLang="zh-TW" sz="2400" smtClean="0">
                <a:ea typeface="DFKai-SB" pitchFamily="65" charset="-120"/>
              </a:rPr>
              <a:t>We’ll focus on accessing Oracle databases</a:t>
            </a:r>
          </a:p>
        </p:txBody>
      </p:sp>
      <p:pic>
        <p:nvPicPr>
          <p:cNvPr id="5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73803" y="0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0" y="6492875"/>
            <a:ext cx="47244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www.rimt.ac.in</a:t>
            </a:r>
            <a:endParaRPr lang="en-GB" sz="14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33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33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33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000"/>
                            </p:stCondLst>
                            <p:childTnLst>
                              <p:par>
                                <p:cTn id="1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4" grpId="0"/>
      <p:bldP spid="13315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55FD462-A4B9-4EE0-9FCD-7670A8736E62}" type="slidenum">
              <a:rPr lang="en-US" altLang="en-US" smtClean="0">
                <a:latin typeface="Arial" charset="0"/>
                <a:cs typeface="Arial" charset="0"/>
              </a:rPr>
              <a:pPr/>
              <a:t>4</a:t>
            </a:fld>
            <a:endParaRPr lang="en-US" altLang="en-US" smtClean="0">
              <a:latin typeface="Arial" charset="0"/>
              <a:cs typeface="Arial" charset="0"/>
            </a:endParaRPr>
          </a:p>
        </p:txBody>
      </p:sp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-76200"/>
            <a:ext cx="7543800" cy="1295400"/>
          </a:xfrm>
        </p:spPr>
        <p:txBody>
          <a:bodyPr/>
          <a:lstStyle/>
          <a:p>
            <a:pPr eaLnBrk="1" hangingPunct="1"/>
            <a:r>
              <a:rPr lang="en-US" smtClean="0"/>
              <a:t>General Architecture</a:t>
            </a:r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495800" y="1676400"/>
            <a:ext cx="4191000" cy="4454525"/>
          </a:xfrm>
        </p:spPr>
        <p:txBody>
          <a:bodyPr/>
          <a:lstStyle/>
          <a:p>
            <a:pPr eaLnBrk="1" hangingPunct="1"/>
            <a:r>
              <a:rPr lang="en-US" sz="2400" smtClean="0"/>
              <a:t>What design pattern is implied in this architecture?</a:t>
            </a:r>
          </a:p>
          <a:p>
            <a:pPr eaLnBrk="1" hangingPunct="1"/>
            <a:r>
              <a:rPr lang="en-US" sz="2400" smtClean="0"/>
              <a:t>What does it buy for us?</a:t>
            </a:r>
          </a:p>
          <a:p>
            <a:pPr eaLnBrk="1" hangingPunct="1"/>
            <a:r>
              <a:rPr lang="en-US" sz="2400" smtClean="0"/>
              <a:t>Why is this architecture also multi-tiered?</a:t>
            </a:r>
          </a:p>
        </p:txBody>
      </p:sp>
      <p:pic>
        <p:nvPicPr>
          <p:cNvPr id="45060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85800" y="1295400"/>
            <a:ext cx="3384550" cy="5195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73803" y="0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6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0" y="6492875"/>
            <a:ext cx="47244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www.rimt.ac.in</a:t>
            </a:r>
            <a:endParaRPr lang="en-GB" sz="14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50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50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50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" dur="2000"/>
                                        <p:tgtEl>
                                          <p:spTgt spid="450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500"/>
                            </p:stCondLst>
                            <p:childTnLst>
                              <p:par>
                                <p:cTn id="1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058" grpId="0"/>
      <p:bldP spid="45059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5D26814F-2890-497D-8CCF-58F8DC1B7A0F}" type="slidenum">
              <a:rPr lang="en-US" altLang="en-US" smtClean="0">
                <a:latin typeface="Arial" charset="0"/>
                <a:cs typeface="Arial" charset="0"/>
              </a:rPr>
              <a:pPr/>
              <a:t>5</a:t>
            </a:fld>
            <a:endParaRPr lang="en-US" altLang="en-US" smtClean="0">
              <a:latin typeface="Arial" charset="0"/>
              <a:cs typeface="Arial" charset="0"/>
            </a:endParaRPr>
          </a:p>
        </p:txBody>
      </p:sp>
      <p:sp>
        <p:nvSpPr>
          <p:cNvPr id="2765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smtClean="0">
                <a:ea typeface="DFKai-SB" pitchFamily="65" charset="-120"/>
              </a:rPr>
              <a:t>JDBC references</a:t>
            </a:r>
          </a:p>
        </p:txBody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zh-TW" sz="2100" smtClean="0">
                <a:ea typeface="DFKai-SB" pitchFamily="65" charset="-120"/>
              </a:rPr>
              <a:t>JDBC Data Access API – JDBC Technology Homepage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z="1900" smtClean="0">
                <a:ea typeface="DFKai-SB" pitchFamily="65" charset="-120"/>
                <a:hlinkClick r:id="rId2"/>
              </a:rPr>
              <a:t>http://java.sun.com/products/jdbc/index.html</a:t>
            </a:r>
            <a:endParaRPr lang="en-US" altLang="zh-TW" sz="1900" smtClean="0">
              <a:ea typeface="DFKai-SB" pitchFamily="65" charset="-120"/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zh-TW" sz="2100" smtClean="0">
                <a:ea typeface="DFKai-SB" pitchFamily="65" charset="-120"/>
              </a:rPr>
              <a:t>JDBC Database Access – The Java Tutorial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z="1900" smtClean="0">
                <a:ea typeface="DFKai-SB" pitchFamily="65" charset="-120"/>
                <a:hlinkClick r:id="rId3"/>
              </a:rPr>
              <a:t>http://java.sun.com/docs/books/tutorial/jdbc/index.html</a:t>
            </a:r>
            <a:endParaRPr lang="en-US" altLang="zh-TW" sz="1900" smtClean="0">
              <a:ea typeface="DFKai-SB" pitchFamily="65" charset="-120"/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zh-TW" sz="2100" smtClean="0">
                <a:ea typeface="DFKai-SB" pitchFamily="65" charset="-120"/>
              </a:rPr>
              <a:t>JDBC Documentation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z="1900" smtClean="0">
                <a:ea typeface="DFKai-SB" pitchFamily="65" charset="-120"/>
                <a:hlinkClick r:id="rId4"/>
              </a:rPr>
              <a:t>http://java.sun.com/j2se/1.4.2/docs/guide/jdbc/index.html</a:t>
            </a:r>
            <a:endParaRPr lang="en-US" altLang="zh-TW" sz="1900" smtClean="0">
              <a:ea typeface="DFKai-SB" pitchFamily="65" charset="-120"/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zh-TW" sz="2100" smtClean="0">
                <a:ea typeface="DFKai-SB" pitchFamily="65" charset="-120"/>
              </a:rPr>
              <a:t>java.sql package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z="1700" smtClean="0">
                <a:ea typeface="DFKai-SB" pitchFamily="65" charset="-120"/>
                <a:hlinkClick r:id="rId5"/>
              </a:rPr>
              <a:t>http://java.sun.com/j2se/1.4.2/docs/api/java/sql/package-summary.html</a:t>
            </a:r>
            <a:endParaRPr lang="en-US" altLang="zh-TW" sz="1700" smtClean="0">
              <a:ea typeface="DFKai-SB" pitchFamily="65" charset="-120"/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zh-TW" sz="2100" smtClean="0">
                <a:ea typeface="DFKai-SB" pitchFamily="65" charset="-120"/>
              </a:rPr>
              <a:t>JDBC Technology Guide: Getting Started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z="1300" smtClean="0">
                <a:ea typeface="DFKai-SB" pitchFamily="65" charset="-120"/>
                <a:hlinkClick r:id="rId6"/>
              </a:rPr>
              <a:t>http://java.sun.com/j2se/1.4.2/docs/guide/jdbc/getstart/GettingStartedTOC.fm.html</a:t>
            </a:r>
            <a:endParaRPr lang="en-US" altLang="zh-TW" sz="1300" smtClean="0">
              <a:ea typeface="DFKai-SB" pitchFamily="65" charset="-120"/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zh-TW" sz="2100" smtClean="0">
                <a:ea typeface="DFKai-SB" pitchFamily="65" charset="-120"/>
              </a:rPr>
              <a:t>JDBC API Tutorial and Reference (book)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z="1900" smtClean="0">
                <a:ea typeface="DFKai-SB" pitchFamily="65" charset="-120"/>
                <a:hlinkClick r:id="rId7"/>
              </a:rPr>
              <a:t>http://java.sun.com/docs/books/jdbc/</a:t>
            </a:r>
            <a:endParaRPr lang="en-US" altLang="zh-TW" sz="1900" smtClean="0">
              <a:ea typeface="DFKai-SB" pitchFamily="65" charset="-120"/>
            </a:endParaRPr>
          </a:p>
        </p:txBody>
      </p:sp>
      <p:pic>
        <p:nvPicPr>
          <p:cNvPr id="5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73803" y="0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0" y="6492875"/>
            <a:ext cx="47244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www.rimt.ac.in</a:t>
            </a:r>
            <a:endParaRPr lang="en-GB" sz="14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178</Words>
  <Application>Microsoft Office PowerPoint</Application>
  <PresentationFormat>On-screen Show (4:3)</PresentationFormat>
  <Paragraphs>40</Paragraphs>
  <Slides>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 Web Development/BTCS-2410</vt:lpstr>
      <vt:lpstr>JDBC – Java DataBase Connectivity  </vt:lpstr>
      <vt:lpstr>What is JDBC?</vt:lpstr>
      <vt:lpstr>General Architecture</vt:lpstr>
      <vt:lpstr>JDBC references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Web Development/BTCS-2410</dc:title>
  <dc:creator>Yogesh</dc:creator>
  <cp:lastModifiedBy>Yogesh</cp:lastModifiedBy>
  <cp:revision>2</cp:revision>
  <dcterms:created xsi:type="dcterms:W3CDTF">2023-06-20T06:29:57Z</dcterms:created>
  <dcterms:modified xsi:type="dcterms:W3CDTF">2023-06-20T08:09:34Z</dcterms:modified>
</cp:coreProperties>
</file>