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82" r:id="rId3"/>
    <p:sldId id="346" r:id="rId4"/>
    <p:sldId id="347" r:id="rId5"/>
    <p:sldId id="348" r:id="rId6"/>
    <p:sldId id="349" r:id="rId7"/>
    <p:sldId id="350" r:id="rId8"/>
    <p:sldId id="34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552" y="-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6/14/2023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 I</a:t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BMAT 1111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Sachin</a:t>
            </a:r>
            <a:r>
              <a:rPr lang="en-IN" sz="4000" dirty="0" smtClean="0"/>
              <a:t> </a:t>
            </a:r>
            <a:r>
              <a:rPr lang="en-IN" sz="4000" dirty="0" err="1" smtClean="0"/>
              <a:t>Syan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1st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5962"/>
          </a:xfrm>
        </p:spPr>
        <p:txBody>
          <a:bodyPr>
            <a:normAutofit/>
          </a:bodyPr>
          <a:lstStyle/>
          <a:p>
            <a:pPr algn="ctr"/>
            <a:r>
              <a:rPr lang="en-IN" sz="2400" b="1" dirty="0" smtClean="0"/>
              <a:t>Eigen Values and Eigen Vectors of a matrix</a:t>
            </a:r>
            <a:endParaRPr lang="en-IN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49069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400" dirty="0" smtClean="0"/>
              <a:t>Let A = (</a:t>
            </a:r>
            <a:r>
              <a:rPr lang="en-IN" sz="2400" dirty="0" err="1" smtClean="0"/>
              <a:t>a</a:t>
            </a:r>
            <a:r>
              <a:rPr lang="en-IN" sz="2400" baseline="-25000" dirty="0" err="1" smtClean="0"/>
              <a:t>ij</a:t>
            </a:r>
            <a:r>
              <a:rPr lang="en-IN" sz="2400" dirty="0" smtClean="0"/>
              <a:t>) be a square matrix of order n over a field F. A scalar </a:t>
            </a:r>
            <a:r>
              <a:rPr lang="en-IN" sz="2400" dirty="0" smtClean="0">
                <a:sym typeface="Symbol"/>
              </a:rPr>
              <a:t>F is called an Eigen Value of A </a:t>
            </a:r>
            <a:r>
              <a:rPr lang="en-IN" sz="2400" dirty="0" err="1" smtClean="0">
                <a:sym typeface="Symbol"/>
              </a:rPr>
              <a:t>iff</a:t>
            </a:r>
            <a:r>
              <a:rPr lang="en-IN" sz="2400" dirty="0" smtClean="0">
                <a:sym typeface="Symbol"/>
              </a:rPr>
              <a:t> there exists a non-zero n×1 column matrix.</a:t>
            </a:r>
          </a:p>
          <a:p>
            <a:pPr>
              <a:buNone/>
            </a:pPr>
            <a:endParaRPr lang="en-IN" sz="2400" dirty="0" smtClean="0">
              <a:sym typeface="Symbol"/>
            </a:endParaRPr>
          </a:p>
          <a:p>
            <a:pPr>
              <a:buNone/>
            </a:pPr>
            <a:r>
              <a:rPr lang="en-IN" sz="2400" dirty="0" smtClean="0">
                <a:sym typeface="Symbol"/>
              </a:rPr>
              <a:t>                         such that AX = X.</a:t>
            </a:r>
          </a:p>
          <a:p>
            <a:pPr>
              <a:buNone/>
            </a:pPr>
            <a:endParaRPr lang="en-IN" sz="2400" dirty="0" smtClean="0">
              <a:sym typeface="Symbol"/>
            </a:endParaRPr>
          </a:p>
          <a:p>
            <a:pPr>
              <a:buNone/>
            </a:pPr>
            <a:endParaRPr lang="en-IN" sz="2400" dirty="0" smtClean="0">
              <a:sym typeface="Symbol"/>
            </a:endParaRPr>
          </a:p>
          <a:p>
            <a:pPr>
              <a:buNone/>
            </a:pPr>
            <a:r>
              <a:rPr lang="en-IN" sz="2400" dirty="0" smtClean="0">
                <a:sym typeface="Symbol"/>
              </a:rPr>
              <a:t>The non-zero column matrix X is called the Eigen Vector of the matrix A corresponding to the Eigen Value   of A.</a:t>
            </a:r>
          </a:p>
          <a:p>
            <a:pPr>
              <a:buNone/>
            </a:pPr>
            <a:r>
              <a:rPr lang="en-IN" sz="2400" dirty="0" smtClean="0">
                <a:sym typeface="Symbol"/>
              </a:rPr>
              <a:t>Eigen Vector: Any solution of the equation AX = X, other that X = 0, corresponding to some particular value of , is called an Eigen Vector or Characteristic Vector or Lateral Vector or Invariant Vector.</a:t>
            </a:r>
          </a:p>
          <a:p>
            <a:pPr>
              <a:buNone/>
            </a:pPr>
            <a:endParaRPr lang="en-IN" sz="24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133600"/>
            <a:ext cx="997857" cy="1524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1"/>
            <a:ext cx="10972800" cy="5440366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Eigen Values are also known as characteristic values , or latent values , or proper values, or spectral values.</a:t>
            </a:r>
          </a:p>
          <a:p>
            <a:pPr>
              <a:buNone/>
            </a:pPr>
            <a:r>
              <a:rPr lang="en-US" sz="2400" dirty="0" smtClean="0"/>
              <a:t>Similarly, Eigen Vectors are also called Characteristic vectors, latent vectors, proper vectors or spectral vectors.</a:t>
            </a:r>
          </a:p>
          <a:p>
            <a:r>
              <a:rPr lang="en-US" sz="2400" dirty="0" smtClean="0"/>
              <a:t>The set of characteristic roots of a matrix A is called the spectrum of the matrix A.</a:t>
            </a:r>
          </a:p>
          <a:p>
            <a:r>
              <a:rPr lang="en-US" sz="2400" dirty="0" smtClean="0"/>
              <a:t>The Eigen value of a diagonal matrix are given by its diagonal elements.</a:t>
            </a:r>
          </a:p>
          <a:p>
            <a:r>
              <a:rPr lang="en-US" sz="2400" dirty="0" smtClean="0"/>
              <a:t>The Eigen value of a triangular matrix are just the diagonal elements of the matrix.</a:t>
            </a:r>
          </a:p>
          <a:p>
            <a:pPr>
              <a:buNone/>
            </a:pPr>
            <a:r>
              <a:rPr lang="en-US" sz="2400" dirty="0" smtClean="0"/>
              <a:t>Characteristic matrix of A:</a:t>
            </a:r>
          </a:p>
          <a:p>
            <a:pPr>
              <a:buNone/>
            </a:pPr>
            <a:r>
              <a:rPr lang="en-US" sz="2400" dirty="0" smtClean="0"/>
              <a:t>If A be any square matrix, the A-</a:t>
            </a:r>
            <a:r>
              <a:rPr lang="en-IN" sz="2400" dirty="0" smtClean="0">
                <a:sym typeface="Symbol"/>
              </a:rPr>
              <a:t>I, the matrix polynomial of  of first degree, is called the characteristic matrix of A.</a:t>
            </a:r>
          </a:p>
          <a:p>
            <a:pPr>
              <a:buNone/>
            </a:pPr>
            <a:r>
              <a:rPr lang="en-IN" sz="2400" dirty="0" smtClean="0">
                <a:sym typeface="Symbol"/>
              </a:rPr>
              <a:t>Characteristic Polynomial of A:</a:t>
            </a:r>
          </a:p>
          <a:p>
            <a:pPr>
              <a:buNone/>
            </a:pPr>
            <a:r>
              <a:rPr lang="en-IN" sz="2400" dirty="0" smtClean="0">
                <a:sym typeface="Symbol"/>
              </a:rPr>
              <a:t>If A is a square matrix C = A - I, is the characteristic matrix of A, then the determinant of |C| = |A - I|, which is an ordinary polynomial in , is called the characteristic polynomial of A.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1"/>
            <a:ext cx="10972800" cy="54403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Characteristic equation of A:</a:t>
            </a:r>
          </a:p>
          <a:p>
            <a:pPr>
              <a:buNone/>
            </a:pPr>
            <a:r>
              <a:rPr lang="en-US" sz="2400" dirty="0" smtClean="0"/>
              <a:t>If C = A - </a:t>
            </a:r>
            <a:r>
              <a:rPr lang="en-IN" sz="2400" dirty="0" smtClean="0">
                <a:sym typeface="Symbol"/>
              </a:rPr>
              <a:t>I is the characteristic matrix of A, then |C| = 0 is called the characteristic equation of A.</a:t>
            </a:r>
          </a:p>
          <a:p>
            <a:r>
              <a:rPr lang="en-IN" sz="2400" dirty="0" smtClean="0">
                <a:sym typeface="Symbol"/>
              </a:rPr>
              <a:t>An Eigen value of  of a matrix A is always a root of its characteristic equations.</a:t>
            </a:r>
          </a:p>
          <a:p>
            <a:r>
              <a:rPr lang="en-IN" sz="2400" dirty="0" smtClean="0">
                <a:sym typeface="Symbol"/>
              </a:rPr>
              <a:t>Its converse, i.e. , every root of the characteristic equation of A is an Eigen value of A holds true.</a:t>
            </a:r>
          </a:p>
          <a:p>
            <a:pPr>
              <a:buNone/>
            </a:pPr>
            <a:r>
              <a:rPr lang="en-IN" sz="2400" u="sng" dirty="0" smtClean="0">
                <a:sym typeface="Symbol"/>
              </a:rPr>
              <a:t>Determine the Eigen Values and Eigen Vectors of the matrix </a:t>
            </a:r>
            <a:endParaRPr lang="en-IN" sz="2400" dirty="0" smtClean="0">
              <a:sym typeface="Symbol"/>
            </a:endParaRPr>
          </a:p>
          <a:p>
            <a:pPr>
              <a:buNone/>
            </a:pPr>
            <a:r>
              <a:rPr lang="en-IN" sz="2400" dirty="0" smtClean="0">
                <a:sym typeface="Symbol"/>
              </a:rPr>
              <a:t> Now ,</a:t>
            </a:r>
          </a:p>
          <a:p>
            <a:pPr>
              <a:buNone/>
            </a:pPr>
            <a:endParaRPr lang="en-IN" sz="2400" dirty="0" smtClean="0">
              <a:sym typeface="Symbol"/>
            </a:endParaRPr>
          </a:p>
          <a:p>
            <a:pPr>
              <a:buNone/>
            </a:pPr>
            <a:r>
              <a:rPr lang="en-IN" sz="2400" dirty="0" smtClean="0">
                <a:sym typeface="Symbol"/>
              </a:rPr>
              <a:t>Characteristic equation of matrix A is |A - I|= 0.</a:t>
            </a:r>
          </a:p>
          <a:p>
            <a:pPr>
              <a:buNone/>
            </a:pPr>
            <a:r>
              <a:rPr lang="en-IN" sz="2400" dirty="0" smtClean="0">
                <a:sym typeface="Symbol"/>
              </a:rPr>
              <a:t>or  </a:t>
            </a:r>
            <a:endParaRPr lang="en-US" sz="2400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53400" y="3048000"/>
            <a:ext cx="1803918" cy="762000"/>
          </a:xfrm>
          <a:prstGeom prst="rect">
            <a:avLst/>
          </a:prstGeom>
          <a:noFill/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657600"/>
            <a:ext cx="6251510" cy="762000"/>
          </a:xfrm>
          <a:prstGeom prst="rect">
            <a:avLst/>
          </a:prstGeom>
          <a:noFill/>
        </p:spPr>
      </p:pic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8441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5029200"/>
            <a:ext cx="3116424" cy="914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09601"/>
            <a:ext cx="10972800" cy="5516566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685800"/>
            <a:ext cx="10507980" cy="53340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219200"/>
            <a:ext cx="10941627" cy="685800"/>
          </a:xfrm>
          <a:prstGeom prst="rect">
            <a:avLst/>
          </a:prstGeom>
          <a:noFill/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5517573" cy="68580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2362200"/>
            <a:ext cx="4599709" cy="60960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2895600"/>
            <a:ext cx="3771900" cy="457200"/>
          </a:xfrm>
          <a:prstGeom prst="rect">
            <a:avLst/>
          </a:prstGeom>
          <a:noFill/>
        </p:spPr>
      </p:pic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3352799"/>
            <a:ext cx="1752600" cy="565355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609600" y="3886200"/>
            <a:ext cx="1112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Therefore, 2, 2, 8 are the characteristic roots of </a:t>
            </a:r>
            <a:r>
              <a:rPr lang="en-US" smtClean="0"/>
              <a:t>the matrix A.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1"/>
            <a:ext cx="10972800" cy="56689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Case I , when </a:t>
            </a:r>
            <a:r>
              <a:rPr lang="en-US" sz="1800" dirty="0" smtClean="0">
                <a:sym typeface="Symbol"/>
              </a:rPr>
              <a:t></a:t>
            </a:r>
            <a:r>
              <a:rPr lang="en-US" sz="1800" dirty="0" smtClean="0"/>
              <a:t> = 2. The characteristic vector is given by (A - </a:t>
            </a:r>
            <a:r>
              <a:rPr lang="en-US" sz="1800" dirty="0" smtClean="0">
                <a:sym typeface="Symbol"/>
              </a:rPr>
              <a:t></a:t>
            </a:r>
            <a:r>
              <a:rPr lang="en-US" sz="1800" dirty="0" smtClean="0"/>
              <a:t>I)X = 0 i.e. (A-2I)X = 0.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Here rank of coefficient matrix is 1. Therefore, these equations have 3-1 = 2 linearly independent solutions. These equations can be written as 2x – y + z = 0, 2x = y – z.</a:t>
            </a:r>
          </a:p>
          <a:p>
            <a:pPr>
              <a:buNone/>
            </a:pPr>
            <a:r>
              <a:rPr lang="en-US" sz="1800" dirty="0" smtClean="0"/>
              <a:t>Let y = 2k, z = 0 , x = k, y = 0 , z = 2k , x =  - k </a:t>
            </a:r>
          </a:p>
          <a:p>
            <a:pPr>
              <a:buNone/>
            </a:pPr>
            <a:r>
              <a:rPr lang="en-US" sz="1800" dirty="0" smtClean="0"/>
              <a:t>Therefore, we get two Linearly Independent characteristic vectors of A as </a:t>
            </a:r>
          </a:p>
          <a:p>
            <a:pPr>
              <a:buNone/>
            </a:pPr>
            <a:endParaRPr lang="en-US" sz="18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914400"/>
            <a:ext cx="3581400" cy="722175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1752600"/>
            <a:ext cx="5816082" cy="76200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2667000"/>
            <a:ext cx="2209800" cy="790366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0" y="4267200"/>
            <a:ext cx="1693506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533401"/>
            <a:ext cx="10972800" cy="559276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Case II , when </a:t>
            </a:r>
            <a:r>
              <a:rPr lang="en-US" sz="2000" dirty="0" smtClean="0">
                <a:sym typeface="Symbol"/>
              </a:rPr>
              <a:t></a:t>
            </a:r>
            <a:r>
              <a:rPr lang="en-US" sz="2000" dirty="0" smtClean="0"/>
              <a:t> = 8. The characteristic vector is given by (A - </a:t>
            </a:r>
            <a:r>
              <a:rPr lang="en-US" sz="2000" dirty="0" smtClean="0">
                <a:sym typeface="Symbol"/>
              </a:rPr>
              <a:t></a:t>
            </a:r>
            <a:r>
              <a:rPr lang="en-US" sz="2000" dirty="0" smtClean="0"/>
              <a:t>I)X = 0 i.e. (A-8I)X = 0.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Here rank of coefficient matrix is 2. Therefore, these equations have 3-2 = 1 linearly independent solutions. These equations can be written as -2x – 2y + 2z = 0, -3y – 3z = 0 i.e. y + z = 0, y = - z</a:t>
            </a:r>
          </a:p>
          <a:p>
            <a:pPr>
              <a:buNone/>
            </a:pPr>
            <a:r>
              <a:rPr lang="en-US" sz="2000" dirty="0" smtClean="0"/>
              <a:t>Let z = k, </a:t>
            </a:r>
            <a:r>
              <a:rPr lang="en-US" sz="2000" dirty="0" smtClean="0">
                <a:sym typeface="Symbol"/>
              </a:rPr>
              <a:t></a:t>
            </a:r>
            <a:r>
              <a:rPr lang="en-US" sz="2000" dirty="0" smtClean="0"/>
              <a:t> y = - k , x = 2k</a:t>
            </a:r>
          </a:p>
          <a:p>
            <a:pPr>
              <a:buNone/>
            </a:pPr>
            <a:r>
              <a:rPr lang="en-US" sz="2000" dirty="0" smtClean="0"/>
              <a:t>Therefore, we get characteristic vector of A as 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990600"/>
            <a:ext cx="5122506" cy="685800"/>
          </a:xfrm>
          <a:prstGeom prst="rect">
            <a:avLst/>
          </a:prstGeom>
          <a:noFill/>
        </p:spPr>
      </p:pic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1828800"/>
            <a:ext cx="4276531" cy="762000"/>
          </a:xfrm>
          <a:prstGeom prst="rect">
            <a:avLst/>
          </a:prstGeom>
          <a:noFill/>
        </p:spPr>
      </p:pic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2819400"/>
            <a:ext cx="2719873" cy="838200"/>
          </a:xfrm>
          <a:prstGeom prst="rect">
            <a:avLst/>
          </a:prstGeom>
          <a:noFill/>
        </p:spPr>
      </p:pic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4572000"/>
            <a:ext cx="990600" cy="10112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b="1" dirty="0" smtClean="0"/>
              <a:t>Eigen Values and Eigen Vectors of a matrix with suitable example.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</TotalTime>
  <Words>670</Words>
  <Application>Microsoft Office PowerPoint</Application>
  <PresentationFormat>Custom</PresentationFormat>
  <Paragraphs>64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Engineering Mathematics I BMAT 1111   </vt:lpstr>
      <vt:lpstr>Eigen Values and Eigen Vectors of a matrix</vt:lpstr>
      <vt:lpstr>Slide 3</vt:lpstr>
      <vt:lpstr>Slide 4</vt:lpstr>
      <vt:lpstr>Slide 5</vt:lpstr>
      <vt:lpstr>Slide 6</vt:lpstr>
      <vt:lpstr>Slide 7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91</cp:revision>
  <dcterms:created xsi:type="dcterms:W3CDTF">2020-11-12T04:35:12Z</dcterms:created>
  <dcterms:modified xsi:type="dcterms:W3CDTF">2023-06-14T09:08:08Z</dcterms:modified>
</cp:coreProperties>
</file>