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82" r:id="rId3"/>
    <p:sldId id="385" r:id="rId4"/>
    <p:sldId id="386" r:id="rId5"/>
    <p:sldId id="387" r:id="rId6"/>
    <p:sldId id="388" r:id="rId7"/>
    <p:sldId id="389" r:id="rId8"/>
    <p:sldId id="390" r:id="rId9"/>
    <p:sldId id="391" r:id="rId10"/>
    <p:sldId id="392" r:id="rId11"/>
    <p:sldId id="393" r:id="rId12"/>
    <p:sldId id="394" r:id="rId13"/>
    <p:sldId id="395" r:id="rId14"/>
    <p:sldId id="396" r:id="rId15"/>
    <p:sldId id="397" r:id="rId16"/>
    <p:sldId id="398" r:id="rId17"/>
    <p:sldId id="399" r:id="rId18"/>
    <p:sldId id="400" r:id="rId19"/>
    <p:sldId id="401" r:id="rId20"/>
    <p:sldId id="402" r:id="rId21"/>
    <p:sldId id="34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  <a:srgbClr val="FF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959" autoAdjust="0"/>
    <p:restoredTop sz="94729"/>
  </p:normalViewPr>
  <p:slideViewPr>
    <p:cSldViewPr>
      <p:cViewPr>
        <p:scale>
          <a:sx n="50" d="100"/>
          <a:sy n="50" d="100"/>
        </p:scale>
        <p:origin x="-1578" y="-3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934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E0460-E654-42CE-A030-2BB41F913000}" type="datetimeFigureOut">
              <a:rPr lang="en-US" smtClean="0"/>
              <a:pPr/>
              <a:t>31/07/2023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93022-06E1-473B-909F-B1570F971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3562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31/07/2023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31/07/2023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31/07/2023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31/07/2023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31/07/2023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31/07/2023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31/07/2023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31/07/2023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31/07/2023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31/07/2023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31/07/2023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B4388-F365-43A6-8496-C4CC9C5DDCA0}" type="datetimeFigureOut">
              <a:rPr lang="en-US" smtClean="0"/>
              <a:pPr/>
              <a:t>31/07/2023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.jpe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8.png"/><Relationship Id="rId7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762000"/>
            <a:ext cx="10513168" cy="2286000"/>
          </a:xfrm>
        </p:spPr>
        <p:txBody>
          <a:bodyPr>
            <a:noAutofit/>
          </a:bodyPr>
          <a:lstStyle/>
          <a:p>
            <a:r>
              <a:rPr lang="en-IN" sz="5400" b="1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5400" b="1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5400" b="1" dirty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5400" b="1" dirty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5400" b="1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5400" b="1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5400" b="1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>Mathematics-III(BTME-3500)</a:t>
            </a:r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en-US" sz="6000" b="1" dirty="0"/>
              <a:t/>
            </a:r>
            <a:br>
              <a:rPr lang="en-US" sz="6000" b="1" dirty="0"/>
            </a:br>
            <a:endParaRPr lang="en-US" sz="6000" b="1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="" xmlns:a16="http://schemas.microsoft.com/office/drawing/2014/main" id="{9DF95F34-A162-CA4C-889B-0891699B6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5000" y="6365229"/>
            <a:ext cx="4114800" cy="365125"/>
          </a:xfrm>
        </p:spPr>
        <p:txBody>
          <a:bodyPr/>
          <a:lstStyle/>
          <a:p>
            <a:r>
              <a:rPr lang="en-US" b="1" dirty="0" err="1">
                <a:solidFill>
                  <a:schemeClr val="bg1"/>
                </a:solidFill>
              </a:rPr>
              <a:t>Dr.Nitin</a:t>
            </a:r>
            <a:r>
              <a:rPr lang="en-US" b="1">
                <a:solidFill>
                  <a:schemeClr val="bg1"/>
                </a:solidFill>
              </a:rPr>
              <a:t> Thapar_SOMC_ITFM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="" xmlns:a16="http://schemas.microsoft.com/office/drawing/2014/main" id="{C3EF51EB-3DA5-4842-B82C-4F75593C5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074E40B-79F9-F74D-8D9E-1BC4B8F861E8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2" name="Picture 2" descr="RIMT University">
            <a:extLst>
              <a:ext uri="{FF2B5EF4-FFF2-40B4-BE49-F238E27FC236}">
                <a16:creationId xmlns="" xmlns:a16="http://schemas.microsoft.com/office/drawing/2014/main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10D8ABEA-F2E3-8B43-9C07-09D62BFBF7A6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64FE491C-50AE-C347-9BEA-9FF9A5452B72}"/>
              </a:ext>
            </a:extLst>
          </p:cNvPr>
          <p:cNvSpPr/>
          <p:nvPr/>
        </p:nvSpPr>
        <p:spPr>
          <a:xfrm>
            <a:off x="-1295400" y="6330244"/>
            <a:ext cx="85852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000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</a:t>
            </a:r>
            <a:r>
              <a:rPr lang="en-GB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www.rimt.ac.in</a:t>
            </a:r>
            <a:endParaRPr lang="en-GB" sz="2400" b="1" cap="none" spc="0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6167438" y="4038600"/>
            <a:ext cx="5748516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N" sz="36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36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36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36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3600" dirty="0"/>
              <a:t>Prepared by</a:t>
            </a:r>
            <a:r>
              <a:rPr lang="en-IN" sz="3600" dirty="0" smtClean="0"/>
              <a:t>: Sachin Syan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380960" y="2590800"/>
            <a:ext cx="6357982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en-IN" sz="16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16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4000" dirty="0" smtClean="0">
                <a:solidFill>
                  <a:srgbClr val="7030A0"/>
                </a:solidFill>
                <a:latin typeface="+mn-lt"/>
              </a:rPr>
              <a:t/>
            </a:r>
            <a:br>
              <a:rPr lang="en-IN" sz="4000" dirty="0" smtClean="0">
                <a:solidFill>
                  <a:srgbClr val="7030A0"/>
                </a:solidFill>
                <a:latin typeface="+mn-lt"/>
              </a:rPr>
            </a:br>
            <a:r>
              <a:rPr lang="en-US" sz="4000" dirty="0">
                <a:latin typeface="+mn-lt"/>
              </a:rPr>
              <a:t>Course Name</a:t>
            </a:r>
            <a:r>
              <a:rPr lang="en-US" sz="4000" dirty="0" smtClean="0">
                <a:latin typeface="+mn-lt"/>
              </a:rPr>
              <a:t>: B.Tech. (ME) </a:t>
            </a:r>
            <a:r>
              <a:rPr lang="en-US" sz="4000" dirty="0">
                <a:latin typeface="+mn-lt"/>
              </a:rPr>
              <a:t/>
            </a:r>
            <a:br>
              <a:rPr lang="en-US" sz="4000" dirty="0">
                <a:latin typeface="+mn-lt"/>
              </a:rPr>
            </a:br>
            <a:r>
              <a:rPr lang="en-US" sz="4000" dirty="0">
                <a:latin typeface="+mn-lt"/>
              </a:rPr>
              <a:t>Semester</a:t>
            </a:r>
            <a:r>
              <a:rPr lang="en-US" sz="4000" dirty="0" smtClean="0">
                <a:latin typeface="+mn-lt"/>
              </a:rPr>
              <a:t>: 5th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45074" y="-3413"/>
            <a:ext cx="39083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600" b="1" dirty="0" smtClean="0">
                <a:latin typeface="Times New Roman" pitchFamily="18" charset="0"/>
              </a:rPr>
              <a:t>Cauchy’s Theorem</a:t>
            </a:r>
            <a:endParaRPr lang="en-IN" sz="3600" b="1" dirty="0"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09654" y="1142984"/>
            <a:ext cx="285752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3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593"/>
          <a:stretch>
            <a:fillRect/>
          </a:stretch>
        </p:blipFill>
        <p:spPr bwMode="auto">
          <a:xfrm>
            <a:off x="23770" y="857232"/>
            <a:ext cx="12192000" cy="4486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52662" y="-3413"/>
            <a:ext cx="64731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600" b="1" dirty="0" smtClean="0">
                <a:latin typeface="Times New Roman" pitchFamily="18" charset="0"/>
              </a:rPr>
              <a:t>Extension of Cauchy’s Theorem</a:t>
            </a:r>
            <a:endParaRPr lang="en-IN" sz="3600" b="1" dirty="0"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09654" y="1142984"/>
            <a:ext cx="285752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666712" y="1142984"/>
            <a:ext cx="1042994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928802"/>
            <a:ext cx="12192000" cy="1892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45074" y="-3413"/>
            <a:ext cx="39083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600" b="1" dirty="0" smtClean="0">
                <a:latin typeface="Times New Roman" pitchFamily="18" charset="0"/>
              </a:rPr>
              <a:t>Cauchy’s Theorem</a:t>
            </a:r>
            <a:endParaRPr lang="en-IN" sz="3600" b="1" dirty="0"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09654" y="1142984"/>
            <a:ext cx="285752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23968" y="2143116"/>
            <a:ext cx="285752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73636" y="-3413"/>
            <a:ext cx="39083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600" b="1" dirty="0" smtClean="0">
                <a:latin typeface="Times New Roman" pitchFamily="18" charset="0"/>
              </a:rPr>
              <a:t>Cauchy’s Theorem</a:t>
            </a:r>
            <a:endParaRPr lang="en-IN" sz="3600" b="1" dirty="0"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09654" y="1142984"/>
            <a:ext cx="285752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967" t="9824" b="26316"/>
          <a:stretch>
            <a:fillRect/>
          </a:stretch>
        </p:blipFill>
        <p:spPr bwMode="auto">
          <a:xfrm>
            <a:off x="23770" y="857232"/>
            <a:ext cx="1178778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 l="9244" b="45063"/>
          <a:stretch>
            <a:fillRect/>
          </a:stretch>
        </p:blipFill>
        <p:spPr bwMode="auto">
          <a:xfrm>
            <a:off x="309522" y="2285992"/>
            <a:ext cx="7000924" cy="2139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 t="67719" r="71794" b="702"/>
          <a:stretch>
            <a:fillRect/>
          </a:stretch>
        </p:blipFill>
        <p:spPr bwMode="auto">
          <a:xfrm>
            <a:off x="1805006" y="1785926"/>
            <a:ext cx="393380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1452530" y="1071546"/>
            <a:ext cx="357190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 t="54937"/>
          <a:stretch>
            <a:fillRect/>
          </a:stretch>
        </p:blipFill>
        <p:spPr bwMode="auto">
          <a:xfrm>
            <a:off x="738149" y="4500570"/>
            <a:ext cx="8164701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5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67768" y="1857364"/>
            <a:ext cx="301942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47"/>
          <a:stretch>
            <a:fillRect/>
          </a:stretch>
        </p:blipFill>
        <p:spPr bwMode="auto">
          <a:xfrm>
            <a:off x="0" y="2357430"/>
            <a:ext cx="872080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09654" y="1142984"/>
            <a:ext cx="285752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452530" y="1071546"/>
            <a:ext cx="357190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685504" y="-3413"/>
            <a:ext cx="55536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600" b="1" dirty="0" smtClean="0">
                <a:latin typeface="Times New Roman" pitchFamily="18" charset="0"/>
              </a:rPr>
              <a:t>Cauchy’s Integral Formula</a:t>
            </a:r>
            <a:endParaRPr lang="en-IN" sz="3600" b="1" dirty="0">
              <a:latin typeface="Times New Roman" pitchFamily="18" charset="0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-1" y="1000108"/>
            <a:ext cx="12217489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5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7174" y="1714488"/>
            <a:ext cx="278838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 l="6678" t="7894"/>
          <a:stretch>
            <a:fillRect/>
          </a:stretch>
        </p:blipFill>
        <p:spPr bwMode="auto">
          <a:xfrm>
            <a:off x="8739206" y="2214554"/>
            <a:ext cx="3452794" cy="3506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309522" y="714356"/>
            <a:ext cx="10501386" cy="2252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09654" y="1142984"/>
            <a:ext cx="285752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452530" y="1071546"/>
            <a:ext cx="357190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685504" y="-3413"/>
            <a:ext cx="55536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600" b="1" dirty="0" smtClean="0">
                <a:latin typeface="Times New Roman" pitchFamily="18" charset="0"/>
              </a:rPr>
              <a:t>Cauchy’s Integral Formula</a:t>
            </a:r>
            <a:endParaRPr lang="en-IN" sz="3600" b="1" dirty="0">
              <a:latin typeface="Times New Roman" pitchFamily="18" charset="0"/>
            </a:endParaRP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523835" y="3143252"/>
            <a:ext cx="7491427" cy="785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5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4" y="3857627"/>
            <a:ext cx="11953916" cy="1381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95802" y="5357826"/>
            <a:ext cx="329825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7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2464" y="5643578"/>
            <a:ext cx="928694" cy="384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3" name="Picture 7"/>
          <p:cNvPicPr>
            <a:picLocks noChangeAspect="1" noChangeArrowheads="1"/>
          </p:cNvPicPr>
          <p:nvPr/>
        </p:nvPicPr>
        <p:blipFill>
          <a:blip r:embed="rId8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17" y="3265044"/>
            <a:ext cx="857256" cy="449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09654" y="1142984"/>
            <a:ext cx="285752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452530" y="1071546"/>
            <a:ext cx="357190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81026" y="-3413"/>
            <a:ext cx="84178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600" b="1" dirty="0" smtClean="0">
                <a:latin typeface="Times New Roman" pitchFamily="18" charset="0"/>
              </a:rPr>
              <a:t>Cauchy’s Integral Formula for Derivative</a:t>
            </a:r>
            <a:endParaRPr lang="en-IN" sz="3600" b="1" dirty="0">
              <a:latin typeface="Times New Roman" pitchFamily="18" charset="0"/>
            </a:endParaRP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0" y="1928801"/>
            <a:ext cx="12192000" cy="219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09654" y="1142984"/>
            <a:ext cx="285752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452530" y="1071546"/>
            <a:ext cx="357190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000108"/>
            <a:ext cx="11711253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2095472" y="1357298"/>
            <a:ext cx="357190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685504" y="-3413"/>
            <a:ext cx="55536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600" b="1" dirty="0" smtClean="0">
                <a:latin typeface="Times New Roman" pitchFamily="18" charset="0"/>
              </a:rPr>
              <a:t>Cauchy’s Integral Formula</a:t>
            </a:r>
            <a:endParaRPr lang="en-IN" sz="36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0" y="785794"/>
            <a:ext cx="1595405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762"/>
          <a:stretch>
            <a:fillRect/>
          </a:stretch>
        </p:blipFill>
        <p:spPr bwMode="auto">
          <a:xfrm>
            <a:off x="1676457" y="785794"/>
            <a:ext cx="9491641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0" y="2330384"/>
            <a:ext cx="12192000" cy="3879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2685504" y="-3413"/>
            <a:ext cx="55536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600" b="1" dirty="0" smtClean="0">
                <a:latin typeface="Times New Roman" pitchFamily="18" charset="0"/>
              </a:rPr>
              <a:t>Cauchy’s Integral Formula</a:t>
            </a:r>
            <a:endParaRPr lang="en-IN" sz="36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9" name="Picture 7"/>
          <p:cNvPicPr>
            <a:picLocks noChangeAspect="1" noChangeArrowheads="1"/>
          </p:cNvPicPr>
          <p:nvPr/>
        </p:nvPicPr>
        <p:blipFill>
          <a:blip r:embed="rId2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25" t="3416"/>
          <a:stretch>
            <a:fillRect/>
          </a:stretch>
        </p:blipFill>
        <p:spPr bwMode="auto">
          <a:xfrm>
            <a:off x="7381884" y="1500174"/>
            <a:ext cx="4810116" cy="3860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0" y="785794"/>
            <a:ext cx="1595405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5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66843" y="785794"/>
            <a:ext cx="6696855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2238348" y="1285860"/>
            <a:ext cx="618263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7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150" y="2143116"/>
            <a:ext cx="6786610" cy="182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 b="56054"/>
          <a:stretch>
            <a:fillRect/>
          </a:stretch>
        </p:blipFill>
        <p:spPr bwMode="auto">
          <a:xfrm>
            <a:off x="881026" y="3929066"/>
            <a:ext cx="7500990" cy="1485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15"/>
          <p:cNvSpPr/>
          <p:nvPr/>
        </p:nvSpPr>
        <p:spPr>
          <a:xfrm>
            <a:off x="2685504" y="-3413"/>
            <a:ext cx="55536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600" b="1" dirty="0" smtClean="0">
                <a:latin typeface="Times New Roman" pitchFamily="18" charset="0"/>
              </a:rPr>
              <a:t>Cauchy’s Integral Formula</a:t>
            </a:r>
            <a:endParaRPr lang="en-IN" sz="36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68346"/>
          </a:xfrm>
        </p:spPr>
        <p:txBody>
          <a:bodyPr/>
          <a:lstStyle/>
          <a:p>
            <a:pPr algn="ctr"/>
            <a:r>
              <a:rPr lang="en-IN" b="1" dirty="0" smtClean="0"/>
              <a:t>Topic Discussed</a:t>
            </a:r>
            <a:endParaRPr lang="en-IN" b="1" dirty="0"/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09522" y="1285861"/>
            <a:ext cx="11644394" cy="4840306"/>
          </a:xfrm>
        </p:spPr>
        <p:txBody>
          <a:bodyPr>
            <a:norm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4400" b="1" dirty="0" smtClean="0">
                <a:latin typeface="Times New Roman" pitchFamily="18" charset="0"/>
              </a:rPr>
              <a:t>Linear Integral in Complex Plane</a:t>
            </a:r>
          </a:p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4400" b="1" dirty="0" smtClean="0">
                <a:latin typeface="Times New Roman" pitchFamily="18" charset="0"/>
              </a:rPr>
              <a:t>Cauchy’s Theorem</a:t>
            </a:r>
          </a:p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4400" b="1" dirty="0" smtClean="0">
                <a:latin typeface="Times New Roman" pitchFamily="18" charset="0"/>
              </a:rPr>
              <a:t>Cauchy’s Integral formula</a:t>
            </a:r>
          </a:p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4400" b="1" dirty="0" smtClean="0">
                <a:latin typeface="Times New Roman" pitchFamily="18" charset="0"/>
              </a:rPr>
              <a:t>Cauchy’s Integral formula for Derivatives</a:t>
            </a:r>
            <a:endParaRPr lang="en-IN" sz="4400" dirty="0">
              <a:latin typeface="Times New Roman" pitchFamily="18" charset="0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287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09654" y="1142984"/>
            <a:ext cx="285752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66778" y="1071546"/>
            <a:ext cx="7286676" cy="4189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2685504" y="-3413"/>
            <a:ext cx="55536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600" b="1" dirty="0" smtClean="0">
                <a:latin typeface="Times New Roman" pitchFamily="18" charset="0"/>
              </a:rPr>
              <a:t>Cauchy’s Integral Formula</a:t>
            </a:r>
            <a:endParaRPr lang="en-IN" sz="36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39784"/>
          </a:xfrm>
        </p:spPr>
        <p:txBody>
          <a:bodyPr/>
          <a:lstStyle/>
          <a:p>
            <a:pPr algn="ctr"/>
            <a:r>
              <a:rPr lang="en-IN" b="1" dirty="0" smtClean="0"/>
              <a:t>Topics Discussed in Next Lecture</a:t>
            </a:r>
            <a:endParaRPr lang="en-IN" b="1" dirty="0"/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1285861"/>
            <a:ext cx="11344316" cy="4840306"/>
          </a:xfrm>
        </p:spPr>
        <p:txBody>
          <a:bodyPr>
            <a:norm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4400" b="1" dirty="0" smtClean="0">
                <a:latin typeface="Times New Roman" pitchFamily="18" charset="0"/>
              </a:rPr>
              <a:t>Taylor’s and Laurent Series</a:t>
            </a:r>
          </a:p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4400" b="1" dirty="0" smtClean="0">
                <a:latin typeface="Times New Roman" pitchFamily="18" charset="0"/>
              </a:rPr>
              <a:t>Singularity</a:t>
            </a:r>
          </a:p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4400" b="1" dirty="0" smtClean="0">
                <a:latin typeface="Times New Roman" pitchFamily="18" charset="0"/>
              </a:rPr>
              <a:t>Types of Singularity</a:t>
            </a:r>
          </a:p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4400" b="1" dirty="0" smtClean="0">
                <a:latin typeface="Times New Roman" pitchFamily="18" charset="0"/>
              </a:rPr>
              <a:t>Residue</a:t>
            </a:r>
            <a:endParaRPr lang="en-IN" sz="4400" smtClean="0">
              <a:latin typeface="Times New Roman" pitchFamily="18" charset="0"/>
              <a:cs typeface="Andalus" pitchFamily="18" charset="-78"/>
            </a:endParaRPr>
          </a:p>
          <a:p>
            <a:pPr marL="12700" marR="895350">
              <a:lnSpc>
                <a:spcPct val="111500"/>
              </a:lnSpc>
              <a:spcBef>
                <a:spcPts val="15"/>
              </a:spcBef>
            </a:pPr>
            <a:endParaRPr lang="en-US" sz="4400" b="1" dirty="0" smtClean="0"/>
          </a:p>
          <a:p>
            <a:pPr marL="12700" marR="895350">
              <a:lnSpc>
                <a:spcPct val="111500"/>
              </a:lnSpc>
              <a:spcBef>
                <a:spcPts val="15"/>
              </a:spcBef>
              <a:buNone/>
            </a:pPr>
            <a:endParaRPr lang="en-IN" sz="4400" dirty="0" smtClean="0"/>
          </a:p>
          <a:p>
            <a:pPr marL="12700" marR="895350">
              <a:lnSpc>
                <a:spcPct val="111500"/>
              </a:lnSpc>
              <a:spcBef>
                <a:spcPts val="15"/>
              </a:spcBef>
            </a:pPr>
            <a:endParaRPr lang="en-IN" sz="44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997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0" y="1142483"/>
            <a:ext cx="12192000" cy="4999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523836" y="-71462"/>
            <a:ext cx="94949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5400" b="1" dirty="0" smtClean="0">
                <a:latin typeface="Times New Roman" pitchFamily="18" charset="0"/>
              </a:rPr>
              <a:t>Line Integral in Complex Plane</a:t>
            </a:r>
            <a:endParaRPr lang="en-IN" sz="54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2398" y="-66098"/>
            <a:ext cx="94949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5400" b="1" dirty="0" smtClean="0">
                <a:latin typeface="Times New Roman" pitchFamily="18" charset="0"/>
              </a:rPr>
              <a:t>Line Integral in Complex Plane</a:t>
            </a:r>
            <a:endParaRPr lang="en-IN" sz="5400" b="1" dirty="0">
              <a:latin typeface="Times New Roman" pitchFamily="18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208" y="1071546"/>
            <a:ext cx="12096792" cy="5238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2398" y="-66098"/>
            <a:ext cx="94949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5400" b="1" dirty="0" smtClean="0">
                <a:latin typeface="Times New Roman" pitchFamily="18" charset="0"/>
              </a:rPr>
              <a:t>Line Integral in Complex Plane</a:t>
            </a:r>
            <a:endParaRPr lang="en-IN" sz="5400" b="1" dirty="0">
              <a:latin typeface="Times New Roman" pitchFamily="18" charset="0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416325" y="1857364"/>
            <a:ext cx="9156300" cy="2533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2398" y="-66098"/>
            <a:ext cx="94949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5400" b="1" dirty="0" smtClean="0">
                <a:latin typeface="Times New Roman" pitchFamily="18" charset="0"/>
              </a:rPr>
              <a:t>Line Integral in Complex Plane</a:t>
            </a:r>
            <a:endParaRPr lang="en-IN" sz="5400" b="1" dirty="0">
              <a:latin typeface="Times New Roman" pitchFamily="18" charset="0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 l="7812" r="48242" b="86737"/>
          <a:stretch>
            <a:fillRect/>
          </a:stretch>
        </p:blipFill>
        <p:spPr bwMode="auto">
          <a:xfrm>
            <a:off x="23770" y="928670"/>
            <a:ext cx="5357850" cy="68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1309654" y="1142984"/>
            <a:ext cx="285752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53" t="49564" r="4882"/>
          <a:stretch>
            <a:fillRect/>
          </a:stretch>
        </p:blipFill>
        <p:spPr bwMode="auto">
          <a:xfrm>
            <a:off x="0" y="3643314"/>
            <a:ext cx="11358642" cy="2617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584" r="3321" b="50620"/>
          <a:stretch>
            <a:fillRect/>
          </a:stretch>
        </p:blipFill>
        <p:spPr bwMode="auto">
          <a:xfrm>
            <a:off x="404858" y="1643050"/>
            <a:ext cx="1178714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 l="29614" r="39227" b="85957"/>
          <a:stretch>
            <a:fillRect/>
          </a:stretch>
        </p:blipFill>
        <p:spPr bwMode="auto">
          <a:xfrm>
            <a:off x="8810644" y="5241751"/>
            <a:ext cx="3286148" cy="830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1238216" y="5500702"/>
            <a:ext cx="830466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508"/>
          <a:stretch>
            <a:fillRect/>
          </a:stretch>
        </p:blipFill>
        <p:spPr bwMode="auto">
          <a:xfrm>
            <a:off x="309521" y="785794"/>
            <a:ext cx="10501387" cy="4975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2398" y="-66098"/>
            <a:ext cx="94949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5400" b="1" dirty="0" smtClean="0">
                <a:latin typeface="Times New Roman" pitchFamily="18" charset="0"/>
              </a:rPr>
              <a:t>Line Integral in Complex Plane</a:t>
            </a:r>
            <a:endParaRPr lang="en-IN" sz="5400" b="1" dirty="0"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09654" y="1142984"/>
            <a:ext cx="285752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2398" y="-66098"/>
            <a:ext cx="94949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5400" b="1" dirty="0" smtClean="0">
                <a:latin typeface="Times New Roman" pitchFamily="18" charset="0"/>
              </a:rPr>
              <a:t>Line Integral in Complex Plane</a:t>
            </a:r>
            <a:endParaRPr lang="en-IN" sz="5400" b="1" dirty="0"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09654" y="1142984"/>
            <a:ext cx="285752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0960" y="928670"/>
            <a:ext cx="11072890" cy="520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 t="1030"/>
          <a:stretch>
            <a:fillRect/>
          </a:stretch>
        </p:blipFill>
        <p:spPr bwMode="auto">
          <a:xfrm>
            <a:off x="71438" y="928670"/>
            <a:ext cx="11310974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43275" y="-3413"/>
            <a:ext cx="103541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600" b="1" dirty="0" smtClean="0">
                <a:latin typeface="Times New Roman" pitchFamily="18" charset="0"/>
              </a:rPr>
              <a:t>Simply Connected and Multiple Connected Domain</a:t>
            </a:r>
            <a:endParaRPr lang="en-IN" sz="36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1213</TotalTime>
  <Words>229</Words>
  <Application>Microsoft Office PowerPoint</Application>
  <PresentationFormat>Custom</PresentationFormat>
  <Paragraphs>76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   Mathematics-III(BTME-3500)   </vt:lpstr>
      <vt:lpstr>Topic Discussed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Topics Discussed in Next Lecture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FINANCIAL MANAGEMENT</dc:title>
  <dc:creator>DELL</dc:creator>
  <cp:lastModifiedBy>Admin</cp:lastModifiedBy>
  <cp:revision>164</cp:revision>
  <dcterms:created xsi:type="dcterms:W3CDTF">2020-11-12T04:35:12Z</dcterms:created>
  <dcterms:modified xsi:type="dcterms:W3CDTF">2023-07-31T10:01:56Z</dcterms:modified>
</cp:coreProperties>
</file>