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90" r:id="rId1"/>
  </p:sldMasterIdLst>
  <p:sldIdLst>
    <p:sldId id="592" r:id="rId2"/>
    <p:sldId id="560" r:id="rId3"/>
    <p:sldId id="561" r:id="rId4"/>
    <p:sldId id="562" r:id="rId5"/>
    <p:sldId id="563" r:id="rId6"/>
    <p:sldId id="273" r:id="rId7"/>
    <p:sldId id="565" r:id="rId8"/>
    <p:sldId id="566" r:id="rId9"/>
    <p:sldId id="567" r:id="rId10"/>
    <p:sldId id="568" r:id="rId11"/>
    <p:sldId id="569" r:id="rId12"/>
    <p:sldId id="570" r:id="rId13"/>
    <p:sldId id="571" r:id="rId14"/>
    <p:sldId id="572" r:id="rId15"/>
    <p:sldId id="573" r:id="rId16"/>
    <p:sldId id="574" r:id="rId17"/>
    <p:sldId id="575" r:id="rId18"/>
    <p:sldId id="576" r:id="rId19"/>
    <p:sldId id="577" r:id="rId20"/>
    <p:sldId id="578" r:id="rId21"/>
    <p:sldId id="579" r:id="rId22"/>
    <p:sldId id="580" r:id="rId23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5718" autoAdjust="0"/>
    <p:restoredTop sz="94660"/>
  </p:normalViewPr>
  <p:slideViewPr>
    <p:cSldViewPr>
      <p:cViewPr varScale="1">
        <p:scale>
          <a:sx n="86" d="100"/>
          <a:sy n="86" d="100"/>
        </p:scale>
        <p:origin x="-1518" y="-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53670">
              <a:lnSpc>
                <a:spcPts val="1810"/>
              </a:lnSpc>
            </a:pPr>
            <a:fld id="{81D60167-4931-47E6-BA6A-407CBD079E47}" type="slidenum">
              <a:rPr lang="en-US" smtClean="0"/>
              <a:pPr marL="153670">
                <a:lnSpc>
                  <a:spcPts val="1810"/>
                </a:lnSpc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53670">
              <a:lnSpc>
                <a:spcPts val="1810"/>
              </a:lnSpc>
            </a:pPr>
            <a:fld id="{81D60167-4931-47E6-BA6A-407CBD079E47}" type="slidenum">
              <a:rPr lang="en-US" smtClean="0"/>
              <a:pPr marL="153670">
                <a:lnSpc>
                  <a:spcPts val="1810"/>
                </a:lnSpc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53670">
              <a:lnSpc>
                <a:spcPts val="1810"/>
              </a:lnSpc>
            </a:pPr>
            <a:fld id="{81D60167-4931-47E6-BA6A-407CBD079E47}" type="slidenum">
              <a:rPr lang="en-US" smtClean="0"/>
              <a:pPr marL="153670">
                <a:lnSpc>
                  <a:spcPts val="1810"/>
                </a:lnSpc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53670">
              <a:lnSpc>
                <a:spcPts val="1810"/>
              </a:lnSpc>
            </a:pPr>
            <a:fld id="{81D60167-4931-47E6-BA6A-407CBD079E47}" type="slidenum">
              <a:rPr lang="en-US" smtClean="0"/>
              <a:pPr marL="153670">
                <a:lnSpc>
                  <a:spcPts val="1810"/>
                </a:lnSpc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53670">
              <a:lnSpc>
                <a:spcPts val="1810"/>
              </a:lnSpc>
            </a:pPr>
            <a:fld id="{81D60167-4931-47E6-BA6A-407CBD079E47}" type="slidenum">
              <a:rPr lang="en-US" smtClean="0"/>
              <a:pPr marL="153670">
                <a:lnSpc>
                  <a:spcPts val="1810"/>
                </a:lnSpc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53670">
              <a:lnSpc>
                <a:spcPts val="1810"/>
              </a:lnSpc>
            </a:pPr>
            <a:fld id="{81D60167-4931-47E6-BA6A-407CBD079E47}" type="slidenum">
              <a:rPr lang="en-US" smtClean="0"/>
              <a:pPr marL="153670">
                <a:lnSpc>
                  <a:spcPts val="1810"/>
                </a:lnSpc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53670">
              <a:lnSpc>
                <a:spcPts val="1810"/>
              </a:lnSpc>
            </a:pPr>
            <a:fld id="{81D60167-4931-47E6-BA6A-407CBD079E47}" type="slidenum">
              <a:rPr lang="en-US" smtClean="0"/>
              <a:pPr marL="153670">
                <a:lnSpc>
                  <a:spcPts val="1810"/>
                </a:lnSpc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53670">
              <a:lnSpc>
                <a:spcPts val="1810"/>
              </a:lnSpc>
            </a:pPr>
            <a:fld id="{81D60167-4931-47E6-BA6A-407CBD079E47}" type="slidenum">
              <a:rPr lang="en-US" smtClean="0"/>
              <a:pPr marL="153670">
                <a:lnSpc>
                  <a:spcPts val="1810"/>
                </a:lnSpc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53670">
              <a:lnSpc>
                <a:spcPts val="1810"/>
              </a:lnSpc>
            </a:pPr>
            <a:fld id="{81D60167-4931-47E6-BA6A-407CBD079E47}" type="slidenum">
              <a:rPr lang="en-US" smtClean="0"/>
              <a:pPr marL="153670">
                <a:lnSpc>
                  <a:spcPts val="1810"/>
                </a:lnSpc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53670">
              <a:lnSpc>
                <a:spcPts val="1810"/>
              </a:lnSpc>
            </a:pPr>
            <a:fld id="{81D60167-4931-47E6-BA6A-407CBD079E47}" type="slidenum">
              <a:rPr lang="en-US" smtClean="0"/>
              <a:pPr marL="153670">
                <a:lnSpc>
                  <a:spcPts val="1810"/>
                </a:lnSpc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53670">
              <a:lnSpc>
                <a:spcPts val="1810"/>
              </a:lnSpc>
            </a:pPr>
            <a:fld id="{81D60167-4931-47E6-BA6A-407CBD079E47}" type="slidenum">
              <a:rPr lang="en-US" smtClean="0"/>
              <a:pPr marL="153670">
                <a:lnSpc>
                  <a:spcPts val="1810"/>
                </a:lnSpc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153670">
              <a:lnSpc>
                <a:spcPts val="1810"/>
              </a:lnSpc>
            </a:pPr>
            <a:fld id="{81D60167-4931-47E6-BA6A-407CBD079E47}" type="slidenum">
              <a:rPr lang="en-US" smtClean="0"/>
              <a:pPr marL="153670">
                <a:lnSpc>
                  <a:spcPts val="1810"/>
                </a:lnSpc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762000"/>
            <a:ext cx="7884876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DIGITAL ELECTRONICS &amp;LOGIC DESIGN 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="" xmlns:a16="http://schemas.microsoft.com/office/drawing/2014/main" id="{9DF95F34-A162-CA4C-889B-0891699B6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81250" y="6365230"/>
            <a:ext cx="3086100" cy="365125"/>
          </a:xfrm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Dr.Nitin</a:t>
            </a:r>
            <a:r>
              <a:rPr lang="en-US" b="1">
                <a:solidFill>
                  <a:schemeClr val="bg1"/>
                </a:solidFill>
              </a:rPr>
              <a:t> Thapar_SOMC_ITFM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="" xmlns:a16="http://schemas.microsoft.com/office/drawing/2014/main" id="{C3EF51EB-3DA5-4842-B82C-4F75593C5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4074E40B-79F9-F74D-8D9E-1BC4B8F861E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5785" y="6392863"/>
            <a:ext cx="47625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64FE491C-50AE-C347-9BEA-9FF9A5452B72}"/>
              </a:ext>
            </a:extLst>
          </p:cNvPr>
          <p:cNvSpPr/>
          <p:nvPr/>
        </p:nvSpPr>
        <p:spPr>
          <a:xfrm>
            <a:off x="0" y="6457890"/>
            <a:ext cx="6000750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2000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</a:t>
            </a:r>
            <a:r>
              <a:rPr lang="en-GB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www.rimt.ac.in</a:t>
            </a:r>
            <a:endParaRPr lang="en-GB" sz="2400" b="1" cap="none" spc="0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7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5334000" y="636523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5257800" y="3962400"/>
            <a:ext cx="3469616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3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 </a:t>
            </a:r>
            <a:r>
              <a:rPr lang="en-IN" sz="4000" dirty="0" err="1" smtClean="0"/>
              <a:t>Er</a:t>
            </a:r>
            <a:r>
              <a:rPr lang="en-IN" sz="4000" dirty="0" smtClean="0"/>
              <a:t>. </a:t>
            </a:r>
            <a:r>
              <a:rPr lang="en-IN" sz="4000" dirty="0" err="1" smtClean="0"/>
              <a:t>Irfana</a:t>
            </a:r>
            <a:r>
              <a:rPr lang="en-IN" sz="4000" dirty="0" smtClean="0"/>
              <a:t> </a:t>
            </a:r>
            <a:r>
              <a:rPr lang="en-IN" sz="4000" dirty="0" err="1" smtClean="0"/>
              <a:t>Shafi</a:t>
            </a:r>
            <a:endParaRPr lang="en-IN" sz="4000" dirty="0" smtClean="0"/>
          </a:p>
          <a:p>
            <a:pPr algn="l"/>
            <a:r>
              <a:rPr lang="en-IN" sz="4000" dirty="0" smtClean="0"/>
              <a:t>Assistant Professor  :Electrical Engineering Department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42950" y="2590800"/>
            <a:ext cx="3469616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</a:t>
            </a:r>
            <a:r>
              <a:rPr lang="en-US" sz="9600" dirty="0" err="1" smtClean="0">
                <a:latin typeface="+mn-lt"/>
              </a:rPr>
              <a:t>B.Tech</a:t>
            </a:r>
            <a:r>
              <a:rPr lang="en-US" sz="9600" dirty="0" smtClean="0">
                <a:latin typeface="+mn-lt"/>
              </a:rPr>
              <a:t> CSE 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3</a:t>
            </a:r>
            <a:r>
              <a:rPr lang="en-US" sz="9600" baseline="30000" dirty="0" smtClean="0">
                <a:latin typeface="+mn-lt"/>
              </a:rPr>
              <a:t>rd</a:t>
            </a:r>
            <a:r>
              <a:rPr lang="en-US" sz="9600" dirty="0" smtClean="0">
                <a:latin typeface="+mn-lt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4800" y="838200"/>
            <a:ext cx="8645550" cy="380873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lang="en-US" sz="2400" spc="5" dirty="0" smtClean="0">
                <a:latin typeface="Times New Roman" pitchFamily="18" charset="0"/>
                <a:cs typeface="Times New Roman" pitchFamily="18" charset="0"/>
              </a:rPr>
              <a:t>BINARY ARITHMETIC</a:t>
            </a:r>
            <a:endParaRPr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05800" y="6521145"/>
            <a:ext cx="696976" cy="2693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14960">
              <a:lnSpc>
                <a:spcPts val="2115"/>
              </a:lnSpc>
            </a:pPr>
            <a:fld id="{81D60167-4931-47E6-BA6A-407CBD079E47}" type="slidenum">
              <a:rPr sz="1800" dirty="0">
                <a:solidFill>
                  <a:srgbClr val="888888"/>
                </a:solidFill>
                <a:latin typeface="Calibri"/>
                <a:cs typeface="Calibri"/>
              </a:rPr>
              <a:pPr marL="314960">
                <a:lnSpc>
                  <a:spcPts val="2115"/>
                </a:lnSpc>
              </a:pPr>
              <a:t>10</a:t>
            </a:fld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04801" y="1828800"/>
            <a:ext cx="809498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0" smtClean="0">
                <a:latin typeface="Microsoft Sans Serif"/>
                <a:cs typeface="Microsoft Sans Serif"/>
              </a:rPr>
              <a:t>.</a:t>
            </a:r>
            <a:endParaRPr sz="2400">
              <a:latin typeface="Microsoft Sans Serif"/>
              <a:cs typeface="Microsoft Sans Serif"/>
            </a:endParaRPr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1" y="98886"/>
            <a:ext cx="1600199" cy="79646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2" y="6400802"/>
            <a:ext cx="4648199" cy="357187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724400" y="6400802"/>
            <a:ext cx="4572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85800" y="1905001"/>
            <a:ext cx="80772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5"/>
              </a:spcBef>
            </a:pPr>
            <a:r>
              <a:rPr lang="en-US" sz="3200" spc="-45" dirty="0" smtClean="0">
                <a:latin typeface="Times New Roman"/>
                <a:cs typeface="Times New Roman"/>
              </a:rPr>
              <a:t>9’s</a:t>
            </a:r>
            <a:r>
              <a:rPr lang="en-US" sz="3200" spc="70" dirty="0" smtClean="0">
                <a:latin typeface="Times New Roman"/>
                <a:cs typeface="Times New Roman"/>
              </a:rPr>
              <a:t> </a:t>
            </a:r>
            <a:r>
              <a:rPr lang="en-US" sz="3200" spc="5" dirty="0" smtClean="0">
                <a:latin typeface="Times New Roman"/>
                <a:cs typeface="Times New Roman"/>
              </a:rPr>
              <a:t>&amp;</a:t>
            </a:r>
            <a:r>
              <a:rPr lang="en-US" sz="3200" spc="-45" dirty="0" smtClean="0">
                <a:latin typeface="Times New Roman"/>
                <a:cs typeface="Times New Roman"/>
              </a:rPr>
              <a:t> </a:t>
            </a:r>
            <a:r>
              <a:rPr lang="en-US" sz="3200" spc="-35" dirty="0" smtClean="0">
                <a:latin typeface="Times New Roman"/>
                <a:cs typeface="Times New Roman"/>
              </a:rPr>
              <a:t>10’s</a:t>
            </a:r>
            <a:r>
              <a:rPr lang="en-US" sz="3200" spc="740" dirty="0" smtClean="0">
                <a:latin typeface="Times New Roman"/>
                <a:cs typeface="Times New Roman"/>
              </a:rPr>
              <a:t> </a:t>
            </a:r>
            <a:r>
              <a:rPr lang="en-US" sz="3200" spc="-5" dirty="0" smtClean="0">
                <a:latin typeface="Times New Roman"/>
                <a:cs typeface="Times New Roman"/>
              </a:rPr>
              <a:t>Complements:</a:t>
            </a:r>
            <a:endParaRPr lang="en-US" sz="3200" dirty="0" smtClean="0">
              <a:latin typeface="Times New Roman"/>
              <a:cs typeface="Times New Roman"/>
            </a:endParaRPr>
          </a:p>
          <a:p>
            <a:pPr marL="12700" marR="5080" algn="just">
              <a:lnSpc>
                <a:spcPct val="150000"/>
              </a:lnSpc>
              <a:spcBef>
                <a:spcPts val="20"/>
              </a:spcBef>
            </a:pPr>
            <a:r>
              <a:rPr lang="en-US" sz="1600" spc="-30" dirty="0" smtClean="0">
                <a:latin typeface="Times New Roman"/>
                <a:cs typeface="Times New Roman"/>
              </a:rPr>
              <a:t>It </a:t>
            </a:r>
            <a:r>
              <a:rPr lang="en-US" sz="1600" dirty="0" smtClean="0">
                <a:latin typeface="Times New Roman"/>
                <a:cs typeface="Times New Roman"/>
              </a:rPr>
              <a:t>is the </a:t>
            </a:r>
            <a:r>
              <a:rPr lang="en-US" sz="1600" spc="-5" dirty="0" smtClean="0">
                <a:latin typeface="Times New Roman"/>
                <a:cs typeface="Times New Roman"/>
              </a:rPr>
              <a:t>Subtraction of </a:t>
            </a:r>
            <a:r>
              <a:rPr lang="en-US" sz="1600" spc="-10" dirty="0" smtClean="0">
                <a:latin typeface="Times New Roman"/>
                <a:cs typeface="Times New Roman"/>
              </a:rPr>
              <a:t>decimal </a:t>
            </a:r>
            <a:r>
              <a:rPr lang="en-US" sz="1600" spc="-10" dirty="0" err="1" smtClean="0">
                <a:latin typeface="Times New Roman"/>
                <a:cs typeface="Times New Roman"/>
              </a:rPr>
              <a:t>no.s</a:t>
            </a:r>
            <a:r>
              <a:rPr lang="en-US" sz="1600" spc="-10" dirty="0" smtClean="0">
                <a:latin typeface="Times New Roman"/>
                <a:cs typeface="Times New Roman"/>
              </a:rPr>
              <a:t> can </a:t>
            </a:r>
            <a:r>
              <a:rPr lang="en-US" sz="1600" spc="-5" dirty="0" smtClean="0">
                <a:latin typeface="Times New Roman"/>
                <a:cs typeface="Times New Roman"/>
              </a:rPr>
              <a:t>be </a:t>
            </a:r>
            <a:r>
              <a:rPr lang="en-US" sz="1600" spc="-10" dirty="0" smtClean="0">
                <a:latin typeface="Times New Roman"/>
                <a:cs typeface="Times New Roman"/>
              </a:rPr>
              <a:t>accomplished </a:t>
            </a:r>
            <a:r>
              <a:rPr lang="en-US" sz="1600" spc="70" dirty="0" smtClean="0">
                <a:latin typeface="Times New Roman"/>
                <a:cs typeface="Times New Roman"/>
              </a:rPr>
              <a:t>by </a:t>
            </a:r>
            <a:r>
              <a:rPr lang="en-US" sz="1600" spc="7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the </a:t>
            </a:r>
            <a:r>
              <a:rPr lang="en-US" sz="1600" spc="-85" dirty="0" smtClean="0">
                <a:latin typeface="Times New Roman"/>
                <a:cs typeface="Times New Roman"/>
              </a:rPr>
              <a:t>9’s </a:t>
            </a:r>
            <a:r>
              <a:rPr lang="en-US" sz="1600" dirty="0" smtClean="0">
                <a:latin typeface="Times New Roman"/>
                <a:cs typeface="Times New Roman"/>
              </a:rPr>
              <a:t>&amp; </a:t>
            </a:r>
            <a:r>
              <a:rPr lang="en-US" sz="1600" spc="-65" dirty="0" smtClean="0">
                <a:latin typeface="Times New Roman"/>
                <a:cs typeface="Times New Roman"/>
              </a:rPr>
              <a:t>10’s </a:t>
            </a:r>
            <a:r>
              <a:rPr lang="en-US" sz="1600" spc="-5" dirty="0" smtClean="0">
                <a:latin typeface="Times New Roman"/>
                <a:cs typeface="Times New Roman"/>
              </a:rPr>
              <a:t>compliment methods </a:t>
            </a:r>
            <a:r>
              <a:rPr lang="en-US" sz="1600" spc="-10" dirty="0" smtClean="0">
                <a:latin typeface="Times New Roman"/>
                <a:cs typeface="Times New Roman"/>
              </a:rPr>
              <a:t>similar </a:t>
            </a:r>
            <a:r>
              <a:rPr lang="en-US" sz="1600" dirty="0" smtClean="0">
                <a:latin typeface="Times New Roman"/>
                <a:cs typeface="Times New Roman"/>
              </a:rPr>
              <a:t>to </a:t>
            </a:r>
            <a:r>
              <a:rPr lang="en-US" sz="1600" spc="-10" dirty="0" smtClean="0">
                <a:latin typeface="Times New Roman"/>
                <a:cs typeface="Times New Roman"/>
              </a:rPr>
              <a:t>the </a:t>
            </a:r>
            <a:r>
              <a:rPr lang="en-US" sz="1600" spc="-75" dirty="0" smtClean="0">
                <a:latin typeface="Times New Roman"/>
                <a:cs typeface="Times New Roman"/>
              </a:rPr>
              <a:t>1’s </a:t>
            </a:r>
            <a:r>
              <a:rPr lang="en-US" sz="1600" dirty="0" smtClean="0">
                <a:latin typeface="Times New Roman"/>
                <a:cs typeface="Times New Roman"/>
              </a:rPr>
              <a:t>&amp; </a:t>
            </a:r>
            <a:r>
              <a:rPr lang="en-US" sz="1600" spc="-190" dirty="0" smtClean="0">
                <a:latin typeface="Times New Roman"/>
                <a:cs typeface="Times New Roman"/>
              </a:rPr>
              <a:t>2’s </a:t>
            </a:r>
            <a:r>
              <a:rPr lang="en-US" sz="1600" spc="-185" dirty="0" smtClean="0">
                <a:latin typeface="Times New Roman"/>
                <a:cs typeface="Times New Roman"/>
              </a:rPr>
              <a:t> </a:t>
            </a:r>
            <a:r>
              <a:rPr lang="en-US" sz="1600" spc="-10" dirty="0" smtClean="0">
                <a:latin typeface="Times New Roman"/>
                <a:cs typeface="Times New Roman"/>
              </a:rPr>
              <a:t>compliment</a:t>
            </a:r>
            <a:r>
              <a:rPr lang="en-US" sz="1600" spc="-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methods</a:t>
            </a:r>
            <a:r>
              <a:rPr lang="en-US" sz="1600" spc="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of</a:t>
            </a:r>
            <a:r>
              <a:rPr lang="en-US" sz="1600" spc="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binary</a:t>
            </a:r>
            <a:r>
              <a:rPr lang="en-US" sz="1600" spc="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.</a:t>
            </a:r>
            <a:r>
              <a:rPr lang="en-US" sz="1600" spc="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the</a:t>
            </a:r>
            <a:r>
              <a:rPr lang="en-US" sz="1600" spc="5" dirty="0" smtClean="0">
                <a:latin typeface="Times New Roman"/>
                <a:cs typeface="Times New Roman"/>
              </a:rPr>
              <a:t> </a:t>
            </a:r>
            <a:r>
              <a:rPr lang="en-US" sz="1600" spc="-75" dirty="0" smtClean="0">
                <a:latin typeface="Times New Roman"/>
                <a:cs typeface="Times New Roman"/>
              </a:rPr>
              <a:t>9’s</a:t>
            </a:r>
            <a:r>
              <a:rPr lang="en-US" sz="1600" spc="-70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compliment</a:t>
            </a:r>
            <a:r>
              <a:rPr lang="en-US" sz="1600" spc="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of</a:t>
            </a:r>
            <a:r>
              <a:rPr lang="en-US" sz="1600" spc="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a </a:t>
            </a:r>
            <a:r>
              <a:rPr lang="en-US" sz="1600" spc="-585" dirty="0" smtClean="0">
                <a:latin typeface="Times New Roman"/>
                <a:cs typeface="Times New Roman"/>
              </a:rPr>
              <a:t> </a:t>
            </a:r>
            <a:r>
              <a:rPr lang="en-US" sz="1600" spc="-10" dirty="0" smtClean="0">
                <a:latin typeface="Times New Roman"/>
                <a:cs typeface="Times New Roman"/>
              </a:rPr>
              <a:t>decimal</a:t>
            </a:r>
            <a:r>
              <a:rPr lang="en-US" sz="1600" spc="-5" dirty="0" smtClean="0">
                <a:latin typeface="Times New Roman"/>
                <a:cs typeface="Times New Roman"/>
              </a:rPr>
              <a:t> no.</a:t>
            </a:r>
            <a:r>
              <a:rPr lang="en-US" sz="1600" dirty="0" smtClean="0">
                <a:latin typeface="Times New Roman"/>
                <a:cs typeface="Times New Roman"/>
              </a:rPr>
              <a:t> is</a:t>
            </a:r>
            <a:r>
              <a:rPr lang="en-US" sz="1600" spc="5" dirty="0" smtClean="0">
                <a:latin typeface="Times New Roman"/>
                <a:cs typeface="Times New Roman"/>
              </a:rPr>
              <a:t> </a:t>
            </a:r>
            <a:r>
              <a:rPr lang="en-US" sz="1600" spc="-5" dirty="0" smtClean="0">
                <a:latin typeface="Times New Roman"/>
                <a:cs typeface="Times New Roman"/>
              </a:rPr>
              <a:t>obtained</a:t>
            </a:r>
            <a:r>
              <a:rPr lang="en-US" sz="1600" dirty="0" smtClean="0">
                <a:latin typeface="Times New Roman"/>
                <a:cs typeface="Times New Roman"/>
              </a:rPr>
              <a:t> </a:t>
            </a:r>
            <a:r>
              <a:rPr lang="en-US" sz="1600" spc="20" dirty="0" smtClean="0">
                <a:latin typeface="Times New Roman"/>
                <a:cs typeface="Times New Roman"/>
              </a:rPr>
              <a:t>by</a:t>
            </a:r>
            <a:r>
              <a:rPr lang="en-US" sz="1600" spc="2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subtracting</a:t>
            </a:r>
            <a:r>
              <a:rPr lang="en-US" sz="1600" spc="5" dirty="0" smtClean="0">
                <a:latin typeface="Times New Roman"/>
                <a:cs typeface="Times New Roman"/>
              </a:rPr>
              <a:t> </a:t>
            </a:r>
            <a:r>
              <a:rPr lang="en-US" sz="1600" spc="-15" dirty="0" smtClean="0">
                <a:latin typeface="Times New Roman"/>
                <a:cs typeface="Times New Roman"/>
              </a:rPr>
              <a:t>each</a:t>
            </a:r>
            <a:r>
              <a:rPr lang="en-US" sz="1600" spc="-10" dirty="0" smtClean="0">
                <a:latin typeface="Times New Roman"/>
                <a:cs typeface="Times New Roman"/>
              </a:rPr>
              <a:t> </a:t>
            </a:r>
            <a:r>
              <a:rPr lang="en-US" sz="1600" spc="-5" dirty="0" smtClean="0">
                <a:latin typeface="Times New Roman"/>
                <a:cs typeface="Times New Roman"/>
              </a:rPr>
              <a:t>digit</a:t>
            </a:r>
            <a:r>
              <a:rPr lang="en-US" sz="1600" dirty="0" smtClean="0">
                <a:latin typeface="Times New Roman"/>
                <a:cs typeface="Times New Roman"/>
              </a:rPr>
              <a:t> </a:t>
            </a:r>
            <a:r>
              <a:rPr lang="en-US" sz="1600" spc="-5" dirty="0" smtClean="0">
                <a:latin typeface="Times New Roman"/>
                <a:cs typeface="Times New Roman"/>
              </a:rPr>
              <a:t>of</a:t>
            </a:r>
            <a:r>
              <a:rPr lang="en-US" sz="1600" dirty="0" smtClean="0">
                <a:latin typeface="Times New Roman"/>
                <a:cs typeface="Times New Roman"/>
              </a:rPr>
              <a:t> </a:t>
            </a:r>
            <a:r>
              <a:rPr lang="en-US" sz="1600" spc="-10" dirty="0" smtClean="0">
                <a:latin typeface="Times New Roman"/>
                <a:cs typeface="Times New Roman"/>
              </a:rPr>
              <a:t>that </a:t>
            </a:r>
            <a:r>
              <a:rPr lang="en-US" sz="1600" spc="-5" dirty="0" smtClean="0">
                <a:latin typeface="Times New Roman"/>
                <a:cs typeface="Times New Roman"/>
              </a:rPr>
              <a:t> </a:t>
            </a:r>
            <a:r>
              <a:rPr lang="en-US" sz="1600" spc="-10" dirty="0" smtClean="0">
                <a:latin typeface="Times New Roman"/>
                <a:cs typeface="Times New Roman"/>
              </a:rPr>
              <a:t>decimal </a:t>
            </a:r>
            <a:r>
              <a:rPr lang="en-US" sz="1600" dirty="0" smtClean="0">
                <a:latin typeface="Times New Roman"/>
                <a:cs typeface="Times New Roman"/>
              </a:rPr>
              <a:t>no. </a:t>
            </a:r>
            <a:r>
              <a:rPr lang="en-US" sz="1600" spc="-5" dirty="0" smtClean="0">
                <a:latin typeface="Times New Roman"/>
                <a:cs typeface="Times New Roman"/>
              </a:rPr>
              <a:t>from </a:t>
            </a:r>
            <a:r>
              <a:rPr lang="en-US" sz="1600" dirty="0" smtClean="0">
                <a:latin typeface="Times New Roman"/>
                <a:cs typeface="Times New Roman"/>
              </a:rPr>
              <a:t>9. The </a:t>
            </a:r>
            <a:r>
              <a:rPr lang="en-US" sz="1600" spc="-65" dirty="0" smtClean="0">
                <a:latin typeface="Times New Roman"/>
                <a:cs typeface="Times New Roman"/>
              </a:rPr>
              <a:t>10’s </a:t>
            </a:r>
            <a:r>
              <a:rPr lang="en-US" sz="1600" spc="-10" dirty="0" smtClean="0">
                <a:latin typeface="Times New Roman"/>
                <a:cs typeface="Times New Roman"/>
              </a:rPr>
              <a:t>compliment </a:t>
            </a:r>
            <a:r>
              <a:rPr lang="en-US" sz="1600" dirty="0" smtClean="0">
                <a:latin typeface="Times New Roman"/>
                <a:cs typeface="Times New Roman"/>
              </a:rPr>
              <a:t>of a </a:t>
            </a:r>
            <a:r>
              <a:rPr lang="en-US" sz="1600" spc="-10" dirty="0" smtClean="0">
                <a:latin typeface="Times New Roman"/>
                <a:cs typeface="Times New Roman"/>
              </a:rPr>
              <a:t>decimal </a:t>
            </a:r>
            <a:r>
              <a:rPr lang="en-US" sz="1600" dirty="0" smtClean="0">
                <a:latin typeface="Times New Roman"/>
                <a:cs typeface="Times New Roman"/>
              </a:rPr>
              <a:t>no </a:t>
            </a:r>
            <a:r>
              <a:rPr lang="en-US" sz="1600" spc="-25" dirty="0" smtClean="0">
                <a:latin typeface="Times New Roman"/>
                <a:cs typeface="Times New Roman"/>
              </a:rPr>
              <a:t>is </a:t>
            </a:r>
            <a:r>
              <a:rPr lang="en-US" sz="1600" spc="-20" dirty="0" smtClean="0">
                <a:latin typeface="Times New Roman"/>
                <a:cs typeface="Times New Roman"/>
              </a:rPr>
              <a:t> </a:t>
            </a:r>
            <a:r>
              <a:rPr lang="en-US" sz="1600" spc="-5" dirty="0" smtClean="0">
                <a:latin typeface="Times New Roman"/>
                <a:cs typeface="Times New Roman"/>
              </a:rPr>
              <a:t>obtained</a:t>
            </a:r>
            <a:r>
              <a:rPr lang="en-US" sz="1600" spc="-75" dirty="0" smtClean="0">
                <a:latin typeface="Times New Roman"/>
                <a:cs typeface="Times New Roman"/>
              </a:rPr>
              <a:t> </a:t>
            </a:r>
            <a:r>
              <a:rPr lang="en-US" sz="1600" spc="-5" dirty="0" smtClean="0">
                <a:latin typeface="Times New Roman"/>
                <a:cs typeface="Times New Roman"/>
              </a:rPr>
              <a:t>by adding</a:t>
            </a:r>
            <a:r>
              <a:rPr lang="en-US" sz="1600" spc="-50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a</a:t>
            </a:r>
            <a:r>
              <a:rPr lang="en-US" sz="1600" spc="10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1 to</a:t>
            </a:r>
            <a:r>
              <a:rPr lang="en-US" sz="1600" spc="-2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its</a:t>
            </a:r>
            <a:r>
              <a:rPr lang="en-US" sz="1600" spc="-25" dirty="0" smtClean="0">
                <a:latin typeface="Times New Roman"/>
                <a:cs typeface="Times New Roman"/>
              </a:rPr>
              <a:t> </a:t>
            </a:r>
            <a:r>
              <a:rPr lang="en-US" sz="1600" spc="-85" dirty="0" smtClean="0">
                <a:latin typeface="Times New Roman"/>
                <a:cs typeface="Times New Roman"/>
              </a:rPr>
              <a:t>9’s</a:t>
            </a:r>
            <a:r>
              <a:rPr lang="en-US" sz="1600" spc="-4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compliment</a:t>
            </a:r>
            <a:endParaRPr lang="en-US" sz="1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4800" y="838200"/>
            <a:ext cx="8645550" cy="319318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lang="en-US" sz="2000" spc="5" dirty="0" smtClean="0">
                <a:latin typeface="Times New Roman" pitchFamily="18" charset="0"/>
                <a:cs typeface="Times New Roman" pitchFamily="18" charset="0"/>
              </a:rPr>
              <a:t>BINARY ARITHMETIC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05800" y="6521145"/>
            <a:ext cx="696976" cy="2693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14960">
              <a:lnSpc>
                <a:spcPts val="2115"/>
              </a:lnSpc>
            </a:pPr>
            <a:fld id="{81D60167-4931-47E6-BA6A-407CBD079E47}" type="slidenum">
              <a:rPr sz="1800" dirty="0">
                <a:solidFill>
                  <a:srgbClr val="888888"/>
                </a:solidFill>
                <a:latin typeface="Calibri"/>
                <a:cs typeface="Calibri"/>
              </a:rPr>
              <a:pPr marL="314960">
                <a:lnSpc>
                  <a:spcPts val="2115"/>
                </a:lnSpc>
              </a:pPr>
              <a:t>11</a:t>
            </a:fld>
            <a:endParaRPr sz="1800">
              <a:latin typeface="Calibri"/>
              <a:cs typeface="Calibri"/>
            </a:endParaRPr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1" y="98886"/>
            <a:ext cx="1600199" cy="79646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2" y="6400802"/>
            <a:ext cx="4648199" cy="357187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724400" y="6400802"/>
            <a:ext cx="4572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85800" y="1905001"/>
            <a:ext cx="8077200" cy="2613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0014">
              <a:lnSpc>
                <a:spcPct val="100000"/>
              </a:lnSpc>
              <a:spcBef>
                <a:spcPts val="365"/>
              </a:spcBef>
            </a:pPr>
            <a:r>
              <a:rPr lang="en-US" sz="2400" spc="-10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400" spc="-35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400" spc="10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400" spc="10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400" spc="-5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en-US" sz="2400" spc="-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400" spc="10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400" spc="-2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400" spc="-1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spc="5" dirty="0" smtClean="0">
                <a:latin typeface="Times New Roman" pitchFamily="18" charset="0"/>
                <a:cs typeface="Times New Roman" pitchFamily="18" charset="0"/>
              </a:rPr>
              <a:t>inin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2400" spc="-6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spc="-45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spc="-190" dirty="0" smtClean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400" spc="-8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spc="-5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400" spc="5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400" spc="-10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400" spc="-3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en-US" sz="2400" spc="-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spc="-6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spc="5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o:</a:t>
            </a:r>
          </a:p>
          <a:p>
            <a:pPr marL="38100">
              <a:lnSpc>
                <a:spcPct val="100000"/>
              </a:lnSpc>
              <a:spcBef>
                <a:spcPts val="265"/>
              </a:spcBef>
            </a:pPr>
            <a:endParaRPr lang="en-US" sz="1600" spc="-40" dirty="0" smtClean="0">
              <a:latin typeface="Times New Roman"/>
              <a:cs typeface="Times New Roman"/>
            </a:endParaRPr>
          </a:p>
          <a:p>
            <a:pPr marL="38100">
              <a:lnSpc>
                <a:spcPct val="100000"/>
              </a:lnSpc>
              <a:spcBef>
                <a:spcPts val="265"/>
              </a:spcBef>
            </a:pPr>
            <a:r>
              <a:rPr lang="en-US" sz="1600" spc="-40" dirty="0" smtClean="0">
                <a:latin typeface="Times New Roman"/>
                <a:cs typeface="Times New Roman"/>
              </a:rPr>
              <a:t>In</a:t>
            </a:r>
            <a:r>
              <a:rPr lang="en-US" sz="1600" spc="-50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3</a:t>
            </a:r>
            <a:r>
              <a:rPr lang="en-US" sz="1600" spc="40" dirty="0" smtClean="0">
                <a:latin typeface="Times New Roman"/>
                <a:cs typeface="Times New Roman"/>
              </a:rPr>
              <a:t> </a:t>
            </a:r>
            <a:r>
              <a:rPr lang="en-US" sz="1600" spc="-45" dirty="0" smtClean="0">
                <a:latin typeface="Times New Roman"/>
                <a:cs typeface="Times New Roman"/>
              </a:rPr>
              <a:t>ways</a:t>
            </a:r>
            <a:endParaRPr lang="en-US" sz="1600" dirty="0" smtClean="0">
              <a:latin typeface="Times New Roman"/>
              <a:cs typeface="Times New Roman"/>
            </a:endParaRPr>
          </a:p>
          <a:p>
            <a:pPr marL="38100">
              <a:lnSpc>
                <a:spcPct val="100000"/>
              </a:lnSpc>
              <a:spcBef>
                <a:spcPts val="5"/>
              </a:spcBef>
              <a:tabLst>
                <a:tab pos="7077709" algn="l"/>
              </a:tabLst>
            </a:pPr>
            <a:r>
              <a:rPr lang="en-US" sz="1600" spc="-20" dirty="0" smtClean="0">
                <a:latin typeface="Times New Roman"/>
                <a:cs typeface="Times New Roman"/>
              </a:rPr>
              <a:t>   1.  B</a:t>
            </a:r>
            <a:r>
              <a:rPr lang="en-US" sz="1600" dirty="0" smtClean="0">
                <a:latin typeface="Times New Roman"/>
                <a:cs typeface="Times New Roman"/>
              </a:rPr>
              <a:t>y</a:t>
            </a:r>
            <a:r>
              <a:rPr lang="en-US" sz="1600" spc="-50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obt</a:t>
            </a:r>
            <a:r>
              <a:rPr lang="en-US" sz="1600" spc="-10" dirty="0" smtClean="0">
                <a:latin typeface="Times New Roman"/>
                <a:cs typeface="Times New Roman"/>
              </a:rPr>
              <a:t>a</a:t>
            </a:r>
            <a:r>
              <a:rPr lang="en-US" sz="1600" dirty="0" smtClean="0">
                <a:latin typeface="Times New Roman"/>
                <a:cs typeface="Times New Roman"/>
              </a:rPr>
              <a:t>ining the</a:t>
            </a:r>
            <a:r>
              <a:rPr lang="en-US" sz="1600" spc="-25" dirty="0" smtClean="0">
                <a:latin typeface="Times New Roman"/>
                <a:cs typeface="Times New Roman"/>
              </a:rPr>
              <a:t> </a:t>
            </a:r>
            <a:r>
              <a:rPr lang="en-US" sz="1600" spc="-50" dirty="0" smtClean="0">
                <a:latin typeface="Times New Roman"/>
                <a:cs typeface="Times New Roman"/>
              </a:rPr>
              <a:t>1</a:t>
            </a:r>
            <a:r>
              <a:rPr lang="en-US" sz="1600" spc="-200" dirty="0" smtClean="0">
                <a:latin typeface="Times New Roman"/>
                <a:cs typeface="Times New Roman"/>
              </a:rPr>
              <a:t>’</a:t>
            </a:r>
            <a:r>
              <a:rPr lang="en-US" sz="1600" dirty="0" smtClean="0">
                <a:latin typeface="Times New Roman"/>
                <a:cs typeface="Times New Roman"/>
              </a:rPr>
              <a:t>s</a:t>
            </a:r>
            <a:r>
              <a:rPr lang="en-US" sz="1600" spc="-95" dirty="0" smtClean="0">
                <a:latin typeface="Times New Roman"/>
                <a:cs typeface="Times New Roman"/>
              </a:rPr>
              <a:t> </a:t>
            </a:r>
            <a:r>
              <a:rPr lang="en-US" sz="1600" spc="-10" dirty="0" smtClean="0">
                <a:latin typeface="Times New Roman"/>
                <a:cs typeface="Times New Roman"/>
              </a:rPr>
              <a:t>c</a:t>
            </a:r>
            <a:r>
              <a:rPr lang="en-US" sz="1600" dirty="0" smtClean="0">
                <a:latin typeface="Times New Roman"/>
                <a:cs typeface="Times New Roman"/>
              </a:rPr>
              <a:t>omp</a:t>
            </a:r>
            <a:r>
              <a:rPr lang="en-US" sz="1600" spc="-2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of</a:t>
            </a:r>
            <a:r>
              <a:rPr lang="en-US" sz="1600" spc="-10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the</a:t>
            </a:r>
            <a:r>
              <a:rPr lang="en-US" sz="1600" spc="-10" dirty="0" smtClean="0">
                <a:latin typeface="Times New Roman"/>
                <a:cs typeface="Times New Roman"/>
              </a:rPr>
              <a:t> </a:t>
            </a:r>
            <a:r>
              <a:rPr lang="en-US" sz="1600" spc="-25" dirty="0" smtClean="0">
                <a:latin typeface="Times New Roman"/>
                <a:cs typeface="Times New Roman"/>
              </a:rPr>
              <a:t>g</a:t>
            </a:r>
            <a:r>
              <a:rPr lang="en-US" sz="1600" dirty="0" smtClean="0">
                <a:latin typeface="Times New Roman"/>
                <a:cs typeface="Times New Roman"/>
              </a:rPr>
              <a:t>iv</a:t>
            </a:r>
            <a:r>
              <a:rPr lang="en-US" sz="1600" spc="-10" dirty="0" smtClean="0">
                <a:latin typeface="Times New Roman"/>
                <a:cs typeface="Times New Roman"/>
              </a:rPr>
              <a:t>e</a:t>
            </a:r>
            <a:r>
              <a:rPr lang="en-US" sz="1600" dirty="0" smtClean="0">
                <a:latin typeface="Times New Roman"/>
                <a:cs typeface="Times New Roman"/>
              </a:rPr>
              <a:t>n</a:t>
            </a:r>
            <a:r>
              <a:rPr lang="en-US" sz="1600" spc="-25" dirty="0" smtClean="0">
                <a:latin typeface="Times New Roman"/>
                <a:cs typeface="Times New Roman"/>
              </a:rPr>
              <a:t> </a:t>
            </a:r>
            <a:r>
              <a:rPr lang="en-US" sz="1600" spc="-5" dirty="0" smtClean="0">
                <a:latin typeface="Times New Roman"/>
                <a:cs typeface="Times New Roman"/>
              </a:rPr>
              <a:t>no</a:t>
            </a:r>
            <a:r>
              <a:rPr lang="en-US" sz="1600" dirty="0" smtClean="0">
                <a:latin typeface="Times New Roman"/>
                <a:cs typeface="Times New Roman"/>
              </a:rPr>
              <a:t>.</a:t>
            </a:r>
            <a:r>
              <a:rPr lang="en-US" sz="1600" spc="120" dirty="0" smtClean="0">
                <a:latin typeface="Times New Roman"/>
                <a:cs typeface="Times New Roman"/>
              </a:rPr>
              <a:t> </a:t>
            </a:r>
            <a:r>
              <a:rPr lang="en-US" sz="1600" spc="-10" dirty="0" smtClean="0">
                <a:latin typeface="Times New Roman"/>
                <a:cs typeface="Times New Roman"/>
              </a:rPr>
              <a:t>(</a:t>
            </a:r>
            <a:r>
              <a:rPr lang="en-US" sz="1600" dirty="0" smtClean="0">
                <a:latin typeface="Times New Roman"/>
                <a:cs typeface="Times New Roman"/>
              </a:rPr>
              <a:t>by</a:t>
            </a:r>
            <a:r>
              <a:rPr lang="en-US" sz="1600" spc="40" dirty="0" smtClean="0">
                <a:latin typeface="Times New Roman"/>
                <a:cs typeface="Times New Roman"/>
              </a:rPr>
              <a:t> </a:t>
            </a:r>
            <a:r>
              <a:rPr lang="en-US" sz="1600" spc="-10" dirty="0" smtClean="0">
                <a:latin typeface="Times New Roman"/>
                <a:cs typeface="Times New Roman"/>
              </a:rPr>
              <a:t>c</a:t>
            </a:r>
            <a:r>
              <a:rPr lang="en-US" sz="1600" dirty="0" smtClean="0">
                <a:latin typeface="Times New Roman"/>
                <a:cs typeface="Times New Roman"/>
              </a:rPr>
              <a:t>h</a:t>
            </a:r>
            <a:r>
              <a:rPr lang="en-US" sz="1600" spc="-15" dirty="0" smtClean="0">
                <a:latin typeface="Times New Roman"/>
                <a:cs typeface="Times New Roman"/>
              </a:rPr>
              <a:t>a</a:t>
            </a:r>
            <a:r>
              <a:rPr lang="en-US" sz="1600" dirty="0" smtClean="0">
                <a:latin typeface="Times New Roman"/>
                <a:cs typeface="Times New Roman"/>
              </a:rPr>
              <a:t>n</a:t>
            </a:r>
            <a:r>
              <a:rPr lang="en-US" sz="1600" spc="-30" dirty="0" smtClean="0">
                <a:latin typeface="Times New Roman"/>
                <a:cs typeface="Times New Roman"/>
              </a:rPr>
              <a:t>g</a:t>
            </a:r>
            <a:r>
              <a:rPr lang="en-US" sz="1600" dirty="0" smtClean="0">
                <a:latin typeface="Times New Roman"/>
                <a:cs typeface="Times New Roman"/>
              </a:rPr>
              <a:t>ing </a:t>
            </a:r>
            <a:r>
              <a:rPr lang="en-US" sz="1600" spc="-10" dirty="0" smtClean="0">
                <a:latin typeface="Times New Roman"/>
                <a:cs typeface="Times New Roman"/>
              </a:rPr>
              <a:t>a</a:t>
            </a:r>
            <a:r>
              <a:rPr lang="en-US" sz="1600" dirty="0" smtClean="0">
                <a:latin typeface="Times New Roman"/>
                <a:cs typeface="Times New Roman"/>
              </a:rPr>
              <a:t>ll</a:t>
            </a:r>
            <a:r>
              <a:rPr lang="en-US" sz="1600" spc="-40" dirty="0" smtClean="0">
                <a:latin typeface="Times New Roman"/>
                <a:cs typeface="Times New Roman"/>
              </a:rPr>
              <a:t> </a:t>
            </a:r>
            <a:r>
              <a:rPr lang="en-US" sz="1600" spc="-50" dirty="0" smtClean="0">
                <a:latin typeface="Times New Roman"/>
                <a:cs typeface="Times New Roman"/>
              </a:rPr>
              <a:t>0</a:t>
            </a:r>
            <a:r>
              <a:rPr lang="en-US" sz="1600" spc="-200" dirty="0" smtClean="0">
                <a:latin typeface="Times New Roman"/>
                <a:cs typeface="Times New Roman"/>
              </a:rPr>
              <a:t>’</a:t>
            </a:r>
            <a:r>
              <a:rPr lang="en-US" sz="1600" dirty="0" smtClean="0">
                <a:latin typeface="Times New Roman"/>
                <a:cs typeface="Times New Roman"/>
              </a:rPr>
              <a:t>s</a:t>
            </a:r>
            <a:r>
              <a:rPr lang="en-US" sz="1600" spc="-120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to</a:t>
            </a:r>
            <a:r>
              <a:rPr lang="en-US" sz="1600" spc="-50" dirty="0" smtClean="0">
                <a:latin typeface="Times New Roman"/>
                <a:cs typeface="Times New Roman"/>
              </a:rPr>
              <a:t>1</a:t>
            </a:r>
            <a:r>
              <a:rPr lang="en-US" sz="1600" spc="-200" dirty="0" smtClean="0">
                <a:latin typeface="Times New Roman"/>
                <a:cs typeface="Times New Roman"/>
              </a:rPr>
              <a:t>’</a:t>
            </a:r>
            <a:r>
              <a:rPr lang="en-US" sz="1600" dirty="0" smtClean="0">
                <a:latin typeface="Times New Roman"/>
                <a:cs typeface="Times New Roman"/>
              </a:rPr>
              <a:t>s</a:t>
            </a:r>
            <a:r>
              <a:rPr lang="en-US" sz="1600" spc="-120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&amp;</a:t>
            </a:r>
            <a:r>
              <a:rPr lang="en-US" sz="1600" spc="-20" dirty="0" smtClean="0">
                <a:latin typeface="Times New Roman"/>
                <a:cs typeface="Times New Roman"/>
              </a:rPr>
              <a:t> </a:t>
            </a:r>
            <a:r>
              <a:rPr lang="en-US" sz="1600" spc="-50" dirty="0" smtClean="0">
                <a:latin typeface="Times New Roman"/>
                <a:cs typeface="Times New Roman"/>
              </a:rPr>
              <a:t>1</a:t>
            </a:r>
            <a:r>
              <a:rPr lang="en-US" sz="1600" spc="-200" dirty="0" smtClean="0">
                <a:latin typeface="Times New Roman"/>
                <a:cs typeface="Times New Roman"/>
              </a:rPr>
              <a:t>’</a:t>
            </a:r>
            <a:r>
              <a:rPr lang="en-US" sz="1600" dirty="0" smtClean="0">
                <a:latin typeface="Times New Roman"/>
                <a:cs typeface="Times New Roman"/>
              </a:rPr>
              <a:t>s</a:t>
            </a:r>
            <a:r>
              <a:rPr lang="en-US" sz="1600" spc="-9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to </a:t>
            </a:r>
            <a:r>
              <a:rPr lang="en-US" sz="1600" spc="-50" dirty="0" smtClean="0">
                <a:latin typeface="Times New Roman"/>
                <a:cs typeface="Times New Roman"/>
              </a:rPr>
              <a:t>0</a:t>
            </a:r>
            <a:r>
              <a:rPr lang="en-US" sz="1600" spc="-200" dirty="0" smtClean="0">
                <a:latin typeface="Times New Roman"/>
                <a:cs typeface="Times New Roman"/>
              </a:rPr>
              <a:t>’</a:t>
            </a:r>
            <a:r>
              <a:rPr lang="en-US" sz="1600" spc="-50" dirty="0" smtClean="0">
                <a:latin typeface="Times New Roman"/>
                <a:cs typeface="Times New Roman"/>
              </a:rPr>
              <a:t>s</a:t>
            </a:r>
            <a:r>
              <a:rPr lang="en-US" sz="1600" dirty="0" smtClean="0">
                <a:latin typeface="Times New Roman"/>
                <a:cs typeface="Times New Roman"/>
              </a:rPr>
              <a:t>)</a:t>
            </a:r>
            <a:r>
              <a:rPr lang="en-US" sz="1600" spc="-30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&amp;</a:t>
            </a:r>
            <a:r>
              <a:rPr lang="en-US" sz="1600" spc="-20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then</a:t>
            </a:r>
            <a:r>
              <a:rPr lang="en-US" sz="1600" spc="-30" dirty="0" smtClean="0">
                <a:latin typeface="Times New Roman"/>
                <a:cs typeface="Times New Roman"/>
              </a:rPr>
              <a:t> </a:t>
            </a:r>
            <a:r>
              <a:rPr lang="en-US" sz="1600" spc="-10" dirty="0" smtClean="0">
                <a:latin typeface="Times New Roman"/>
                <a:cs typeface="Times New Roman"/>
              </a:rPr>
              <a:t>a</a:t>
            </a:r>
            <a:r>
              <a:rPr lang="en-US" sz="1600" dirty="0" smtClean="0">
                <a:latin typeface="Times New Roman"/>
                <a:cs typeface="Times New Roman"/>
              </a:rPr>
              <a:t>dding</a:t>
            </a:r>
            <a:r>
              <a:rPr lang="en-US" sz="1600" spc="19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1.</a:t>
            </a:r>
          </a:p>
          <a:p>
            <a:pPr marL="114300">
              <a:lnSpc>
                <a:spcPts val="2845"/>
              </a:lnSpc>
            </a:pPr>
            <a:r>
              <a:rPr lang="en-US" sz="1600" spc="-10" dirty="0" smtClean="0">
                <a:latin typeface="Times New Roman"/>
                <a:cs typeface="Times New Roman"/>
              </a:rPr>
              <a:t> 2.  By</a:t>
            </a:r>
            <a:r>
              <a:rPr lang="en-US" sz="1600" spc="-55" dirty="0" smtClean="0">
                <a:latin typeface="Times New Roman"/>
                <a:cs typeface="Times New Roman"/>
              </a:rPr>
              <a:t> </a:t>
            </a:r>
            <a:r>
              <a:rPr lang="en-US" sz="1600" spc="-5" dirty="0" smtClean="0">
                <a:latin typeface="Times New Roman"/>
                <a:cs typeface="Times New Roman"/>
              </a:rPr>
              <a:t>subtracting </a:t>
            </a:r>
            <a:r>
              <a:rPr lang="en-US" sz="1600" dirty="0" smtClean="0">
                <a:latin typeface="Times New Roman"/>
                <a:cs typeface="Times New Roman"/>
              </a:rPr>
              <a:t>the </a:t>
            </a:r>
            <a:r>
              <a:rPr lang="en-US" sz="1600" spc="-10" dirty="0" smtClean="0">
                <a:latin typeface="Times New Roman"/>
                <a:cs typeface="Times New Roman"/>
              </a:rPr>
              <a:t>given</a:t>
            </a:r>
            <a:r>
              <a:rPr lang="en-US" sz="1600" spc="-50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n bit no</a:t>
            </a:r>
            <a:r>
              <a:rPr lang="en-US" sz="1600" spc="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N </a:t>
            </a:r>
            <a:r>
              <a:rPr lang="en-US" sz="1600" spc="-10" dirty="0" smtClean="0">
                <a:latin typeface="Times New Roman"/>
                <a:cs typeface="Times New Roman"/>
              </a:rPr>
              <a:t>from</a:t>
            </a:r>
            <a:r>
              <a:rPr lang="en-US" sz="1600" spc="25" dirty="0" smtClean="0">
                <a:latin typeface="Times New Roman"/>
                <a:cs typeface="Times New Roman"/>
              </a:rPr>
              <a:t> </a:t>
            </a:r>
            <a:r>
              <a:rPr lang="en-US" sz="1600" spc="-10" dirty="0" smtClean="0">
                <a:latin typeface="Times New Roman"/>
                <a:cs typeface="Times New Roman"/>
              </a:rPr>
              <a:t>2</a:t>
            </a:r>
            <a:r>
              <a:rPr lang="en-US" sz="1600" spc="-15" baseline="20833" dirty="0" smtClean="0">
                <a:latin typeface="Times New Roman"/>
                <a:cs typeface="Times New Roman"/>
              </a:rPr>
              <a:t>n</a:t>
            </a:r>
            <a:endParaRPr lang="en-US" sz="1600" baseline="20833" dirty="0" smtClean="0">
              <a:latin typeface="Times New Roman"/>
              <a:cs typeface="Times New Roman"/>
            </a:endParaRPr>
          </a:p>
          <a:p>
            <a:pPr marL="38100" marR="175895">
              <a:lnSpc>
                <a:spcPts val="2790"/>
              </a:lnSpc>
              <a:spcBef>
                <a:spcPts val="135"/>
              </a:spcBef>
            </a:pPr>
            <a:r>
              <a:rPr lang="en-US" sz="1600" spc="-5" dirty="0" smtClean="0">
                <a:latin typeface="Times New Roman"/>
                <a:cs typeface="Times New Roman"/>
              </a:rPr>
              <a:t>   3. Starting</a:t>
            </a:r>
            <a:r>
              <a:rPr lang="en-US" sz="1600" spc="-50" dirty="0" smtClean="0">
                <a:latin typeface="Times New Roman"/>
                <a:cs typeface="Times New Roman"/>
              </a:rPr>
              <a:t> </a:t>
            </a:r>
            <a:r>
              <a:rPr lang="en-US" sz="1600" spc="-5" dirty="0" smtClean="0">
                <a:latin typeface="Times New Roman"/>
                <a:cs typeface="Times New Roman"/>
              </a:rPr>
              <a:t>at</a:t>
            </a:r>
            <a:r>
              <a:rPr lang="en-US" sz="1600" spc="-20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the</a:t>
            </a:r>
            <a:r>
              <a:rPr lang="en-US" sz="1600" spc="-10" dirty="0" smtClean="0">
                <a:latin typeface="Times New Roman"/>
                <a:cs typeface="Times New Roman"/>
              </a:rPr>
              <a:t> </a:t>
            </a:r>
            <a:r>
              <a:rPr lang="en-US" sz="1600" spc="-35" dirty="0" smtClean="0">
                <a:latin typeface="Times New Roman"/>
                <a:cs typeface="Times New Roman"/>
              </a:rPr>
              <a:t>LSB</a:t>
            </a:r>
            <a:r>
              <a:rPr lang="en-US" sz="1600" spc="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, </a:t>
            </a:r>
            <a:r>
              <a:rPr lang="en-US" sz="1600" spc="-15" dirty="0" smtClean="0">
                <a:latin typeface="Times New Roman"/>
                <a:cs typeface="Times New Roman"/>
              </a:rPr>
              <a:t>copying</a:t>
            </a:r>
            <a:r>
              <a:rPr lang="en-US" sz="1600" dirty="0" smtClean="0">
                <a:latin typeface="Times New Roman"/>
                <a:cs typeface="Times New Roman"/>
              </a:rPr>
              <a:t> down</a:t>
            </a:r>
            <a:r>
              <a:rPr lang="en-US" sz="1600" spc="-5" dirty="0" smtClean="0">
                <a:latin typeface="Times New Roman"/>
                <a:cs typeface="Times New Roman"/>
              </a:rPr>
              <a:t> </a:t>
            </a:r>
            <a:r>
              <a:rPr lang="en-US" sz="1600" spc="-10" dirty="0" smtClean="0">
                <a:latin typeface="Times New Roman"/>
                <a:cs typeface="Times New Roman"/>
              </a:rPr>
              <a:t>each</a:t>
            </a:r>
            <a:r>
              <a:rPr lang="en-US" sz="1600" spc="-2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bit</a:t>
            </a:r>
            <a:r>
              <a:rPr lang="en-US" sz="1600" spc="-25" dirty="0" smtClean="0">
                <a:latin typeface="Times New Roman"/>
                <a:cs typeface="Times New Roman"/>
              </a:rPr>
              <a:t> </a:t>
            </a:r>
            <a:r>
              <a:rPr lang="en-US" sz="1600" dirty="0" err="1" smtClean="0">
                <a:latin typeface="Times New Roman"/>
                <a:cs typeface="Times New Roman"/>
              </a:rPr>
              <a:t>upto</a:t>
            </a:r>
            <a:r>
              <a:rPr lang="en-US" sz="1600" dirty="0" smtClean="0">
                <a:latin typeface="Times New Roman"/>
                <a:cs typeface="Times New Roman"/>
              </a:rPr>
              <a:t> &amp;</a:t>
            </a:r>
            <a:r>
              <a:rPr lang="en-US" sz="1600" spc="-10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including</a:t>
            </a:r>
            <a:r>
              <a:rPr lang="en-US" sz="1600" spc="-2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the </a:t>
            </a:r>
            <a:r>
              <a:rPr lang="en-US" sz="1600" spc="-585" dirty="0" smtClean="0">
                <a:latin typeface="Times New Roman"/>
                <a:cs typeface="Times New Roman"/>
              </a:rPr>
              <a:t> </a:t>
            </a:r>
            <a:r>
              <a:rPr lang="en-US" sz="1600" spc="-5" dirty="0" smtClean="0">
                <a:latin typeface="Times New Roman"/>
                <a:cs typeface="Times New Roman"/>
              </a:rPr>
              <a:t>first</a:t>
            </a:r>
            <a:r>
              <a:rPr lang="en-US" sz="1600" spc="-5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1 bit</a:t>
            </a:r>
            <a:r>
              <a:rPr lang="en-US" sz="1600" spc="-20" dirty="0" smtClean="0">
                <a:latin typeface="Times New Roman"/>
                <a:cs typeface="Times New Roman"/>
              </a:rPr>
              <a:t> </a:t>
            </a:r>
            <a:r>
              <a:rPr lang="en-US" sz="1600" spc="-5" dirty="0" smtClean="0">
                <a:latin typeface="Times New Roman"/>
                <a:cs typeface="Times New Roman"/>
              </a:rPr>
              <a:t>encountered</a:t>
            </a:r>
            <a:r>
              <a:rPr lang="en-US" sz="1600" spc="-5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,</a:t>
            </a:r>
            <a:r>
              <a:rPr lang="en-US" sz="1600" spc="-5" dirty="0" smtClean="0">
                <a:latin typeface="Times New Roman"/>
                <a:cs typeface="Times New Roman"/>
              </a:rPr>
              <a:t> and </a:t>
            </a:r>
            <a:r>
              <a:rPr lang="en-US" sz="1600" dirty="0" smtClean="0">
                <a:latin typeface="Times New Roman"/>
                <a:cs typeface="Times New Roman"/>
              </a:rPr>
              <a:t>complimenting</a:t>
            </a:r>
            <a:r>
              <a:rPr lang="en-US" sz="1600" spc="-50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the</a:t>
            </a:r>
            <a:r>
              <a:rPr lang="en-US" sz="1600" spc="-5" dirty="0" smtClean="0">
                <a:latin typeface="Times New Roman"/>
                <a:cs typeface="Times New Roman"/>
              </a:rPr>
              <a:t> remaining</a:t>
            </a:r>
            <a:r>
              <a:rPr lang="en-US" sz="1600" spc="-6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bits.</a:t>
            </a:r>
            <a:endParaRPr lang="en-US" sz="1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4800" y="838200"/>
            <a:ext cx="8645550" cy="319318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lang="en-US" sz="2000" spc="5" dirty="0" smtClean="0"/>
              <a:t>     </a:t>
            </a:r>
            <a:r>
              <a:rPr lang="en-US" sz="2000" spc="5" dirty="0" smtClean="0">
                <a:latin typeface="Times New Roman" pitchFamily="18" charset="0"/>
                <a:cs typeface="Times New Roman" pitchFamily="18" charset="0"/>
              </a:rPr>
              <a:t>BINARY ARITHMETIC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05800" y="6521145"/>
            <a:ext cx="696976" cy="2693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14960">
              <a:lnSpc>
                <a:spcPts val="2115"/>
              </a:lnSpc>
            </a:pPr>
            <a:fld id="{81D60167-4931-47E6-BA6A-407CBD079E47}" type="slidenum">
              <a:rPr sz="1800" dirty="0">
                <a:solidFill>
                  <a:srgbClr val="888888"/>
                </a:solidFill>
                <a:latin typeface="Calibri"/>
                <a:cs typeface="Calibri"/>
              </a:rPr>
              <a:pPr marL="314960">
                <a:lnSpc>
                  <a:spcPts val="2115"/>
                </a:lnSpc>
              </a:pPr>
              <a:t>12</a:t>
            </a:fld>
            <a:endParaRPr sz="1800">
              <a:latin typeface="Calibri"/>
              <a:cs typeface="Calibri"/>
            </a:endParaRPr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1" y="98886"/>
            <a:ext cx="1600199" cy="79646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2" y="6400802"/>
            <a:ext cx="4648199" cy="357187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724400" y="6400802"/>
            <a:ext cx="4572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85800" y="1905001"/>
            <a:ext cx="8077200" cy="25801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4615">
              <a:lnSpc>
                <a:spcPct val="100000"/>
              </a:lnSpc>
              <a:spcBef>
                <a:spcPts val="110"/>
              </a:spcBef>
            </a:pPr>
            <a:r>
              <a:rPr lang="en-US" sz="2800" spc="-25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spc="-110" dirty="0" smtClean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en-US" sz="2800" spc="5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800" spc="-13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spc="5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spc="-15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800" spc="5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800" spc="-15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800" spc="5" dirty="0" smtClean="0">
                <a:latin typeface="Times New Roman" pitchFamily="18" charset="0"/>
                <a:cs typeface="Times New Roman" pitchFamily="18" charset="0"/>
              </a:rPr>
              <a:t>lime</a:t>
            </a:r>
            <a:r>
              <a:rPr lang="en-US" sz="2800" spc="-15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800" spc="-23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spc="-8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800" spc="5" dirty="0" smtClean="0">
                <a:latin typeface="Times New Roman" pitchFamily="18" charset="0"/>
                <a:cs typeface="Times New Roman" pitchFamily="18" charset="0"/>
              </a:rPr>
              <a:t>ri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800" spc="-10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metic:</a:t>
            </a:r>
          </a:p>
          <a:p>
            <a:pPr marL="94615">
              <a:lnSpc>
                <a:spcPct val="100000"/>
              </a:lnSpc>
              <a:spcBef>
                <a:spcPts val="110"/>
              </a:spcBef>
            </a:pPr>
            <a:endParaRPr lang="en-US" sz="3200" dirty="0" smtClean="0">
              <a:latin typeface="Arial"/>
              <a:cs typeface="Arial"/>
            </a:endParaRPr>
          </a:p>
          <a:p>
            <a:pPr marL="12700" marR="5080">
              <a:lnSpc>
                <a:spcPct val="150000"/>
              </a:lnSpc>
              <a:spcBef>
                <a:spcPts val="110"/>
              </a:spcBef>
              <a:tabLst>
                <a:tab pos="5890895" algn="l"/>
                <a:tab pos="6461125" algn="l"/>
                <a:tab pos="6704965" algn="l"/>
              </a:tabLst>
            </a:pPr>
            <a:r>
              <a:rPr lang="en-US" sz="1600" dirty="0" smtClean="0">
                <a:latin typeface="Times New Roman"/>
                <a:cs typeface="Times New Roman"/>
              </a:rPr>
              <a:t>The</a:t>
            </a:r>
            <a:r>
              <a:rPr lang="en-US" sz="1600" spc="-40" dirty="0" smtClean="0">
                <a:latin typeface="Times New Roman"/>
                <a:cs typeface="Times New Roman"/>
              </a:rPr>
              <a:t> </a:t>
            </a:r>
            <a:r>
              <a:rPr lang="en-US" sz="1600" spc="-50" dirty="0" smtClean="0">
                <a:latin typeface="Times New Roman"/>
                <a:cs typeface="Times New Roman"/>
              </a:rPr>
              <a:t>2</a:t>
            </a:r>
            <a:r>
              <a:rPr lang="en-US" sz="1600" spc="-200" dirty="0" smtClean="0">
                <a:latin typeface="Times New Roman"/>
                <a:cs typeface="Times New Roman"/>
              </a:rPr>
              <a:t>’</a:t>
            </a:r>
            <a:r>
              <a:rPr lang="en-US" sz="1600" dirty="0" smtClean="0">
                <a:latin typeface="Times New Roman"/>
                <a:cs typeface="Times New Roman"/>
              </a:rPr>
              <a:t>s</a:t>
            </a:r>
            <a:r>
              <a:rPr lang="en-US" sz="1600" spc="-95" dirty="0" smtClean="0">
                <a:latin typeface="Times New Roman"/>
                <a:cs typeface="Times New Roman"/>
              </a:rPr>
              <a:t> </a:t>
            </a:r>
            <a:r>
              <a:rPr lang="en-US" sz="1600" spc="-10" dirty="0" smtClean="0">
                <a:latin typeface="Times New Roman"/>
                <a:cs typeface="Times New Roman"/>
              </a:rPr>
              <a:t>c</a:t>
            </a:r>
            <a:r>
              <a:rPr lang="en-US" sz="1600" dirty="0" smtClean="0">
                <a:latin typeface="Times New Roman"/>
                <a:cs typeface="Times New Roman"/>
              </a:rPr>
              <a:t>omp</a:t>
            </a:r>
            <a:r>
              <a:rPr lang="en-US" sz="1600" spc="-20" dirty="0" smtClean="0">
                <a:latin typeface="Times New Roman"/>
                <a:cs typeface="Times New Roman"/>
              </a:rPr>
              <a:t> </a:t>
            </a:r>
            <a:r>
              <a:rPr lang="en-US" sz="1600" spc="-30" dirty="0" smtClean="0">
                <a:latin typeface="Times New Roman"/>
                <a:cs typeface="Times New Roman"/>
              </a:rPr>
              <a:t>s</a:t>
            </a:r>
            <a:r>
              <a:rPr lang="en-US" sz="1600" spc="-100" dirty="0" smtClean="0">
                <a:latin typeface="Times New Roman"/>
                <a:cs typeface="Times New Roman"/>
              </a:rPr>
              <a:t>y</a:t>
            </a:r>
            <a:r>
              <a:rPr lang="en-US" sz="1600" spc="-30" dirty="0" smtClean="0">
                <a:latin typeface="Times New Roman"/>
                <a:cs typeface="Times New Roman"/>
              </a:rPr>
              <a:t>s</a:t>
            </a:r>
            <a:r>
              <a:rPr lang="en-US" sz="1600" dirty="0" smtClean="0">
                <a:latin typeface="Times New Roman"/>
                <a:cs typeface="Times New Roman"/>
              </a:rPr>
              <a:t>t</a:t>
            </a:r>
            <a:r>
              <a:rPr lang="en-US" sz="1600" spc="-30" dirty="0" smtClean="0">
                <a:latin typeface="Times New Roman"/>
                <a:cs typeface="Times New Roman"/>
              </a:rPr>
              <a:t>e</a:t>
            </a:r>
            <a:r>
              <a:rPr lang="en-US" sz="1600" dirty="0" smtClean="0">
                <a:latin typeface="Times New Roman"/>
                <a:cs typeface="Times New Roman"/>
              </a:rPr>
              <a:t>m</a:t>
            </a:r>
            <a:r>
              <a:rPr lang="en-US" sz="1600" spc="55" dirty="0" smtClean="0">
                <a:latin typeface="Times New Roman"/>
                <a:cs typeface="Times New Roman"/>
              </a:rPr>
              <a:t> </a:t>
            </a:r>
            <a:r>
              <a:rPr lang="en-US" sz="1600" spc="-5" dirty="0" smtClean="0">
                <a:latin typeface="Times New Roman"/>
                <a:cs typeface="Times New Roman"/>
              </a:rPr>
              <a:t>is</a:t>
            </a:r>
            <a:r>
              <a:rPr lang="en-US" sz="1600" dirty="0" smtClean="0">
                <a:latin typeface="Times New Roman"/>
                <a:cs typeface="Times New Roman"/>
              </a:rPr>
              <a:t> </a:t>
            </a:r>
            <a:r>
              <a:rPr lang="en-US" sz="1600" spc="-5" dirty="0" smtClean="0">
                <a:latin typeface="Times New Roman"/>
                <a:cs typeface="Times New Roman"/>
              </a:rPr>
              <a:t>u</a:t>
            </a:r>
            <a:r>
              <a:rPr lang="en-US" sz="1600" dirty="0" smtClean="0">
                <a:latin typeface="Times New Roman"/>
                <a:cs typeface="Times New Roman"/>
              </a:rPr>
              <a:t>s</a:t>
            </a:r>
            <a:r>
              <a:rPr lang="en-US" sz="1600" spc="-10" dirty="0" smtClean="0">
                <a:latin typeface="Times New Roman"/>
                <a:cs typeface="Times New Roman"/>
              </a:rPr>
              <a:t>e</a:t>
            </a:r>
            <a:r>
              <a:rPr lang="en-US" sz="1600" dirty="0" smtClean="0">
                <a:latin typeface="Times New Roman"/>
                <a:cs typeface="Times New Roman"/>
              </a:rPr>
              <a:t>d to</a:t>
            </a:r>
            <a:r>
              <a:rPr lang="en-US" sz="1600" spc="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r</a:t>
            </a:r>
            <a:r>
              <a:rPr lang="en-US" sz="1600" spc="-20" dirty="0" smtClean="0">
                <a:latin typeface="Times New Roman"/>
                <a:cs typeface="Times New Roman"/>
              </a:rPr>
              <a:t>e</a:t>
            </a:r>
            <a:r>
              <a:rPr lang="en-US" sz="1600" dirty="0" smtClean="0">
                <a:latin typeface="Times New Roman"/>
                <a:cs typeface="Times New Roman"/>
              </a:rPr>
              <a:t>p</a:t>
            </a:r>
            <a:r>
              <a:rPr lang="en-US" sz="1600" spc="-2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–</a:t>
            </a:r>
            <a:r>
              <a:rPr lang="en-US" sz="1600" dirty="0" err="1" smtClean="0">
                <a:latin typeface="Times New Roman"/>
                <a:cs typeface="Times New Roman"/>
              </a:rPr>
              <a:t>ve</a:t>
            </a:r>
            <a:r>
              <a:rPr lang="en-US" sz="1600" spc="10" dirty="0" smtClean="0">
                <a:latin typeface="Times New Roman"/>
                <a:cs typeface="Times New Roman"/>
              </a:rPr>
              <a:t> </a:t>
            </a:r>
            <a:r>
              <a:rPr lang="en-US" sz="1600" dirty="0" err="1" smtClean="0">
                <a:latin typeface="Times New Roman"/>
                <a:cs typeface="Times New Roman"/>
              </a:rPr>
              <a:t>no.s</a:t>
            </a:r>
            <a:r>
              <a:rPr lang="en-US" sz="1600" dirty="0" smtClean="0">
                <a:latin typeface="Times New Roman"/>
                <a:cs typeface="Times New Roman"/>
              </a:rPr>
              <a:t> </a:t>
            </a:r>
            <a:r>
              <a:rPr lang="en-US" sz="1600" spc="-5" dirty="0" smtClean="0">
                <a:latin typeface="Times New Roman"/>
                <a:cs typeface="Times New Roman"/>
              </a:rPr>
              <a:t>us</a:t>
            </a:r>
            <a:r>
              <a:rPr lang="en-US" sz="1600" dirty="0" smtClean="0">
                <a:latin typeface="Times New Roman"/>
                <a:cs typeface="Times New Roman"/>
              </a:rPr>
              <a:t>ing</a:t>
            </a:r>
            <a:r>
              <a:rPr lang="en-US" sz="1600" spc="-2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modu</a:t>
            </a:r>
            <a:r>
              <a:rPr lang="en-US" sz="1600" spc="5" dirty="0" smtClean="0">
                <a:latin typeface="Times New Roman"/>
                <a:cs typeface="Times New Roman"/>
              </a:rPr>
              <a:t>l</a:t>
            </a:r>
            <a:r>
              <a:rPr lang="en-US" sz="1600" spc="-5" dirty="0" smtClean="0">
                <a:latin typeface="Times New Roman"/>
                <a:cs typeface="Times New Roman"/>
              </a:rPr>
              <a:t>us  arithmetic</a:t>
            </a:r>
            <a:r>
              <a:rPr lang="en-US" sz="1600" spc="-5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.</a:t>
            </a:r>
            <a:r>
              <a:rPr lang="en-US" sz="1600" spc="-40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The</a:t>
            </a:r>
            <a:r>
              <a:rPr lang="en-US" sz="1600" spc="25" dirty="0" smtClean="0">
                <a:latin typeface="Times New Roman"/>
                <a:cs typeface="Times New Roman"/>
              </a:rPr>
              <a:t> </a:t>
            </a:r>
            <a:r>
              <a:rPr lang="en-US" sz="1600" spc="-5" dirty="0" smtClean="0">
                <a:latin typeface="Times New Roman"/>
                <a:cs typeface="Times New Roman"/>
              </a:rPr>
              <a:t>word</a:t>
            </a:r>
            <a:r>
              <a:rPr lang="en-US" sz="1600" spc="-20" dirty="0" smtClean="0">
                <a:latin typeface="Times New Roman"/>
                <a:cs typeface="Times New Roman"/>
              </a:rPr>
              <a:t> </a:t>
            </a:r>
            <a:r>
              <a:rPr lang="en-US" sz="1600" spc="-5" dirty="0" smtClean="0">
                <a:latin typeface="Times New Roman"/>
                <a:cs typeface="Times New Roman"/>
              </a:rPr>
              <a:t>length</a:t>
            </a:r>
            <a:r>
              <a:rPr lang="en-US" sz="1600" spc="-1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of</a:t>
            </a:r>
            <a:r>
              <a:rPr lang="en-US" sz="1600" spc="20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a </a:t>
            </a:r>
            <a:r>
              <a:rPr lang="en-US" sz="1600" spc="-5" dirty="0" smtClean="0">
                <a:latin typeface="Times New Roman"/>
                <a:cs typeface="Times New Roman"/>
              </a:rPr>
              <a:t>computer</a:t>
            </a:r>
            <a:r>
              <a:rPr lang="en-US" sz="1600" spc="-2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is</a:t>
            </a:r>
            <a:r>
              <a:rPr lang="en-US" sz="1600" spc="10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fixed. </a:t>
            </a:r>
            <a:r>
              <a:rPr lang="en-US" sz="1600" dirty="0" err="1" smtClean="0">
                <a:latin typeface="Times New Roman"/>
                <a:cs typeface="Times New Roman"/>
              </a:rPr>
              <a:t>i.e</a:t>
            </a:r>
            <a:r>
              <a:rPr lang="en-US" sz="1600" dirty="0" smtClean="0">
                <a:latin typeface="Times New Roman"/>
                <a:cs typeface="Times New Roman"/>
              </a:rPr>
              <a:t>,</a:t>
            </a:r>
            <a:r>
              <a:rPr lang="en-US" sz="1600" spc="-80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if</a:t>
            </a:r>
            <a:r>
              <a:rPr lang="en-US" sz="1600" spc="-1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a</a:t>
            </a:r>
            <a:r>
              <a:rPr lang="en-US" sz="1600" spc="-3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4</a:t>
            </a:r>
            <a:r>
              <a:rPr lang="en-US" sz="1600" spc="-20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bit</a:t>
            </a:r>
            <a:r>
              <a:rPr lang="en-US" sz="1600" spc="-105" dirty="0" smtClean="0">
                <a:latin typeface="Times New Roman"/>
                <a:cs typeface="Times New Roman"/>
              </a:rPr>
              <a:t> </a:t>
            </a:r>
            <a:r>
              <a:rPr lang="en-US" sz="1600" spc="-5" dirty="0" smtClean="0">
                <a:latin typeface="Times New Roman"/>
                <a:cs typeface="Times New Roman"/>
              </a:rPr>
              <a:t>no. </a:t>
            </a:r>
            <a:r>
              <a:rPr lang="en-US" sz="1600" spc="-585" dirty="0" smtClean="0">
                <a:latin typeface="Times New Roman"/>
                <a:cs typeface="Times New Roman"/>
              </a:rPr>
              <a:t> </a:t>
            </a:r>
            <a:r>
              <a:rPr lang="en-US" sz="1600" spc="-5" dirty="0" smtClean="0">
                <a:latin typeface="Times New Roman"/>
                <a:cs typeface="Times New Roman"/>
              </a:rPr>
              <a:t>is</a:t>
            </a:r>
            <a:r>
              <a:rPr lang="en-US" sz="1600" spc="-45" dirty="0" smtClean="0">
                <a:latin typeface="Times New Roman"/>
                <a:cs typeface="Times New Roman"/>
              </a:rPr>
              <a:t> </a:t>
            </a:r>
            <a:r>
              <a:rPr lang="en-US" sz="1600" spc="-5" dirty="0" smtClean="0">
                <a:latin typeface="Times New Roman"/>
                <a:cs typeface="Times New Roman"/>
              </a:rPr>
              <a:t>added</a:t>
            </a:r>
            <a:r>
              <a:rPr lang="en-US" sz="1600" spc="-20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to</a:t>
            </a:r>
            <a:r>
              <a:rPr lang="en-US" sz="1600" spc="5" dirty="0" smtClean="0">
                <a:latin typeface="Times New Roman"/>
                <a:cs typeface="Times New Roman"/>
              </a:rPr>
              <a:t> </a:t>
            </a:r>
            <a:r>
              <a:rPr lang="en-US" sz="1600" spc="-5" dirty="0" smtClean="0">
                <a:latin typeface="Times New Roman"/>
                <a:cs typeface="Times New Roman"/>
              </a:rPr>
              <a:t>another</a:t>
            </a:r>
            <a:r>
              <a:rPr lang="en-US" sz="1600" spc="-30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4</a:t>
            </a:r>
            <a:r>
              <a:rPr lang="en-US" sz="1600" spc="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bit</a:t>
            </a:r>
            <a:r>
              <a:rPr lang="en-US" sz="1600" spc="-1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no</a:t>
            </a:r>
            <a:r>
              <a:rPr lang="en-US" sz="1600" spc="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.</a:t>
            </a:r>
            <a:r>
              <a:rPr lang="en-US" sz="1600" spc="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the</a:t>
            </a:r>
            <a:r>
              <a:rPr lang="en-US" sz="1600" spc="5" dirty="0" smtClean="0">
                <a:latin typeface="Times New Roman"/>
                <a:cs typeface="Times New Roman"/>
              </a:rPr>
              <a:t> </a:t>
            </a:r>
            <a:r>
              <a:rPr lang="en-US" sz="1600" spc="-5" dirty="0" smtClean="0">
                <a:latin typeface="Times New Roman"/>
                <a:cs typeface="Times New Roman"/>
              </a:rPr>
              <a:t>result</a:t>
            </a:r>
            <a:r>
              <a:rPr lang="en-US" sz="1600" spc="-30" dirty="0" smtClean="0">
                <a:latin typeface="Times New Roman"/>
                <a:cs typeface="Times New Roman"/>
              </a:rPr>
              <a:t> </a:t>
            </a:r>
            <a:r>
              <a:rPr lang="en-US" sz="1600" spc="-5" dirty="0" smtClean="0">
                <a:latin typeface="Times New Roman"/>
                <a:cs typeface="Times New Roman"/>
              </a:rPr>
              <a:t>will</a:t>
            </a:r>
            <a:r>
              <a:rPr lang="en-US" sz="1600" spc="-1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be</a:t>
            </a:r>
            <a:r>
              <a:rPr lang="en-US" sz="1600" spc="9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only</a:t>
            </a:r>
            <a:r>
              <a:rPr lang="en-US" sz="1600" spc="-1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of 4 bits. </a:t>
            </a:r>
            <a:r>
              <a:rPr lang="en-US" sz="1600" spc="-5" dirty="0" smtClean="0">
                <a:latin typeface="Times New Roman"/>
                <a:cs typeface="Times New Roman"/>
              </a:rPr>
              <a:t>Carry </a:t>
            </a:r>
            <a:r>
              <a:rPr lang="en-US" sz="1600" dirty="0" smtClean="0">
                <a:latin typeface="Times New Roman"/>
                <a:cs typeface="Times New Roman"/>
              </a:rPr>
              <a:t> if</a:t>
            </a:r>
            <a:r>
              <a:rPr lang="en-US" sz="1600" spc="-25" dirty="0" smtClean="0">
                <a:latin typeface="Times New Roman"/>
                <a:cs typeface="Times New Roman"/>
              </a:rPr>
              <a:t> </a:t>
            </a:r>
            <a:r>
              <a:rPr lang="en-US" sz="1600" spc="-5" dirty="0" smtClean="0">
                <a:latin typeface="Times New Roman"/>
                <a:cs typeface="Times New Roman"/>
              </a:rPr>
              <a:t>any</a:t>
            </a:r>
            <a:r>
              <a:rPr lang="en-US" sz="1600" spc="-20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,</a:t>
            </a:r>
            <a:r>
              <a:rPr lang="en-US" sz="1600" spc="5" dirty="0" smtClean="0">
                <a:latin typeface="Times New Roman"/>
                <a:cs typeface="Times New Roman"/>
              </a:rPr>
              <a:t> </a:t>
            </a:r>
            <a:r>
              <a:rPr lang="en-US" sz="1600" spc="-5" dirty="0" smtClean="0">
                <a:latin typeface="Times New Roman"/>
                <a:cs typeface="Times New Roman"/>
              </a:rPr>
              <a:t>from</a:t>
            </a:r>
            <a:r>
              <a:rPr lang="en-US" sz="1600" spc="10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the</a:t>
            </a:r>
            <a:r>
              <a:rPr lang="en-US" sz="1600" spc="-25" dirty="0" smtClean="0">
                <a:latin typeface="Times New Roman"/>
                <a:cs typeface="Times New Roman"/>
              </a:rPr>
              <a:t> </a:t>
            </a:r>
            <a:r>
              <a:rPr lang="en-US" sz="1600" spc="-5" dirty="0" smtClean="0">
                <a:latin typeface="Times New Roman"/>
                <a:cs typeface="Times New Roman"/>
              </a:rPr>
              <a:t>fourth</a:t>
            </a:r>
            <a:r>
              <a:rPr lang="en-US" sz="1600" spc="-1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bit</a:t>
            </a:r>
            <a:r>
              <a:rPr lang="en-US" sz="1600" spc="10" dirty="0" smtClean="0">
                <a:latin typeface="Times New Roman"/>
                <a:cs typeface="Times New Roman"/>
              </a:rPr>
              <a:t> </a:t>
            </a:r>
            <a:r>
              <a:rPr lang="en-US" sz="1600" spc="-5" dirty="0" smtClean="0">
                <a:latin typeface="Times New Roman"/>
                <a:cs typeface="Times New Roman"/>
              </a:rPr>
              <a:t>will</a:t>
            </a:r>
            <a:r>
              <a:rPr lang="en-US" sz="1600" spc="50" dirty="0" smtClean="0">
                <a:latin typeface="Times New Roman"/>
                <a:cs typeface="Times New Roman"/>
              </a:rPr>
              <a:t> </a:t>
            </a:r>
            <a:r>
              <a:rPr lang="en-US" sz="1600" spc="-5" dirty="0" smtClean="0">
                <a:latin typeface="Times New Roman"/>
                <a:cs typeface="Times New Roman"/>
              </a:rPr>
              <a:t>overflow</a:t>
            </a:r>
            <a:r>
              <a:rPr lang="en-US" sz="1600" spc="30" dirty="0" smtClean="0">
                <a:latin typeface="Times New Roman"/>
                <a:cs typeface="Times New Roman"/>
              </a:rPr>
              <a:t> </a:t>
            </a:r>
            <a:r>
              <a:rPr lang="en-US" sz="1600" spc="-5" dirty="0" smtClean="0">
                <a:latin typeface="Times New Roman"/>
                <a:cs typeface="Times New Roman"/>
              </a:rPr>
              <a:t>called </a:t>
            </a:r>
            <a:r>
              <a:rPr lang="en-US" sz="1600" dirty="0" smtClean="0">
                <a:latin typeface="Times New Roman"/>
                <a:cs typeface="Times New Roman"/>
              </a:rPr>
              <a:t>the </a:t>
            </a:r>
            <a:r>
              <a:rPr lang="en-US" sz="1600" spc="-5" dirty="0" smtClean="0">
                <a:latin typeface="Times New Roman"/>
                <a:cs typeface="Times New Roman"/>
              </a:rPr>
              <a:t>Modulus </a:t>
            </a:r>
            <a:r>
              <a:rPr lang="en-US" sz="1600" dirty="0" smtClean="0">
                <a:latin typeface="Times New Roman"/>
                <a:cs typeface="Times New Roman"/>
              </a:rPr>
              <a:t> </a:t>
            </a:r>
            <a:r>
              <a:rPr lang="en-US" sz="1600" spc="-5" dirty="0" smtClean="0">
                <a:latin typeface="Times New Roman"/>
                <a:cs typeface="Times New Roman"/>
              </a:rPr>
              <a:t>arithmetic.</a:t>
            </a:r>
            <a:endParaRPr lang="en-US" sz="1600" dirty="0" smtClean="0">
              <a:latin typeface="Times New Roman"/>
              <a:cs typeface="Times New Roman"/>
            </a:endParaRPr>
          </a:p>
          <a:p>
            <a:pPr marL="12700">
              <a:lnSpc>
                <a:spcPct val="150000"/>
              </a:lnSpc>
              <a:spcBef>
                <a:spcPts val="10"/>
              </a:spcBef>
            </a:pPr>
            <a:r>
              <a:rPr lang="en-US" sz="1600" spc="-55" dirty="0" smtClean="0">
                <a:latin typeface="Times New Roman"/>
                <a:cs typeface="Times New Roman"/>
              </a:rPr>
              <a:t>Ex:1100+1111=1011</a:t>
            </a:r>
            <a:endParaRPr lang="en-US" sz="1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4800" y="838200"/>
            <a:ext cx="8645550" cy="380873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lang="en-US" sz="2400" spc="5" dirty="0" smtClean="0">
                <a:latin typeface="Times New Roman" pitchFamily="18" charset="0"/>
                <a:cs typeface="Times New Roman" pitchFamily="18" charset="0"/>
              </a:rPr>
              <a:t>BINARY ARITHMETIC</a:t>
            </a:r>
            <a:endParaRPr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05800" y="6521145"/>
            <a:ext cx="696976" cy="2693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14960">
              <a:lnSpc>
                <a:spcPts val="2115"/>
              </a:lnSpc>
            </a:pPr>
            <a:fld id="{81D60167-4931-47E6-BA6A-407CBD079E47}" type="slidenum">
              <a:rPr sz="1800" dirty="0">
                <a:solidFill>
                  <a:srgbClr val="888888"/>
                </a:solidFill>
                <a:latin typeface="Calibri"/>
                <a:cs typeface="Calibri"/>
              </a:rPr>
              <a:pPr marL="314960">
                <a:lnSpc>
                  <a:spcPts val="2115"/>
                </a:lnSpc>
              </a:pPr>
              <a:t>13</a:t>
            </a:fld>
            <a:endParaRPr sz="1800">
              <a:latin typeface="Calibri"/>
              <a:cs typeface="Calibri"/>
            </a:endParaRPr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1" y="98886"/>
            <a:ext cx="1600199" cy="79646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2" y="6400802"/>
            <a:ext cx="4648199" cy="357187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724400" y="6400802"/>
            <a:ext cx="4572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81000" y="1905001"/>
            <a:ext cx="8382000" cy="18851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612775" algn="l"/>
                <a:tab pos="1774825" algn="l"/>
              </a:tabLst>
            </a:pPr>
            <a:r>
              <a:rPr lang="en-US" spc="-45" dirty="0" smtClean="0">
                <a:latin typeface="Times New Roman"/>
                <a:cs typeface="Times New Roman"/>
              </a:rPr>
              <a:t>9’s </a:t>
            </a:r>
            <a:r>
              <a:rPr lang="en-US" spc="5" dirty="0" smtClean="0">
                <a:latin typeface="Times New Roman"/>
                <a:cs typeface="Times New Roman"/>
              </a:rPr>
              <a:t>&amp;</a:t>
            </a:r>
            <a:r>
              <a:rPr lang="en-US" spc="-40" dirty="0" smtClean="0">
                <a:latin typeface="Times New Roman"/>
                <a:cs typeface="Times New Roman"/>
              </a:rPr>
              <a:t> </a:t>
            </a:r>
            <a:r>
              <a:rPr lang="en-US" spc="-35" dirty="0" smtClean="0">
                <a:latin typeface="Times New Roman"/>
                <a:cs typeface="Times New Roman"/>
              </a:rPr>
              <a:t>10’s </a:t>
            </a:r>
            <a:r>
              <a:rPr lang="en-US" spc="-5" dirty="0" smtClean="0">
                <a:latin typeface="Times New Roman"/>
                <a:cs typeface="Times New Roman"/>
              </a:rPr>
              <a:t>Complements:</a:t>
            </a:r>
            <a:endParaRPr lang="en-US" dirty="0" smtClean="0">
              <a:latin typeface="Times New Roman"/>
              <a:cs typeface="Times New Roman"/>
            </a:endParaRPr>
          </a:p>
          <a:p>
            <a:pPr marL="12700" marR="5080" indent="97155">
              <a:lnSpc>
                <a:spcPct val="150000"/>
              </a:lnSpc>
              <a:spcBef>
                <a:spcPts val="254"/>
              </a:spcBef>
              <a:tabLst>
                <a:tab pos="1214120" algn="l"/>
                <a:tab pos="2253615" algn="l"/>
                <a:tab pos="4799330" algn="l"/>
              </a:tabLst>
            </a:pPr>
            <a:r>
              <a:rPr lang="en-US" sz="1600" spc="-40" dirty="0" smtClean="0">
                <a:latin typeface="Times New Roman"/>
                <a:cs typeface="Times New Roman"/>
              </a:rPr>
              <a:t>It</a:t>
            </a:r>
            <a:r>
              <a:rPr lang="en-US" sz="1600" spc="-4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is</a:t>
            </a:r>
            <a:r>
              <a:rPr lang="en-US" sz="1600" spc="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the</a:t>
            </a:r>
            <a:r>
              <a:rPr lang="en-US" sz="1600" spc="-10" dirty="0" smtClean="0">
                <a:latin typeface="Times New Roman"/>
                <a:cs typeface="Times New Roman"/>
              </a:rPr>
              <a:t> </a:t>
            </a:r>
            <a:r>
              <a:rPr lang="en-US" sz="1600" spc="-5" dirty="0" smtClean="0">
                <a:latin typeface="Times New Roman"/>
                <a:cs typeface="Times New Roman"/>
              </a:rPr>
              <a:t>Subtraction</a:t>
            </a:r>
            <a:r>
              <a:rPr lang="en-US" sz="1600" spc="-6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of</a:t>
            </a:r>
            <a:r>
              <a:rPr lang="en-US" sz="1600" spc="-5" dirty="0" smtClean="0">
                <a:latin typeface="Times New Roman"/>
                <a:cs typeface="Times New Roman"/>
              </a:rPr>
              <a:t> decimal</a:t>
            </a:r>
            <a:r>
              <a:rPr lang="en-US" sz="1600" spc="-45" dirty="0" smtClean="0">
                <a:latin typeface="Times New Roman"/>
                <a:cs typeface="Times New Roman"/>
              </a:rPr>
              <a:t> </a:t>
            </a:r>
            <a:r>
              <a:rPr lang="en-US" sz="1600" dirty="0" err="1" smtClean="0">
                <a:latin typeface="Times New Roman"/>
                <a:cs typeface="Times New Roman"/>
              </a:rPr>
              <a:t>no.s</a:t>
            </a:r>
            <a:r>
              <a:rPr lang="en-US" sz="1600" dirty="0" smtClean="0">
                <a:latin typeface="Times New Roman"/>
                <a:cs typeface="Times New Roman"/>
              </a:rPr>
              <a:t> </a:t>
            </a:r>
            <a:r>
              <a:rPr lang="en-US" sz="1600" spc="-10" dirty="0" smtClean="0">
                <a:latin typeface="Times New Roman"/>
                <a:cs typeface="Times New Roman"/>
              </a:rPr>
              <a:t>can</a:t>
            </a:r>
            <a:r>
              <a:rPr lang="en-US" sz="1600" spc="-2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be</a:t>
            </a:r>
            <a:r>
              <a:rPr lang="en-US" sz="1600" spc="-10" dirty="0" smtClean="0">
                <a:latin typeface="Times New Roman"/>
                <a:cs typeface="Times New Roman"/>
              </a:rPr>
              <a:t> </a:t>
            </a:r>
            <a:r>
              <a:rPr lang="en-US" sz="1600" spc="-5" dirty="0" smtClean="0">
                <a:latin typeface="Times New Roman"/>
                <a:cs typeface="Times New Roman"/>
              </a:rPr>
              <a:t>accomplished</a:t>
            </a:r>
            <a:r>
              <a:rPr lang="en-US" sz="1600" spc="-7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by </a:t>
            </a:r>
            <a:r>
              <a:rPr lang="en-US" sz="1600" spc="-58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the</a:t>
            </a:r>
            <a:r>
              <a:rPr lang="en-US" sz="1600" spc="-30" dirty="0" smtClean="0">
                <a:latin typeface="Times New Roman"/>
                <a:cs typeface="Times New Roman"/>
              </a:rPr>
              <a:t> </a:t>
            </a:r>
            <a:r>
              <a:rPr lang="en-US" sz="1600" spc="-50" dirty="0" smtClean="0">
                <a:latin typeface="Times New Roman"/>
                <a:cs typeface="Times New Roman"/>
              </a:rPr>
              <a:t>9</a:t>
            </a:r>
            <a:r>
              <a:rPr lang="en-US" sz="1600" spc="-200" dirty="0" smtClean="0">
                <a:latin typeface="Times New Roman"/>
                <a:cs typeface="Times New Roman"/>
              </a:rPr>
              <a:t>’</a:t>
            </a:r>
            <a:r>
              <a:rPr lang="en-US" sz="1600" dirty="0" smtClean="0">
                <a:latin typeface="Times New Roman"/>
                <a:cs typeface="Times New Roman"/>
              </a:rPr>
              <a:t>s</a:t>
            </a:r>
            <a:r>
              <a:rPr lang="en-US" sz="1600" spc="-9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&amp;</a:t>
            </a:r>
            <a:r>
              <a:rPr lang="en-US" sz="1600" spc="-20" dirty="0" smtClean="0">
                <a:latin typeface="Times New Roman"/>
                <a:cs typeface="Times New Roman"/>
              </a:rPr>
              <a:t> </a:t>
            </a:r>
            <a:r>
              <a:rPr lang="en-US" sz="1600" spc="-50" dirty="0" smtClean="0">
                <a:latin typeface="Times New Roman"/>
                <a:cs typeface="Times New Roman"/>
              </a:rPr>
              <a:t>10</a:t>
            </a:r>
            <a:r>
              <a:rPr lang="en-US" sz="1600" spc="-200" dirty="0" smtClean="0">
                <a:latin typeface="Times New Roman"/>
                <a:cs typeface="Times New Roman"/>
              </a:rPr>
              <a:t>’</a:t>
            </a:r>
            <a:r>
              <a:rPr lang="en-US" sz="1600" dirty="0" smtClean="0">
                <a:latin typeface="Times New Roman"/>
                <a:cs typeface="Times New Roman"/>
              </a:rPr>
              <a:t>s</a:t>
            </a:r>
            <a:r>
              <a:rPr lang="en-US" sz="1600" spc="-25" dirty="0" smtClean="0">
                <a:latin typeface="Times New Roman"/>
                <a:cs typeface="Times New Roman"/>
              </a:rPr>
              <a:t> </a:t>
            </a:r>
            <a:r>
              <a:rPr lang="en-US" sz="1600" spc="-10" dirty="0" smtClean="0">
                <a:latin typeface="Times New Roman"/>
                <a:cs typeface="Times New Roman"/>
              </a:rPr>
              <a:t>c</a:t>
            </a:r>
            <a:r>
              <a:rPr lang="en-US" sz="1600" dirty="0" smtClean="0">
                <a:latin typeface="Times New Roman"/>
                <a:cs typeface="Times New Roman"/>
              </a:rPr>
              <a:t>ompl</a:t>
            </a:r>
            <a:r>
              <a:rPr lang="en-US" sz="1600" spc="5" dirty="0" smtClean="0">
                <a:latin typeface="Times New Roman"/>
                <a:cs typeface="Times New Roman"/>
              </a:rPr>
              <a:t>i</a:t>
            </a:r>
            <a:r>
              <a:rPr lang="en-US" sz="1600" dirty="0" smtClean="0">
                <a:latin typeface="Times New Roman"/>
                <a:cs typeface="Times New Roman"/>
              </a:rPr>
              <a:t>ment</a:t>
            </a:r>
            <a:r>
              <a:rPr lang="en-US" sz="1600" spc="-90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methods </a:t>
            </a:r>
            <a:r>
              <a:rPr lang="en-US" sz="1600" spc="-5" dirty="0" smtClean="0">
                <a:latin typeface="Times New Roman"/>
                <a:cs typeface="Times New Roman"/>
              </a:rPr>
              <a:t>si</a:t>
            </a:r>
            <a:r>
              <a:rPr lang="en-US" sz="1600" spc="5" dirty="0" smtClean="0">
                <a:latin typeface="Times New Roman"/>
                <a:cs typeface="Times New Roman"/>
              </a:rPr>
              <a:t>m</a:t>
            </a:r>
            <a:r>
              <a:rPr lang="en-US" sz="1600" dirty="0" smtClean="0">
                <a:latin typeface="Times New Roman"/>
                <a:cs typeface="Times New Roman"/>
              </a:rPr>
              <a:t>i</a:t>
            </a:r>
            <a:r>
              <a:rPr lang="en-US" sz="1600" spc="5" dirty="0" smtClean="0">
                <a:latin typeface="Times New Roman"/>
                <a:cs typeface="Times New Roman"/>
              </a:rPr>
              <a:t>l</a:t>
            </a:r>
            <a:r>
              <a:rPr lang="en-US" sz="1600" spc="-10" dirty="0" smtClean="0">
                <a:latin typeface="Times New Roman"/>
                <a:cs typeface="Times New Roman"/>
              </a:rPr>
              <a:t>a</a:t>
            </a:r>
            <a:r>
              <a:rPr lang="en-US" sz="1600" dirty="0" smtClean="0">
                <a:latin typeface="Times New Roman"/>
                <a:cs typeface="Times New Roman"/>
              </a:rPr>
              <a:t>r</a:t>
            </a:r>
            <a:r>
              <a:rPr lang="en-US" sz="1600" spc="-7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to </a:t>
            </a:r>
            <a:r>
              <a:rPr lang="en-US" sz="1600" spc="5" dirty="0" smtClean="0">
                <a:latin typeface="Times New Roman"/>
                <a:cs typeface="Times New Roman"/>
              </a:rPr>
              <a:t>t</a:t>
            </a:r>
            <a:r>
              <a:rPr lang="en-US" sz="1600" dirty="0" smtClean="0">
                <a:latin typeface="Times New Roman"/>
                <a:cs typeface="Times New Roman"/>
              </a:rPr>
              <a:t>he</a:t>
            </a:r>
            <a:r>
              <a:rPr lang="en-US" sz="1600" spc="-30" dirty="0" smtClean="0">
                <a:latin typeface="Times New Roman"/>
                <a:cs typeface="Times New Roman"/>
              </a:rPr>
              <a:t> </a:t>
            </a:r>
            <a:r>
              <a:rPr lang="en-US" sz="1600" spc="-50" dirty="0" smtClean="0">
                <a:latin typeface="Times New Roman"/>
                <a:cs typeface="Times New Roman"/>
              </a:rPr>
              <a:t>1</a:t>
            </a:r>
            <a:r>
              <a:rPr lang="en-US" sz="1600" spc="-200" dirty="0" smtClean="0">
                <a:latin typeface="Times New Roman"/>
                <a:cs typeface="Times New Roman"/>
              </a:rPr>
              <a:t>’</a:t>
            </a:r>
            <a:r>
              <a:rPr lang="en-US" sz="1600" dirty="0" smtClean="0">
                <a:latin typeface="Times New Roman"/>
                <a:cs typeface="Times New Roman"/>
              </a:rPr>
              <a:t>s</a:t>
            </a:r>
            <a:r>
              <a:rPr lang="en-US" sz="1600" spc="-9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&amp;</a:t>
            </a:r>
            <a:r>
              <a:rPr lang="en-US" sz="1600" spc="5" dirty="0" smtClean="0">
                <a:latin typeface="Times New Roman"/>
                <a:cs typeface="Times New Roman"/>
              </a:rPr>
              <a:t> </a:t>
            </a:r>
            <a:r>
              <a:rPr lang="en-US" sz="1600" spc="-50" dirty="0" smtClean="0">
                <a:latin typeface="Times New Roman"/>
                <a:cs typeface="Times New Roman"/>
              </a:rPr>
              <a:t>2</a:t>
            </a:r>
            <a:r>
              <a:rPr lang="en-US" sz="1600" spc="-200" dirty="0" smtClean="0">
                <a:latin typeface="Times New Roman"/>
                <a:cs typeface="Times New Roman"/>
              </a:rPr>
              <a:t>’</a:t>
            </a:r>
            <a:r>
              <a:rPr lang="en-US" sz="1600" dirty="0" smtClean="0">
                <a:latin typeface="Times New Roman"/>
                <a:cs typeface="Times New Roman"/>
              </a:rPr>
              <a:t>s  </a:t>
            </a:r>
            <a:r>
              <a:rPr lang="en-US" sz="1600" spc="-10" dirty="0" smtClean="0">
                <a:latin typeface="Times New Roman"/>
                <a:cs typeface="Times New Roman"/>
              </a:rPr>
              <a:t>c</a:t>
            </a:r>
            <a:r>
              <a:rPr lang="en-US" sz="1600" dirty="0" smtClean="0">
                <a:latin typeface="Times New Roman"/>
                <a:cs typeface="Times New Roman"/>
              </a:rPr>
              <a:t>ompl</a:t>
            </a:r>
            <a:r>
              <a:rPr lang="en-US" sz="1600" spc="5" dirty="0" smtClean="0">
                <a:latin typeface="Times New Roman"/>
                <a:cs typeface="Times New Roman"/>
              </a:rPr>
              <a:t>i</a:t>
            </a:r>
            <a:r>
              <a:rPr lang="en-US" sz="1600" dirty="0" smtClean="0">
                <a:latin typeface="Times New Roman"/>
                <a:cs typeface="Times New Roman"/>
              </a:rPr>
              <a:t>ment</a:t>
            </a:r>
            <a:r>
              <a:rPr lang="en-US" sz="1600" spc="-120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methods of</a:t>
            </a:r>
            <a:r>
              <a:rPr lang="en-US" sz="1600" spc="-1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bin</a:t>
            </a:r>
            <a:r>
              <a:rPr lang="en-US" sz="1600" spc="-10" dirty="0" smtClean="0">
                <a:latin typeface="Times New Roman"/>
                <a:cs typeface="Times New Roman"/>
              </a:rPr>
              <a:t>ar</a:t>
            </a:r>
            <a:r>
              <a:rPr lang="en-US" sz="1600" dirty="0" smtClean="0">
                <a:latin typeface="Times New Roman"/>
                <a:cs typeface="Times New Roman"/>
              </a:rPr>
              <a:t>y</a:t>
            </a:r>
            <a:r>
              <a:rPr lang="en-US" sz="1600" spc="-2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. The</a:t>
            </a:r>
            <a:r>
              <a:rPr lang="en-US" sz="1600" spc="-10" dirty="0" smtClean="0">
                <a:latin typeface="Times New Roman"/>
                <a:cs typeface="Times New Roman"/>
              </a:rPr>
              <a:t> </a:t>
            </a:r>
            <a:r>
              <a:rPr lang="en-US" sz="1600" spc="-50" dirty="0" smtClean="0">
                <a:latin typeface="Times New Roman"/>
                <a:cs typeface="Times New Roman"/>
              </a:rPr>
              <a:t>9</a:t>
            </a:r>
            <a:r>
              <a:rPr lang="en-US" sz="1600" spc="-200" dirty="0" smtClean="0">
                <a:latin typeface="Times New Roman"/>
                <a:cs typeface="Times New Roman"/>
              </a:rPr>
              <a:t>’</a:t>
            </a:r>
            <a:r>
              <a:rPr lang="en-US" sz="1600" dirty="0" smtClean="0">
                <a:latin typeface="Times New Roman"/>
                <a:cs typeface="Times New Roman"/>
              </a:rPr>
              <a:t>s</a:t>
            </a:r>
            <a:r>
              <a:rPr lang="en-US" sz="1600" spc="-120" dirty="0" smtClean="0">
                <a:latin typeface="Times New Roman"/>
                <a:cs typeface="Times New Roman"/>
              </a:rPr>
              <a:t> </a:t>
            </a:r>
            <a:r>
              <a:rPr lang="en-US" sz="1600" spc="-10" dirty="0" smtClean="0">
                <a:latin typeface="Times New Roman"/>
                <a:cs typeface="Times New Roman"/>
              </a:rPr>
              <a:t>c</a:t>
            </a:r>
            <a:r>
              <a:rPr lang="en-US" sz="1600" dirty="0" smtClean="0">
                <a:latin typeface="Times New Roman"/>
                <a:cs typeface="Times New Roman"/>
              </a:rPr>
              <a:t>ompl</a:t>
            </a:r>
            <a:r>
              <a:rPr lang="en-US" sz="1600" spc="5" dirty="0" smtClean="0">
                <a:latin typeface="Times New Roman"/>
                <a:cs typeface="Times New Roman"/>
              </a:rPr>
              <a:t>i</a:t>
            </a:r>
            <a:r>
              <a:rPr lang="en-US" sz="1600" dirty="0" smtClean="0">
                <a:latin typeface="Times New Roman"/>
                <a:cs typeface="Times New Roman"/>
              </a:rPr>
              <a:t>ment</a:t>
            </a:r>
            <a:r>
              <a:rPr lang="en-US" sz="1600" spc="-7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of</a:t>
            </a:r>
            <a:r>
              <a:rPr lang="en-US" sz="1600" spc="-10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a  </a:t>
            </a:r>
            <a:r>
              <a:rPr lang="en-US" sz="1600" spc="-5" dirty="0" smtClean="0">
                <a:latin typeface="Times New Roman"/>
                <a:cs typeface="Times New Roman"/>
              </a:rPr>
              <a:t>decimal</a:t>
            </a:r>
            <a:r>
              <a:rPr lang="en-US" sz="1600" spc="-5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no.</a:t>
            </a:r>
            <a:r>
              <a:rPr lang="en-US" sz="1600" spc="10" dirty="0" smtClean="0">
                <a:latin typeface="Times New Roman"/>
                <a:cs typeface="Times New Roman"/>
              </a:rPr>
              <a:t> </a:t>
            </a:r>
            <a:r>
              <a:rPr lang="en-US" sz="1600" spc="-5" dirty="0" smtClean="0">
                <a:latin typeface="Times New Roman"/>
                <a:cs typeface="Times New Roman"/>
              </a:rPr>
              <a:t>is</a:t>
            </a:r>
            <a:r>
              <a:rPr lang="en-US" sz="1600" spc="20" dirty="0" smtClean="0">
                <a:latin typeface="Times New Roman"/>
                <a:cs typeface="Times New Roman"/>
              </a:rPr>
              <a:t> </a:t>
            </a:r>
            <a:r>
              <a:rPr lang="en-US" sz="1600" spc="-5" dirty="0" smtClean="0">
                <a:latin typeface="Times New Roman"/>
                <a:cs typeface="Times New Roman"/>
              </a:rPr>
              <a:t>obtained </a:t>
            </a:r>
            <a:r>
              <a:rPr lang="en-US" sz="1600" dirty="0" smtClean="0">
                <a:latin typeface="Times New Roman"/>
                <a:cs typeface="Times New Roman"/>
              </a:rPr>
              <a:t>by</a:t>
            </a:r>
            <a:r>
              <a:rPr lang="en-US" sz="1600" spc="30" dirty="0" smtClean="0">
                <a:latin typeface="Times New Roman"/>
                <a:cs typeface="Times New Roman"/>
              </a:rPr>
              <a:t> </a:t>
            </a:r>
            <a:r>
              <a:rPr lang="en-US" sz="1600" spc="-5" dirty="0" smtClean="0">
                <a:latin typeface="Times New Roman"/>
                <a:cs typeface="Times New Roman"/>
              </a:rPr>
              <a:t>subtracting </a:t>
            </a:r>
            <a:r>
              <a:rPr lang="en-US" sz="1600" spc="-10" dirty="0" smtClean="0">
                <a:latin typeface="Times New Roman"/>
                <a:cs typeface="Times New Roman"/>
              </a:rPr>
              <a:t>each </a:t>
            </a:r>
            <a:r>
              <a:rPr lang="en-US" sz="1600" spc="-5" dirty="0" smtClean="0">
                <a:latin typeface="Times New Roman"/>
                <a:cs typeface="Times New Roman"/>
              </a:rPr>
              <a:t>digit </a:t>
            </a:r>
            <a:r>
              <a:rPr lang="en-US" sz="1600" dirty="0" smtClean="0">
                <a:latin typeface="Times New Roman"/>
                <a:cs typeface="Times New Roman"/>
              </a:rPr>
              <a:t>of that </a:t>
            </a:r>
            <a:r>
              <a:rPr lang="en-US" sz="1600" spc="5" dirty="0" smtClean="0">
                <a:latin typeface="Times New Roman"/>
                <a:cs typeface="Times New Roman"/>
              </a:rPr>
              <a:t> </a:t>
            </a:r>
            <a:r>
              <a:rPr lang="en-US" sz="1600" spc="-5" dirty="0" smtClean="0">
                <a:latin typeface="Times New Roman"/>
                <a:cs typeface="Times New Roman"/>
              </a:rPr>
              <a:t>decimal</a:t>
            </a:r>
            <a:r>
              <a:rPr lang="en-US" sz="1600" spc="-65" dirty="0" smtClean="0">
                <a:latin typeface="Times New Roman"/>
                <a:cs typeface="Times New Roman"/>
              </a:rPr>
              <a:t> </a:t>
            </a:r>
            <a:r>
              <a:rPr lang="en-US" sz="1600" spc="-5" dirty="0" smtClean="0">
                <a:latin typeface="Times New Roman"/>
                <a:cs typeface="Times New Roman"/>
              </a:rPr>
              <a:t>no.</a:t>
            </a:r>
            <a:r>
              <a:rPr lang="en-US" sz="1600" spc="35" dirty="0" smtClean="0">
                <a:latin typeface="Times New Roman"/>
                <a:cs typeface="Times New Roman"/>
              </a:rPr>
              <a:t> </a:t>
            </a:r>
            <a:r>
              <a:rPr lang="en-US" sz="1600" spc="-5" dirty="0" smtClean="0">
                <a:latin typeface="Times New Roman"/>
                <a:cs typeface="Times New Roman"/>
              </a:rPr>
              <a:t>from </a:t>
            </a:r>
            <a:r>
              <a:rPr lang="en-US" sz="1600" dirty="0" smtClean="0">
                <a:latin typeface="Times New Roman"/>
                <a:cs typeface="Times New Roman"/>
              </a:rPr>
              <a:t>9. The </a:t>
            </a:r>
            <a:r>
              <a:rPr lang="en-US" sz="1600" spc="-75" dirty="0" smtClean="0">
                <a:latin typeface="Times New Roman"/>
                <a:cs typeface="Times New Roman"/>
              </a:rPr>
              <a:t>10’s </a:t>
            </a:r>
            <a:r>
              <a:rPr lang="en-US" sz="1600" dirty="0" smtClean="0">
                <a:latin typeface="Times New Roman"/>
                <a:cs typeface="Times New Roman"/>
              </a:rPr>
              <a:t>compliment of a </a:t>
            </a:r>
            <a:r>
              <a:rPr lang="en-US" sz="1600" spc="-5" dirty="0" smtClean="0">
                <a:latin typeface="Times New Roman"/>
                <a:cs typeface="Times New Roman"/>
              </a:rPr>
              <a:t>decimal </a:t>
            </a:r>
            <a:r>
              <a:rPr lang="en-US" sz="1600" dirty="0" smtClean="0">
                <a:latin typeface="Times New Roman"/>
                <a:cs typeface="Times New Roman"/>
              </a:rPr>
              <a:t>no is </a:t>
            </a:r>
            <a:r>
              <a:rPr lang="en-US" sz="1600" spc="-58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obtain</a:t>
            </a:r>
            <a:r>
              <a:rPr lang="en-US" sz="1600" spc="-10" dirty="0" smtClean="0">
                <a:latin typeface="Times New Roman"/>
                <a:cs typeface="Times New Roman"/>
              </a:rPr>
              <a:t>e</a:t>
            </a:r>
            <a:r>
              <a:rPr lang="en-US" sz="1600" dirty="0" smtClean="0">
                <a:latin typeface="Times New Roman"/>
                <a:cs typeface="Times New Roman"/>
              </a:rPr>
              <a:t>d by</a:t>
            </a:r>
            <a:r>
              <a:rPr lang="en-US" sz="1600" spc="-25" dirty="0" smtClean="0">
                <a:latin typeface="Times New Roman"/>
                <a:cs typeface="Times New Roman"/>
              </a:rPr>
              <a:t> </a:t>
            </a:r>
            <a:r>
              <a:rPr lang="en-US" sz="1600" spc="-10" dirty="0" smtClean="0">
                <a:latin typeface="Times New Roman"/>
                <a:cs typeface="Times New Roman"/>
              </a:rPr>
              <a:t>a</a:t>
            </a:r>
            <a:r>
              <a:rPr lang="en-US" sz="1600" dirty="0" smtClean="0">
                <a:latin typeface="Times New Roman"/>
                <a:cs typeface="Times New Roman"/>
              </a:rPr>
              <a:t>dding</a:t>
            </a:r>
            <a:r>
              <a:rPr lang="en-US" sz="1600" spc="-4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a</a:t>
            </a:r>
            <a:r>
              <a:rPr lang="en-US" sz="1600" spc="10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1 to</a:t>
            </a:r>
            <a:r>
              <a:rPr lang="en-US" sz="1600" spc="-20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i</a:t>
            </a:r>
            <a:r>
              <a:rPr lang="en-US" sz="1600" spc="5" dirty="0" smtClean="0">
                <a:latin typeface="Times New Roman"/>
                <a:cs typeface="Times New Roman"/>
              </a:rPr>
              <a:t>t</a:t>
            </a:r>
            <a:r>
              <a:rPr lang="en-US" sz="1600" spc="-5" dirty="0" smtClean="0">
                <a:latin typeface="Times New Roman"/>
                <a:cs typeface="Times New Roman"/>
              </a:rPr>
              <a:t>s</a:t>
            </a:r>
            <a:r>
              <a:rPr lang="en-US" sz="1600" spc="10" dirty="0" smtClean="0">
                <a:latin typeface="Times New Roman"/>
                <a:cs typeface="Times New Roman"/>
              </a:rPr>
              <a:t> </a:t>
            </a:r>
            <a:r>
              <a:rPr lang="en-US" sz="1600" spc="-50" dirty="0" smtClean="0">
                <a:latin typeface="Times New Roman"/>
                <a:cs typeface="Times New Roman"/>
              </a:rPr>
              <a:t>9</a:t>
            </a:r>
            <a:r>
              <a:rPr lang="en-US" sz="1600" spc="-200" dirty="0" smtClean="0">
                <a:latin typeface="Times New Roman"/>
                <a:cs typeface="Times New Roman"/>
              </a:rPr>
              <a:t>’</a:t>
            </a:r>
            <a:r>
              <a:rPr lang="en-US" sz="1600" dirty="0" smtClean="0">
                <a:latin typeface="Times New Roman"/>
                <a:cs typeface="Times New Roman"/>
              </a:rPr>
              <a:t>s</a:t>
            </a:r>
            <a:r>
              <a:rPr lang="en-US" sz="1600" spc="-95" dirty="0" smtClean="0">
                <a:latin typeface="Times New Roman"/>
                <a:cs typeface="Times New Roman"/>
              </a:rPr>
              <a:t> </a:t>
            </a:r>
            <a:r>
              <a:rPr lang="en-US" sz="1600" spc="-10" dirty="0" smtClean="0">
                <a:latin typeface="Times New Roman"/>
                <a:cs typeface="Times New Roman"/>
              </a:rPr>
              <a:t>c</a:t>
            </a:r>
            <a:r>
              <a:rPr lang="en-US" sz="1600" dirty="0" smtClean="0">
                <a:latin typeface="Times New Roman"/>
                <a:cs typeface="Times New Roman"/>
              </a:rPr>
              <a:t>ompl</a:t>
            </a:r>
            <a:r>
              <a:rPr lang="en-US" sz="1600" spc="5" dirty="0" smtClean="0">
                <a:latin typeface="Times New Roman"/>
                <a:cs typeface="Times New Roman"/>
              </a:rPr>
              <a:t>i</a:t>
            </a:r>
            <a:r>
              <a:rPr lang="en-US" sz="1600" dirty="0" smtClean="0">
                <a:latin typeface="Times New Roman"/>
                <a:cs typeface="Times New Roman"/>
              </a:rPr>
              <a:t>ment</a:t>
            </a:r>
            <a:endParaRPr lang="en-US" sz="1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8305800" y="6521145"/>
            <a:ext cx="696976" cy="2693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14960">
              <a:lnSpc>
                <a:spcPts val="2115"/>
              </a:lnSpc>
            </a:pPr>
            <a:fld id="{81D60167-4931-47E6-BA6A-407CBD079E47}" type="slidenum">
              <a:rPr sz="1800" dirty="0">
                <a:solidFill>
                  <a:srgbClr val="888888"/>
                </a:solidFill>
                <a:latin typeface="Calibri"/>
                <a:cs typeface="Calibri"/>
              </a:rPr>
              <a:pPr marL="314960">
                <a:lnSpc>
                  <a:spcPts val="2115"/>
                </a:lnSpc>
              </a:pPr>
              <a:t>14</a:t>
            </a:fld>
            <a:endParaRPr sz="1800">
              <a:latin typeface="Calibri"/>
              <a:cs typeface="Calibri"/>
            </a:endParaRPr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1" y="98886"/>
            <a:ext cx="1600199" cy="79646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2" y="6400802"/>
            <a:ext cx="4648199" cy="357187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724400" y="6400802"/>
            <a:ext cx="4572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57200" y="1600200"/>
            <a:ext cx="8382000" cy="2464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612775" algn="l"/>
                <a:tab pos="1774825" algn="l"/>
              </a:tabLst>
            </a:pPr>
            <a:endParaRPr lang="en-US" b="1" spc="-45" dirty="0" smtClean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612775" algn="l"/>
                <a:tab pos="1774825" algn="l"/>
              </a:tabLst>
            </a:pPr>
            <a:r>
              <a:rPr lang="en-US" b="1" spc="-45" dirty="0" smtClean="0">
                <a:latin typeface="Times New Roman"/>
                <a:cs typeface="Times New Roman"/>
              </a:rPr>
              <a:t>9’s </a:t>
            </a:r>
            <a:r>
              <a:rPr lang="en-US" b="1" spc="5" dirty="0" smtClean="0">
                <a:latin typeface="Times New Roman"/>
                <a:cs typeface="Times New Roman"/>
              </a:rPr>
              <a:t>&amp;</a:t>
            </a:r>
            <a:r>
              <a:rPr lang="en-US" b="1" spc="-40" dirty="0" smtClean="0">
                <a:latin typeface="Times New Roman"/>
                <a:cs typeface="Times New Roman"/>
              </a:rPr>
              <a:t> </a:t>
            </a:r>
            <a:r>
              <a:rPr lang="en-US" b="1" spc="-35" dirty="0" smtClean="0">
                <a:latin typeface="Times New Roman"/>
                <a:cs typeface="Times New Roman"/>
              </a:rPr>
              <a:t>10’s </a:t>
            </a:r>
            <a:r>
              <a:rPr lang="en-US" b="1" spc="-5" dirty="0" smtClean="0">
                <a:latin typeface="Times New Roman"/>
                <a:cs typeface="Times New Roman"/>
              </a:rPr>
              <a:t>Complements</a:t>
            </a:r>
            <a:r>
              <a:rPr lang="en-US" spc="-5" dirty="0" smtClean="0">
                <a:latin typeface="Times New Roman"/>
                <a:cs typeface="Times New Roman"/>
              </a:rPr>
              <a:t>:</a:t>
            </a:r>
          </a:p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612775" algn="l"/>
                <a:tab pos="1774825" algn="l"/>
              </a:tabLst>
            </a:pPr>
            <a:endParaRPr lang="en-US" dirty="0" smtClean="0">
              <a:latin typeface="Times New Roman"/>
              <a:cs typeface="Times New Roman"/>
            </a:endParaRPr>
          </a:p>
          <a:p>
            <a:pPr marL="12700" marR="5080" indent="97155">
              <a:lnSpc>
                <a:spcPct val="150000"/>
              </a:lnSpc>
              <a:spcBef>
                <a:spcPts val="254"/>
              </a:spcBef>
              <a:tabLst>
                <a:tab pos="1214120" algn="l"/>
                <a:tab pos="2253615" algn="l"/>
                <a:tab pos="4799330" algn="l"/>
              </a:tabLst>
            </a:pPr>
            <a:r>
              <a:rPr lang="en-US" sz="1600" spc="-40" dirty="0" smtClean="0">
                <a:latin typeface="Times New Roman"/>
                <a:cs typeface="Times New Roman"/>
              </a:rPr>
              <a:t>It</a:t>
            </a:r>
            <a:r>
              <a:rPr lang="en-US" sz="1600" spc="-4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is</a:t>
            </a:r>
            <a:r>
              <a:rPr lang="en-US" sz="1600" spc="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the</a:t>
            </a:r>
            <a:r>
              <a:rPr lang="en-US" sz="1600" spc="-10" dirty="0" smtClean="0">
                <a:latin typeface="Times New Roman"/>
                <a:cs typeface="Times New Roman"/>
              </a:rPr>
              <a:t> </a:t>
            </a:r>
            <a:r>
              <a:rPr lang="en-US" sz="1600" spc="-5" dirty="0" smtClean="0">
                <a:latin typeface="Times New Roman"/>
                <a:cs typeface="Times New Roman"/>
              </a:rPr>
              <a:t>Subtraction</a:t>
            </a:r>
            <a:r>
              <a:rPr lang="en-US" sz="1600" spc="-6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of</a:t>
            </a:r>
            <a:r>
              <a:rPr lang="en-US" sz="1600" spc="-5" dirty="0" smtClean="0">
                <a:latin typeface="Times New Roman"/>
                <a:cs typeface="Times New Roman"/>
              </a:rPr>
              <a:t> decimal</a:t>
            </a:r>
            <a:r>
              <a:rPr lang="en-US" sz="1600" spc="-45" dirty="0" smtClean="0">
                <a:latin typeface="Times New Roman"/>
                <a:cs typeface="Times New Roman"/>
              </a:rPr>
              <a:t> </a:t>
            </a:r>
            <a:r>
              <a:rPr lang="en-US" sz="1600" dirty="0" err="1" smtClean="0">
                <a:latin typeface="Times New Roman"/>
                <a:cs typeface="Times New Roman"/>
              </a:rPr>
              <a:t>no.s</a:t>
            </a:r>
            <a:r>
              <a:rPr lang="en-US" sz="1600" dirty="0" smtClean="0">
                <a:latin typeface="Times New Roman"/>
                <a:cs typeface="Times New Roman"/>
              </a:rPr>
              <a:t> </a:t>
            </a:r>
            <a:r>
              <a:rPr lang="en-US" sz="1600" spc="-10" dirty="0" smtClean="0">
                <a:latin typeface="Times New Roman"/>
                <a:cs typeface="Times New Roman"/>
              </a:rPr>
              <a:t>can</a:t>
            </a:r>
            <a:r>
              <a:rPr lang="en-US" sz="1600" spc="-2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be</a:t>
            </a:r>
            <a:r>
              <a:rPr lang="en-US" sz="1600" spc="-10" dirty="0" smtClean="0">
                <a:latin typeface="Times New Roman"/>
                <a:cs typeface="Times New Roman"/>
              </a:rPr>
              <a:t> </a:t>
            </a:r>
            <a:r>
              <a:rPr lang="en-US" sz="1600" spc="-5" dirty="0" smtClean="0">
                <a:latin typeface="Times New Roman"/>
                <a:cs typeface="Times New Roman"/>
              </a:rPr>
              <a:t>accomplished</a:t>
            </a:r>
            <a:r>
              <a:rPr lang="en-US" sz="1600" spc="-7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by </a:t>
            </a:r>
            <a:r>
              <a:rPr lang="en-US" sz="1600" spc="-58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the</a:t>
            </a:r>
            <a:r>
              <a:rPr lang="en-US" sz="1600" spc="-30" dirty="0" smtClean="0">
                <a:latin typeface="Times New Roman"/>
                <a:cs typeface="Times New Roman"/>
              </a:rPr>
              <a:t> </a:t>
            </a:r>
            <a:r>
              <a:rPr lang="en-US" sz="1600" spc="-50" dirty="0" smtClean="0">
                <a:latin typeface="Times New Roman"/>
                <a:cs typeface="Times New Roman"/>
              </a:rPr>
              <a:t>9</a:t>
            </a:r>
            <a:r>
              <a:rPr lang="en-US" sz="1600" spc="-200" dirty="0" smtClean="0">
                <a:latin typeface="Times New Roman"/>
                <a:cs typeface="Times New Roman"/>
              </a:rPr>
              <a:t>’</a:t>
            </a:r>
            <a:r>
              <a:rPr lang="en-US" sz="1600" dirty="0" smtClean="0">
                <a:latin typeface="Times New Roman"/>
                <a:cs typeface="Times New Roman"/>
              </a:rPr>
              <a:t>s</a:t>
            </a:r>
            <a:r>
              <a:rPr lang="en-US" sz="1600" spc="-9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&amp;</a:t>
            </a:r>
            <a:r>
              <a:rPr lang="en-US" sz="1600" spc="-20" dirty="0" smtClean="0">
                <a:latin typeface="Times New Roman"/>
                <a:cs typeface="Times New Roman"/>
              </a:rPr>
              <a:t> </a:t>
            </a:r>
            <a:r>
              <a:rPr lang="en-US" sz="1600" spc="-50" dirty="0" smtClean="0">
                <a:latin typeface="Times New Roman"/>
                <a:cs typeface="Times New Roman"/>
              </a:rPr>
              <a:t>10</a:t>
            </a:r>
            <a:r>
              <a:rPr lang="en-US" sz="1600" spc="-200" dirty="0" smtClean="0">
                <a:latin typeface="Times New Roman"/>
                <a:cs typeface="Times New Roman"/>
              </a:rPr>
              <a:t>’</a:t>
            </a:r>
            <a:r>
              <a:rPr lang="en-US" sz="1600" dirty="0" smtClean="0">
                <a:latin typeface="Times New Roman"/>
                <a:cs typeface="Times New Roman"/>
              </a:rPr>
              <a:t>s</a:t>
            </a:r>
            <a:r>
              <a:rPr lang="en-US" sz="1600" spc="-25" dirty="0" smtClean="0">
                <a:latin typeface="Times New Roman"/>
                <a:cs typeface="Times New Roman"/>
              </a:rPr>
              <a:t> </a:t>
            </a:r>
            <a:r>
              <a:rPr lang="en-US" sz="1600" spc="-10" dirty="0" smtClean="0">
                <a:latin typeface="Times New Roman"/>
                <a:cs typeface="Times New Roman"/>
              </a:rPr>
              <a:t>c</a:t>
            </a:r>
            <a:r>
              <a:rPr lang="en-US" sz="1600" dirty="0" smtClean="0">
                <a:latin typeface="Times New Roman"/>
                <a:cs typeface="Times New Roman"/>
              </a:rPr>
              <a:t>ompl</a:t>
            </a:r>
            <a:r>
              <a:rPr lang="en-US" sz="1600" spc="5" dirty="0" smtClean="0">
                <a:latin typeface="Times New Roman"/>
                <a:cs typeface="Times New Roman"/>
              </a:rPr>
              <a:t>i</a:t>
            </a:r>
            <a:r>
              <a:rPr lang="en-US" sz="1600" dirty="0" smtClean="0">
                <a:latin typeface="Times New Roman"/>
                <a:cs typeface="Times New Roman"/>
              </a:rPr>
              <a:t>ment</a:t>
            </a:r>
            <a:r>
              <a:rPr lang="en-US" sz="1600" spc="-90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methods </a:t>
            </a:r>
            <a:r>
              <a:rPr lang="en-US" sz="1600" spc="-5" dirty="0" smtClean="0">
                <a:latin typeface="Times New Roman"/>
                <a:cs typeface="Times New Roman"/>
              </a:rPr>
              <a:t>si</a:t>
            </a:r>
            <a:r>
              <a:rPr lang="en-US" sz="1600" spc="5" dirty="0" smtClean="0">
                <a:latin typeface="Times New Roman"/>
                <a:cs typeface="Times New Roman"/>
              </a:rPr>
              <a:t>m</a:t>
            </a:r>
            <a:r>
              <a:rPr lang="en-US" sz="1600" dirty="0" smtClean="0">
                <a:latin typeface="Times New Roman"/>
                <a:cs typeface="Times New Roman"/>
              </a:rPr>
              <a:t>i</a:t>
            </a:r>
            <a:r>
              <a:rPr lang="en-US" sz="1600" spc="5" dirty="0" smtClean="0">
                <a:latin typeface="Times New Roman"/>
                <a:cs typeface="Times New Roman"/>
              </a:rPr>
              <a:t>l</a:t>
            </a:r>
            <a:r>
              <a:rPr lang="en-US" sz="1600" spc="-10" dirty="0" smtClean="0">
                <a:latin typeface="Times New Roman"/>
                <a:cs typeface="Times New Roman"/>
              </a:rPr>
              <a:t>a</a:t>
            </a:r>
            <a:r>
              <a:rPr lang="en-US" sz="1600" dirty="0" smtClean="0">
                <a:latin typeface="Times New Roman"/>
                <a:cs typeface="Times New Roman"/>
              </a:rPr>
              <a:t>r</a:t>
            </a:r>
            <a:r>
              <a:rPr lang="en-US" sz="1600" spc="-7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to </a:t>
            </a:r>
            <a:r>
              <a:rPr lang="en-US" sz="1600" spc="5" dirty="0" smtClean="0">
                <a:latin typeface="Times New Roman"/>
                <a:cs typeface="Times New Roman"/>
              </a:rPr>
              <a:t>t</a:t>
            </a:r>
            <a:r>
              <a:rPr lang="en-US" sz="1600" dirty="0" smtClean="0">
                <a:latin typeface="Times New Roman"/>
                <a:cs typeface="Times New Roman"/>
              </a:rPr>
              <a:t>he</a:t>
            </a:r>
            <a:r>
              <a:rPr lang="en-US" sz="1600" spc="-30" dirty="0" smtClean="0">
                <a:latin typeface="Times New Roman"/>
                <a:cs typeface="Times New Roman"/>
              </a:rPr>
              <a:t> </a:t>
            </a:r>
            <a:r>
              <a:rPr lang="en-US" sz="1600" spc="-50" dirty="0" smtClean="0">
                <a:latin typeface="Times New Roman"/>
                <a:cs typeface="Times New Roman"/>
              </a:rPr>
              <a:t>1</a:t>
            </a:r>
            <a:r>
              <a:rPr lang="en-US" sz="1600" spc="-200" dirty="0" smtClean="0">
                <a:latin typeface="Times New Roman"/>
                <a:cs typeface="Times New Roman"/>
              </a:rPr>
              <a:t>’</a:t>
            </a:r>
            <a:r>
              <a:rPr lang="en-US" sz="1600" dirty="0" smtClean="0">
                <a:latin typeface="Times New Roman"/>
                <a:cs typeface="Times New Roman"/>
              </a:rPr>
              <a:t>s</a:t>
            </a:r>
            <a:r>
              <a:rPr lang="en-US" sz="1600" spc="-9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&amp;</a:t>
            </a:r>
            <a:r>
              <a:rPr lang="en-US" sz="1600" spc="5" dirty="0" smtClean="0">
                <a:latin typeface="Times New Roman"/>
                <a:cs typeface="Times New Roman"/>
              </a:rPr>
              <a:t> </a:t>
            </a:r>
            <a:r>
              <a:rPr lang="en-US" sz="1600" spc="-50" dirty="0" smtClean="0">
                <a:latin typeface="Times New Roman"/>
                <a:cs typeface="Times New Roman"/>
              </a:rPr>
              <a:t>2</a:t>
            </a:r>
            <a:r>
              <a:rPr lang="en-US" sz="1600" spc="-200" dirty="0" smtClean="0">
                <a:latin typeface="Times New Roman"/>
                <a:cs typeface="Times New Roman"/>
              </a:rPr>
              <a:t>’</a:t>
            </a:r>
            <a:r>
              <a:rPr lang="en-US" sz="1600" dirty="0" smtClean="0">
                <a:latin typeface="Times New Roman"/>
                <a:cs typeface="Times New Roman"/>
              </a:rPr>
              <a:t>s  </a:t>
            </a:r>
            <a:r>
              <a:rPr lang="en-US" sz="1600" spc="-10" dirty="0" smtClean="0">
                <a:latin typeface="Times New Roman"/>
                <a:cs typeface="Times New Roman"/>
              </a:rPr>
              <a:t>c</a:t>
            </a:r>
            <a:r>
              <a:rPr lang="en-US" sz="1600" dirty="0" smtClean="0">
                <a:latin typeface="Times New Roman"/>
                <a:cs typeface="Times New Roman"/>
              </a:rPr>
              <a:t>ompl</a:t>
            </a:r>
            <a:r>
              <a:rPr lang="en-US" sz="1600" spc="5" dirty="0" smtClean="0">
                <a:latin typeface="Times New Roman"/>
                <a:cs typeface="Times New Roman"/>
              </a:rPr>
              <a:t>i</a:t>
            </a:r>
            <a:r>
              <a:rPr lang="en-US" sz="1600" dirty="0" smtClean="0">
                <a:latin typeface="Times New Roman"/>
                <a:cs typeface="Times New Roman"/>
              </a:rPr>
              <a:t>ment</a:t>
            </a:r>
            <a:r>
              <a:rPr lang="en-US" sz="1600" spc="-120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methods of</a:t>
            </a:r>
            <a:r>
              <a:rPr lang="en-US" sz="1600" spc="-1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bin</a:t>
            </a:r>
            <a:r>
              <a:rPr lang="en-US" sz="1600" spc="-10" dirty="0" smtClean="0">
                <a:latin typeface="Times New Roman"/>
                <a:cs typeface="Times New Roman"/>
              </a:rPr>
              <a:t>ar</a:t>
            </a:r>
            <a:r>
              <a:rPr lang="en-US" sz="1600" dirty="0" smtClean="0">
                <a:latin typeface="Times New Roman"/>
                <a:cs typeface="Times New Roman"/>
              </a:rPr>
              <a:t>y</a:t>
            </a:r>
            <a:r>
              <a:rPr lang="en-US" sz="1600" spc="-2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. the</a:t>
            </a:r>
            <a:r>
              <a:rPr lang="en-US" sz="1600" spc="-10" dirty="0" smtClean="0">
                <a:latin typeface="Times New Roman"/>
                <a:cs typeface="Times New Roman"/>
              </a:rPr>
              <a:t> </a:t>
            </a:r>
            <a:r>
              <a:rPr lang="en-US" sz="1600" spc="-50" dirty="0" smtClean="0">
                <a:latin typeface="Times New Roman"/>
                <a:cs typeface="Times New Roman"/>
              </a:rPr>
              <a:t>9</a:t>
            </a:r>
            <a:r>
              <a:rPr lang="en-US" sz="1600" spc="-200" dirty="0" smtClean="0">
                <a:latin typeface="Times New Roman"/>
                <a:cs typeface="Times New Roman"/>
              </a:rPr>
              <a:t>’</a:t>
            </a:r>
            <a:r>
              <a:rPr lang="en-US" sz="1600" dirty="0" smtClean="0">
                <a:latin typeface="Times New Roman"/>
                <a:cs typeface="Times New Roman"/>
              </a:rPr>
              <a:t>s</a:t>
            </a:r>
            <a:r>
              <a:rPr lang="en-US" sz="1600" spc="-120" dirty="0" smtClean="0">
                <a:latin typeface="Times New Roman"/>
                <a:cs typeface="Times New Roman"/>
              </a:rPr>
              <a:t> </a:t>
            </a:r>
            <a:r>
              <a:rPr lang="en-US" sz="1600" spc="-10" dirty="0" smtClean="0">
                <a:latin typeface="Times New Roman"/>
                <a:cs typeface="Times New Roman"/>
              </a:rPr>
              <a:t>c</a:t>
            </a:r>
            <a:r>
              <a:rPr lang="en-US" sz="1600" dirty="0" smtClean="0">
                <a:latin typeface="Times New Roman"/>
                <a:cs typeface="Times New Roman"/>
              </a:rPr>
              <a:t>ompl</a:t>
            </a:r>
            <a:r>
              <a:rPr lang="en-US" sz="1600" spc="5" dirty="0" smtClean="0">
                <a:latin typeface="Times New Roman"/>
                <a:cs typeface="Times New Roman"/>
              </a:rPr>
              <a:t>i</a:t>
            </a:r>
            <a:r>
              <a:rPr lang="en-US" sz="1600" dirty="0" smtClean="0">
                <a:latin typeface="Times New Roman"/>
                <a:cs typeface="Times New Roman"/>
              </a:rPr>
              <a:t>ment</a:t>
            </a:r>
            <a:r>
              <a:rPr lang="en-US" sz="1600" spc="-7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of</a:t>
            </a:r>
            <a:r>
              <a:rPr lang="en-US" sz="1600" spc="-10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a  </a:t>
            </a:r>
            <a:r>
              <a:rPr lang="en-US" sz="1600" spc="-5" dirty="0" smtClean="0">
                <a:latin typeface="Times New Roman"/>
                <a:cs typeface="Times New Roman"/>
              </a:rPr>
              <a:t>decimal</a:t>
            </a:r>
            <a:r>
              <a:rPr lang="en-US" sz="1600" spc="-5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no.</a:t>
            </a:r>
            <a:r>
              <a:rPr lang="en-US" sz="1600" spc="10" dirty="0" smtClean="0">
                <a:latin typeface="Times New Roman"/>
                <a:cs typeface="Times New Roman"/>
              </a:rPr>
              <a:t> </a:t>
            </a:r>
            <a:r>
              <a:rPr lang="en-US" sz="1600" spc="-5" dirty="0" smtClean="0">
                <a:latin typeface="Times New Roman"/>
                <a:cs typeface="Times New Roman"/>
              </a:rPr>
              <a:t>is</a:t>
            </a:r>
            <a:r>
              <a:rPr lang="en-US" sz="1600" spc="20" dirty="0" smtClean="0">
                <a:latin typeface="Times New Roman"/>
                <a:cs typeface="Times New Roman"/>
              </a:rPr>
              <a:t> </a:t>
            </a:r>
            <a:r>
              <a:rPr lang="en-US" sz="1600" spc="-5" dirty="0" smtClean="0">
                <a:latin typeface="Times New Roman"/>
                <a:cs typeface="Times New Roman"/>
              </a:rPr>
              <a:t>obtained </a:t>
            </a:r>
            <a:r>
              <a:rPr lang="en-US" sz="1600" dirty="0" smtClean="0">
                <a:latin typeface="Times New Roman"/>
                <a:cs typeface="Times New Roman"/>
              </a:rPr>
              <a:t>by</a:t>
            </a:r>
            <a:r>
              <a:rPr lang="en-US" sz="1600" spc="30" dirty="0" smtClean="0">
                <a:latin typeface="Times New Roman"/>
                <a:cs typeface="Times New Roman"/>
              </a:rPr>
              <a:t> </a:t>
            </a:r>
            <a:r>
              <a:rPr lang="en-US" sz="1600" spc="-5" dirty="0" smtClean="0">
                <a:latin typeface="Times New Roman"/>
                <a:cs typeface="Times New Roman"/>
              </a:rPr>
              <a:t>subtracting </a:t>
            </a:r>
            <a:r>
              <a:rPr lang="en-US" sz="1600" spc="-10" dirty="0" smtClean="0">
                <a:latin typeface="Times New Roman"/>
                <a:cs typeface="Times New Roman"/>
              </a:rPr>
              <a:t>each </a:t>
            </a:r>
            <a:r>
              <a:rPr lang="en-US" sz="1600" spc="-5" dirty="0" smtClean="0">
                <a:latin typeface="Times New Roman"/>
                <a:cs typeface="Times New Roman"/>
              </a:rPr>
              <a:t>digit </a:t>
            </a:r>
            <a:r>
              <a:rPr lang="en-US" sz="1600" dirty="0" smtClean="0">
                <a:latin typeface="Times New Roman"/>
                <a:cs typeface="Times New Roman"/>
              </a:rPr>
              <a:t>of that </a:t>
            </a:r>
            <a:r>
              <a:rPr lang="en-US" sz="1600" spc="5" dirty="0" smtClean="0">
                <a:latin typeface="Times New Roman"/>
                <a:cs typeface="Times New Roman"/>
              </a:rPr>
              <a:t> </a:t>
            </a:r>
            <a:r>
              <a:rPr lang="en-US" sz="1600" spc="-5" dirty="0" smtClean="0">
                <a:latin typeface="Times New Roman"/>
                <a:cs typeface="Times New Roman"/>
              </a:rPr>
              <a:t>decimal</a:t>
            </a:r>
            <a:r>
              <a:rPr lang="en-US" sz="1600" spc="-65" dirty="0" smtClean="0">
                <a:latin typeface="Times New Roman"/>
                <a:cs typeface="Times New Roman"/>
              </a:rPr>
              <a:t> </a:t>
            </a:r>
            <a:r>
              <a:rPr lang="en-US" sz="1600" spc="-5" dirty="0" smtClean="0">
                <a:latin typeface="Times New Roman"/>
                <a:cs typeface="Times New Roman"/>
              </a:rPr>
              <a:t>no.</a:t>
            </a:r>
            <a:r>
              <a:rPr lang="en-US" sz="1600" spc="35" dirty="0" smtClean="0">
                <a:latin typeface="Times New Roman"/>
                <a:cs typeface="Times New Roman"/>
              </a:rPr>
              <a:t> </a:t>
            </a:r>
            <a:r>
              <a:rPr lang="en-US" sz="1600" spc="-5" dirty="0" smtClean="0">
                <a:latin typeface="Times New Roman"/>
                <a:cs typeface="Times New Roman"/>
              </a:rPr>
              <a:t>from</a:t>
            </a:r>
            <a:r>
              <a:rPr lang="en-US" sz="1600" dirty="0" smtClean="0">
                <a:latin typeface="Times New Roman"/>
                <a:cs typeface="Times New Roman"/>
              </a:rPr>
              <a:t>9. The </a:t>
            </a:r>
            <a:r>
              <a:rPr lang="en-US" sz="1600" spc="-75" dirty="0" smtClean="0">
                <a:latin typeface="Times New Roman"/>
                <a:cs typeface="Times New Roman"/>
              </a:rPr>
              <a:t>10’s </a:t>
            </a:r>
            <a:r>
              <a:rPr lang="en-US" sz="1600" dirty="0" smtClean="0">
                <a:latin typeface="Times New Roman"/>
                <a:cs typeface="Times New Roman"/>
              </a:rPr>
              <a:t>compliment of a </a:t>
            </a:r>
            <a:r>
              <a:rPr lang="en-US" sz="1600" spc="-5" dirty="0" smtClean="0">
                <a:latin typeface="Times New Roman"/>
                <a:cs typeface="Times New Roman"/>
              </a:rPr>
              <a:t>decimal </a:t>
            </a:r>
            <a:r>
              <a:rPr lang="en-US" sz="1600" dirty="0" smtClean="0">
                <a:latin typeface="Times New Roman"/>
                <a:cs typeface="Times New Roman"/>
              </a:rPr>
              <a:t>no is </a:t>
            </a:r>
            <a:r>
              <a:rPr lang="en-US" sz="1600" spc="-58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obtain</a:t>
            </a:r>
            <a:r>
              <a:rPr lang="en-US" sz="1600" spc="-10" dirty="0" smtClean="0">
                <a:latin typeface="Times New Roman"/>
                <a:cs typeface="Times New Roman"/>
              </a:rPr>
              <a:t>e</a:t>
            </a:r>
            <a:r>
              <a:rPr lang="en-US" sz="1600" dirty="0" smtClean="0">
                <a:latin typeface="Times New Roman"/>
                <a:cs typeface="Times New Roman"/>
              </a:rPr>
              <a:t>d by</a:t>
            </a:r>
            <a:r>
              <a:rPr lang="en-US" sz="1600" spc="-25" dirty="0" smtClean="0">
                <a:latin typeface="Times New Roman"/>
                <a:cs typeface="Times New Roman"/>
              </a:rPr>
              <a:t> </a:t>
            </a:r>
            <a:r>
              <a:rPr lang="en-US" sz="1600" spc="-10" dirty="0" smtClean="0">
                <a:latin typeface="Times New Roman"/>
                <a:cs typeface="Times New Roman"/>
              </a:rPr>
              <a:t>a</a:t>
            </a:r>
            <a:r>
              <a:rPr lang="en-US" sz="1600" dirty="0" smtClean="0">
                <a:latin typeface="Times New Roman"/>
                <a:cs typeface="Times New Roman"/>
              </a:rPr>
              <a:t>dding</a:t>
            </a:r>
            <a:r>
              <a:rPr lang="en-US" sz="1600" spc="-4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a</a:t>
            </a:r>
            <a:r>
              <a:rPr lang="en-US" sz="1600" spc="10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1 to</a:t>
            </a:r>
            <a:r>
              <a:rPr lang="en-US" sz="1600" spc="-20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i</a:t>
            </a:r>
            <a:r>
              <a:rPr lang="en-US" sz="1600" spc="5" dirty="0" smtClean="0">
                <a:latin typeface="Times New Roman"/>
                <a:cs typeface="Times New Roman"/>
              </a:rPr>
              <a:t>t</a:t>
            </a:r>
            <a:r>
              <a:rPr lang="en-US" sz="1600" spc="-5" dirty="0" smtClean="0">
                <a:latin typeface="Times New Roman"/>
                <a:cs typeface="Times New Roman"/>
              </a:rPr>
              <a:t>s</a:t>
            </a:r>
            <a:r>
              <a:rPr lang="en-US" sz="1600" spc="10" dirty="0" smtClean="0">
                <a:latin typeface="Times New Roman"/>
                <a:cs typeface="Times New Roman"/>
              </a:rPr>
              <a:t> </a:t>
            </a:r>
            <a:r>
              <a:rPr lang="en-US" sz="1600" spc="-50" dirty="0" smtClean="0">
                <a:latin typeface="Times New Roman"/>
                <a:cs typeface="Times New Roman"/>
              </a:rPr>
              <a:t>9</a:t>
            </a:r>
            <a:r>
              <a:rPr lang="en-US" sz="1600" spc="-200" dirty="0" smtClean="0">
                <a:latin typeface="Times New Roman"/>
                <a:cs typeface="Times New Roman"/>
              </a:rPr>
              <a:t>’</a:t>
            </a:r>
            <a:r>
              <a:rPr lang="en-US" sz="1600" dirty="0" smtClean="0">
                <a:latin typeface="Times New Roman"/>
                <a:cs typeface="Times New Roman"/>
              </a:rPr>
              <a:t>s</a:t>
            </a:r>
            <a:r>
              <a:rPr lang="en-US" sz="1600" spc="-95" dirty="0" smtClean="0">
                <a:latin typeface="Times New Roman"/>
                <a:cs typeface="Times New Roman"/>
              </a:rPr>
              <a:t> </a:t>
            </a:r>
            <a:r>
              <a:rPr lang="en-US" sz="1600" spc="-10" dirty="0" smtClean="0">
                <a:latin typeface="Times New Roman"/>
                <a:cs typeface="Times New Roman"/>
              </a:rPr>
              <a:t>c</a:t>
            </a:r>
            <a:r>
              <a:rPr lang="en-US" sz="1600" dirty="0" smtClean="0">
                <a:latin typeface="Times New Roman"/>
                <a:cs typeface="Times New Roman"/>
              </a:rPr>
              <a:t>ompl</a:t>
            </a:r>
            <a:r>
              <a:rPr lang="en-US" sz="1600" spc="5" dirty="0" smtClean="0">
                <a:latin typeface="Times New Roman"/>
                <a:cs typeface="Times New Roman"/>
              </a:rPr>
              <a:t>i</a:t>
            </a:r>
            <a:r>
              <a:rPr lang="en-US" sz="1600" dirty="0" smtClean="0">
                <a:latin typeface="Times New Roman"/>
                <a:cs typeface="Times New Roman"/>
              </a:rPr>
              <a:t>ment</a:t>
            </a:r>
            <a:endParaRPr lang="en-US" sz="1600" dirty="0">
              <a:latin typeface="Times New Roman"/>
              <a:cs typeface="Times New Roman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48000" y="838200"/>
            <a:ext cx="25274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pc="5" dirty="0" smtClean="0">
                <a:latin typeface="Times New Roman" pitchFamily="18" charset="0"/>
                <a:cs typeface="Times New Roman" pitchFamily="18" charset="0"/>
              </a:rPr>
              <a:t>BINARY ARITHMETIC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4800" y="838200"/>
            <a:ext cx="8645550" cy="319318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algn="l">
              <a:lnSpc>
                <a:spcPct val="100000"/>
              </a:lnSpc>
              <a:spcBef>
                <a:spcPts val="90"/>
              </a:spcBef>
            </a:pPr>
            <a:r>
              <a:rPr lang="en-US" sz="2000" spc="-25" dirty="0" smtClean="0"/>
              <a:t>BI</a:t>
            </a:r>
            <a:r>
              <a:rPr lang="en-US" sz="2000" spc="-35" dirty="0" smtClean="0"/>
              <a:t>NA</a:t>
            </a:r>
            <a:r>
              <a:rPr lang="en-US" sz="2000" spc="-25" dirty="0" smtClean="0"/>
              <a:t>R</a:t>
            </a:r>
            <a:r>
              <a:rPr lang="en-US" sz="2000" spc="5" dirty="0" smtClean="0"/>
              <a:t>Y</a:t>
            </a:r>
            <a:r>
              <a:rPr lang="en-US" sz="2000" spc="-110" dirty="0" smtClean="0"/>
              <a:t> </a:t>
            </a:r>
            <a:r>
              <a:rPr lang="en-US" sz="2000" spc="-30" dirty="0" smtClean="0"/>
              <a:t>W</a:t>
            </a:r>
            <a:r>
              <a:rPr lang="en-US" sz="2000" spc="-15" dirty="0" smtClean="0"/>
              <a:t>E</a:t>
            </a:r>
            <a:r>
              <a:rPr lang="en-US" sz="2000" dirty="0" smtClean="0"/>
              <a:t>I</a:t>
            </a:r>
            <a:r>
              <a:rPr lang="en-US" sz="2000" spc="-10" dirty="0" smtClean="0"/>
              <a:t>GH</a:t>
            </a:r>
            <a:r>
              <a:rPr lang="en-US" sz="2000" spc="-15" dirty="0" smtClean="0"/>
              <a:t>TE</a:t>
            </a:r>
            <a:r>
              <a:rPr lang="en-US" sz="2000" spc="5" dirty="0" smtClean="0"/>
              <a:t>D</a:t>
            </a:r>
            <a:r>
              <a:rPr lang="en-US" sz="2000" spc="-35" dirty="0" smtClean="0"/>
              <a:t> </a:t>
            </a:r>
            <a:r>
              <a:rPr lang="en-US" sz="2000" spc="-10" dirty="0" smtClean="0"/>
              <a:t>AN</a:t>
            </a:r>
            <a:r>
              <a:rPr lang="en-US" sz="2000" spc="5" dirty="0" smtClean="0"/>
              <a:t>D</a:t>
            </a:r>
            <a:r>
              <a:rPr lang="en-US" sz="2000" dirty="0" smtClean="0"/>
              <a:t> </a:t>
            </a:r>
            <a:r>
              <a:rPr lang="en-US" sz="2000" spc="-10" dirty="0" smtClean="0"/>
              <a:t>NO</a:t>
            </a:r>
            <a:r>
              <a:rPr lang="en-US" sz="2000" spc="-5" dirty="0" smtClean="0"/>
              <a:t>N</a:t>
            </a:r>
            <a:r>
              <a:rPr lang="en-US" sz="2000" dirty="0" smtClean="0"/>
              <a:t>-</a:t>
            </a:r>
            <a:r>
              <a:rPr lang="en-US" sz="2000" spc="-5" dirty="0" smtClean="0"/>
              <a:t> </a:t>
            </a:r>
            <a:r>
              <a:rPr lang="en-US" sz="2000" spc="-30" dirty="0" smtClean="0"/>
              <a:t>W</a:t>
            </a:r>
            <a:r>
              <a:rPr lang="en-US" sz="2000" spc="-15" dirty="0" smtClean="0"/>
              <a:t>E</a:t>
            </a:r>
            <a:r>
              <a:rPr lang="en-US" sz="2000" dirty="0" smtClean="0"/>
              <a:t>I</a:t>
            </a:r>
            <a:r>
              <a:rPr lang="en-US" sz="2000" spc="-10" dirty="0" smtClean="0"/>
              <a:t>GH</a:t>
            </a:r>
            <a:r>
              <a:rPr lang="en-US" sz="2000" spc="-15" dirty="0" smtClean="0"/>
              <a:t>TE</a:t>
            </a:r>
            <a:r>
              <a:rPr lang="en-US" sz="2000" spc="5" dirty="0" smtClean="0"/>
              <a:t>D</a:t>
            </a:r>
            <a:r>
              <a:rPr lang="en-US" sz="2000" spc="-204" dirty="0" smtClean="0"/>
              <a:t> </a:t>
            </a:r>
            <a:r>
              <a:rPr lang="en-US" sz="2000" spc="5" dirty="0" smtClean="0"/>
              <a:t>C</a:t>
            </a:r>
            <a:r>
              <a:rPr lang="en-US" sz="2000" spc="-10" dirty="0" smtClean="0"/>
              <a:t>OD</a:t>
            </a:r>
            <a:r>
              <a:rPr lang="en-US" sz="2000" spc="-15" dirty="0" smtClean="0"/>
              <a:t>E</a:t>
            </a:r>
            <a:r>
              <a:rPr lang="en-US" sz="2000" dirty="0" smtClean="0"/>
              <a:t>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05800" y="6521145"/>
            <a:ext cx="696976" cy="2693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14960">
              <a:lnSpc>
                <a:spcPts val="2115"/>
              </a:lnSpc>
            </a:pPr>
            <a:fld id="{81D60167-4931-47E6-BA6A-407CBD079E47}" type="slidenum">
              <a:rPr sz="1800" dirty="0">
                <a:solidFill>
                  <a:srgbClr val="888888"/>
                </a:solidFill>
                <a:latin typeface="Calibri"/>
                <a:cs typeface="Calibri"/>
              </a:rPr>
              <a:pPr marL="314960">
                <a:lnSpc>
                  <a:spcPts val="2115"/>
                </a:lnSpc>
              </a:pPr>
              <a:t>15</a:t>
            </a:fld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04801" y="1828800"/>
            <a:ext cx="809498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0" smtClean="0">
                <a:latin typeface="Microsoft Sans Serif"/>
                <a:cs typeface="Microsoft Sans Serif"/>
              </a:rPr>
              <a:t>.</a:t>
            </a:r>
            <a:endParaRPr sz="2400">
              <a:latin typeface="Microsoft Sans Serif"/>
              <a:cs typeface="Microsoft Sans Serif"/>
            </a:endParaRPr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1" y="98886"/>
            <a:ext cx="1600199" cy="79646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2" y="6400802"/>
            <a:ext cx="4648199" cy="357187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724400" y="6400802"/>
            <a:ext cx="4572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81000" y="1905001"/>
            <a:ext cx="8382000" cy="34214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1600" b="1" spc="-45" dirty="0" smtClean="0">
                <a:latin typeface="Times New Roman"/>
                <a:cs typeface="Times New Roman"/>
              </a:rPr>
              <a:t>Weighted</a:t>
            </a:r>
            <a:r>
              <a:rPr lang="en-US" sz="1600" b="1" spc="40" dirty="0" smtClean="0">
                <a:latin typeface="Times New Roman"/>
                <a:cs typeface="Times New Roman"/>
              </a:rPr>
              <a:t> </a:t>
            </a:r>
            <a:r>
              <a:rPr lang="en-US" sz="1600" b="1" spc="-10" dirty="0" smtClean="0">
                <a:latin typeface="Times New Roman"/>
                <a:cs typeface="Times New Roman"/>
              </a:rPr>
              <a:t>Codes:-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en-US" sz="1400" dirty="0" smtClean="0">
              <a:latin typeface="Times New Roman"/>
              <a:cs typeface="Times New Roman"/>
            </a:endParaRPr>
          </a:p>
          <a:p>
            <a:pPr marL="12700" marR="175260">
              <a:lnSpc>
                <a:spcPct val="150000"/>
              </a:lnSpc>
            </a:pPr>
            <a:r>
              <a:rPr lang="en-US" sz="1600" dirty="0" smtClean="0">
                <a:latin typeface="Times New Roman"/>
                <a:cs typeface="Times New Roman"/>
              </a:rPr>
              <a:t>The </a:t>
            </a:r>
            <a:r>
              <a:rPr lang="en-US" sz="1600" spc="-5" dirty="0" smtClean="0">
                <a:latin typeface="Times New Roman"/>
                <a:cs typeface="Times New Roman"/>
              </a:rPr>
              <a:t>weighted codes are </a:t>
            </a:r>
            <a:r>
              <a:rPr lang="en-US" sz="1600" dirty="0" smtClean="0">
                <a:latin typeface="Times New Roman"/>
                <a:cs typeface="Times New Roman"/>
              </a:rPr>
              <a:t>those that </a:t>
            </a:r>
            <a:r>
              <a:rPr lang="en-US" sz="1600" spc="-5" dirty="0" smtClean="0">
                <a:latin typeface="Times New Roman"/>
                <a:cs typeface="Times New Roman"/>
              </a:rPr>
              <a:t>obey </a:t>
            </a:r>
            <a:r>
              <a:rPr lang="en-US" sz="1600" dirty="0" smtClean="0">
                <a:latin typeface="Times New Roman"/>
                <a:cs typeface="Times New Roman"/>
              </a:rPr>
              <a:t>the position </a:t>
            </a:r>
            <a:r>
              <a:rPr lang="en-US" sz="1600" spc="5" dirty="0" smtClean="0">
                <a:latin typeface="Times New Roman"/>
                <a:cs typeface="Times New Roman"/>
              </a:rPr>
              <a:t> </a:t>
            </a:r>
            <a:r>
              <a:rPr lang="en-US" sz="1600" spc="-5" dirty="0" smtClean="0">
                <a:latin typeface="Times New Roman"/>
                <a:cs typeface="Times New Roman"/>
              </a:rPr>
              <a:t>weighting</a:t>
            </a:r>
            <a:r>
              <a:rPr lang="en-US" sz="1600" spc="-70" dirty="0" smtClean="0">
                <a:latin typeface="Times New Roman"/>
                <a:cs typeface="Times New Roman"/>
              </a:rPr>
              <a:t> </a:t>
            </a:r>
            <a:r>
              <a:rPr lang="en-US" sz="1600" spc="-5" dirty="0" smtClean="0">
                <a:latin typeface="Times New Roman"/>
                <a:cs typeface="Times New Roman"/>
              </a:rPr>
              <a:t>principle,</a:t>
            </a:r>
            <a:r>
              <a:rPr lang="en-US" sz="1600" spc="-50" dirty="0" smtClean="0">
                <a:latin typeface="Times New Roman"/>
                <a:cs typeface="Times New Roman"/>
              </a:rPr>
              <a:t> </a:t>
            </a:r>
            <a:r>
              <a:rPr lang="en-US" sz="1600" spc="-5" dirty="0" smtClean="0">
                <a:latin typeface="Times New Roman"/>
                <a:cs typeface="Times New Roman"/>
              </a:rPr>
              <a:t>which</a:t>
            </a:r>
            <a:r>
              <a:rPr lang="en-US" sz="1600" spc="-30" dirty="0" smtClean="0">
                <a:latin typeface="Times New Roman"/>
                <a:cs typeface="Times New Roman"/>
              </a:rPr>
              <a:t> </a:t>
            </a:r>
            <a:r>
              <a:rPr lang="en-US" sz="1600" spc="-5" dirty="0" smtClean="0">
                <a:latin typeface="Times New Roman"/>
                <a:cs typeface="Times New Roman"/>
              </a:rPr>
              <a:t>states</a:t>
            </a:r>
            <a:r>
              <a:rPr lang="en-US" sz="1600" spc="-45" dirty="0" smtClean="0">
                <a:latin typeface="Times New Roman"/>
                <a:cs typeface="Times New Roman"/>
              </a:rPr>
              <a:t> </a:t>
            </a:r>
            <a:r>
              <a:rPr lang="en-US" sz="1600" spc="-5" dirty="0" smtClean="0">
                <a:latin typeface="Times New Roman"/>
                <a:cs typeface="Times New Roman"/>
              </a:rPr>
              <a:t>that </a:t>
            </a:r>
            <a:r>
              <a:rPr lang="en-US" sz="1600" dirty="0" smtClean="0">
                <a:latin typeface="Times New Roman"/>
                <a:cs typeface="Times New Roman"/>
              </a:rPr>
              <a:t>the</a:t>
            </a:r>
            <a:r>
              <a:rPr lang="en-US" sz="1600" spc="-10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position</a:t>
            </a:r>
            <a:r>
              <a:rPr lang="en-US" sz="1600" spc="-4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of</a:t>
            </a:r>
            <a:r>
              <a:rPr lang="en-US" sz="1600" spc="25" dirty="0" smtClean="0">
                <a:latin typeface="Times New Roman"/>
                <a:cs typeface="Times New Roman"/>
              </a:rPr>
              <a:t> </a:t>
            </a:r>
            <a:r>
              <a:rPr lang="en-US" sz="1600" spc="-10" dirty="0" smtClean="0">
                <a:latin typeface="Times New Roman"/>
                <a:cs typeface="Times New Roman"/>
              </a:rPr>
              <a:t>each </a:t>
            </a:r>
            <a:r>
              <a:rPr lang="en-US" sz="1600" spc="-58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number </a:t>
            </a:r>
            <a:r>
              <a:rPr lang="en-US" sz="1600" spc="-10" dirty="0" smtClean="0">
                <a:latin typeface="Times New Roman"/>
                <a:cs typeface="Times New Roman"/>
              </a:rPr>
              <a:t>represent </a:t>
            </a:r>
            <a:r>
              <a:rPr lang="en-US" sz="1600" dirty="0" smtClean="0">
                <a:latin typeface="Times New Roman"/>
                <a:cs typeface="Times New Roman"/>
              </a:rPr>
              <a:t>a </a:t>
            </a:r>
            <a:r>
              <a:rPr lang="en-US" sz="1600" spc="-5" dirty="0" smtClean="0">
                <a:latin typeface="Times New Roman"/>
                <a:cs typeface="Times New Roman"/>
              </a:rPr>
              <a:t>specific </a:t>
            </a:r>
            <a:r>
              <a:rPr lang="en-US" sz="1600" spc="-10" dirty="0" smtClean="0">
                <a:latin typeface="Times New Roman"/>
                <a:cs typeface="Times New Roman"/>
              </a:rPr>
              <a:t>weight. </a:t>
            </a:r>
            <a:r>
              <a:rPr lang="en-US" sz="1600" spc="-40" dirty="0" smtClean="0">
                <a:latin typeface="Times New Roman"/>
                <a:cs typeface="Times New Roman"/>
              </a:rPr>
              <a:t>In </a:t>
            </a:r>
            <a:r>
              <a:rPr lang="en-US" sz="1600" dirty="0" smtClean="0">
                <a:latin typeface="Times New Roman"/>
                <a:cs typeface="Times New Roman"/>
              </a:rPr>
              <a:t>these </a:t>
            </a:r>
            <a:r>
              <a:rPr lang="en-US" sz="1600" spc="-5" dirty="0" smtClean="0">
                <a:latin typeface="Times New Roman"/>
                <a:cs typeface="Times New Roman"/>
              </a:rPr>
              <a:t>codes </a:t>
            </a:r>
            <a:r>
              <a:rPr lang="en-US" sz="1600" spc="-10" dirty="0" smtClean="0">
                <a:latin typeface="Times New Roman"/>
                <a:cs typeface="Times New Roman"/>
              </a:rPr>
              <a:t>each </a:t>
            </a:r>
            <a:r>
              <a:rPr lang="en-US" sz="1600" spc="-5" dirty="0" smtClean="0">
                <a:latin typeface="Times New Roman"/>
                <a:cs typeface="Times New Roman"/>
              </a:rPr>
              <a:t> decimal</a:t>
            </a:r>
            <a:r>
              <a:rPr lang="en-US" sz="1600" spc="-80" dirty="0" smtClean="0">
                <a:latin typeface="Times New Roman"/>
                <a:cs typeface="Times New Roman"/>
              </a:rPr>
              <a:t> </a:t>
            </a:r>
            <a:r>
              <a:rPr lang="en-US" sz="1600" spc="-5" dirty="0" smtClean="0">
                <a:latin typeface="Times New Roman"/>
                <a:cs typeface="Times New Roman"/>
              </a:rPr>
              <a:t>digit</a:t>
            </a:r>
            <a:r>
              <a:rPr lang="en-US" sz="1600" spc="-20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is</a:t>
            </a:r>
            <a:r>
              <a:rPr lang="en-US" sz="1600" spc="-20" dirty="0" smtClean="0">
                <a:latin typeface="Times New Roman"/>
                <a:cs typeface="Times New Roman"/>
              </a:rPr>
              <a:t> </a:t>
            </a:r>
            <a:r>
              <a:rPr lang="en-US" sz="1600" spc="-5" dirty="0" smtClean="0">
                <a:latin typeface="Times New Roman"/>
                <a:cs typeface="Times New Roman"/>
              </a:rPr>
              <a:t>represented</a:t>
            </a:r>
            <a:r>
              <a:rPr lang="en-US" sz="1600" spc="-40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by</a:t>
            </a:r>
            <a:r>
              <a:rPr lang="en-US" sz="1600" spc="-10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a</a:t>
            </a:r>
            <a:r>
              <a:rPr lang="en-US" sz="1600" spc="15" dirty="0" smtClean="0">
                <a:latin typeface="Times New Roman"/>
                <a:cs typeface="Times New Roman"/>
              </a:rPr>
              <a:t> </a:t>
            </a:r>
            <a:r>
              <a:rPr lang="en-US" sz="1600" spc="-10" dirty="0" smtClean="0">
                <a:latin typeface="Times New Roman"/>
                <a:cs typeface="Times New Roman"/>
              </a:rPr>
              <a:t>group</a:t>
            </a:r>
            <a:r>
              <a:rPr lang="en-US" sz="1600" spc="-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of</a:t>
            </a:r>
            <a:r>
              <a:rPr lang="en-US" sz="1600" spc="-10" dirty="0" smtClean="0">
                <a:latin typeface="Times New Roman"/>
                <a:cs typeface="Times New Roman"/>
              </a:rPr>
              <a:t> </a:t>
            </a:r>
            <a:r>
              <a:rPr lang="en-US" sz="1600" spc="-5" dirty="0" smtClean="0">
                <a:latin typeface="Times New Roman"/>
                <a:cs typeface="Times New Roman"/>
              </a:rPr>
              <a:t>four</a:t>
            </a:r>
            <a:r>
              <a:rPr lang="en-US" sz="1600" spc="10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bits.</a:t>
            </a:r>
          </a:p>
          <a:p>
            <a:pPr marL="12700" marR="5080" algn="just">
              <a:lnSpc>
                <a:spcPct val="150000"/>
              </a:lnSpc>
              <a:spcBef>
                <a:spcPts val="5"/>
              </a:spcBef>
            </a:pPr>
            <a:r>
              <a:rPr lang="en-US" sz="1600" spc="-30" dirty="0" smtClean="0">
                <a:latin typeface="Times New Roman"/>
                <a:cs typeface="Times New Roman"/>
              </a:rPr>
              <a:t>In </a:t>
            </a:r>
            <a:r>
              <a:rPr lang="en-US" sz="1600" spc="-5" dirty="0" smtClean="0">
                <a:latin typeface="Times New Roman"/>
                <a:cs typeface="Times New Roman"/>
              </a:rPr>
              <a:t>weighted </a:t>
            </a:r>
            <a:r>
              <a:rPr lang="en-US" sz="1600" spc="-10" dirty="0" smtClean="0">
                <a:latin typeface="Times New Roman"/>
                <a:cs typeface="Times New Roman"/>
              </a:rPr>
              <a:t>codes, </a:t>
            </a:r>
            <a:r>
              <a:rPr lang="en-US" sz="1600" spc="-15" dirty="0" smtClean="0">
                <a:latin typeface="Times New Roman"/>
                <a:cs typeface="Times New Roman"/>
              </a:rPr>
              <a:t>each </a:t>
            </a:r>
            <a:r>
              <a:rPr lang="en-US" sz="1600" spc="-5" dirty="0" smtClean="0">
                <a:latin typeface="Times New Roman"/>
                <a:cs typeface="Times New Roman"/>
              </a:rPr>
              <a:t>digit </a:t>
            </a:r>
            <a:r>
              <a:rPr lang="en-US" sz="1600" dirty="0" smtClean="0">
                <a:latin typeface="Times New Roman"/>
                <a:cs typeface="Times New Roman"/>
              </a:rPr>
              <a:t>is </a:t>
            </a:r>
            <a:r>
              <a:rPr lang="en-US" sz="1600" spc="-10" dirty="0" smtClean="0">
                <a:latin typeface="Times New Roman"/>
                <a:cs typeface="Times New Roman"/>
              </a:rPr>
              <a:t>assigned </a:t>
            </a:r>
            <a:r>
              <a:rPr lang="en-US" sz="1600" dirty="0" smtClean="0">
                <a:latin typeface="Times New Roman"/>
                <a:cs typeface="Times New Roman"/>
              </a:rPr>
              <a:t>a </a:t>
            </a:r>
            <a:r>
              <a:rPr lang="en-US" sz="1600" spc="-10" dirty="0" smtClean="0">
                <a:latin typeface="Times New Roman"/>
                <a:cs typeface="Times New Roman"/>
              </a:rPr>
              <a:t>specific </a:t>
            </a:r>
            <a:r>
              <a:rPr lang="en-US" sz="1600" spc="-15" dirty="0" smtClean="0">
                <a:latin typeface="Times New Roman"/>
                <a:cs typeface="Times New Roman"/>
              </a:rPr>
              <a:t>weight </a:t>
            </a:r>
            <a:r>
              <a:rPr lang="en-US" sz="1600" spc="-10" dirty="0" smtClean="0">
                <a:latin typeface="Times New Roman"/>
                <a:cs typeface="Times New Roman"/>
              </a:rPr>
              <a:t> </a:t>
            </a:r>
            <a:r>
              <a:rPr lang="en-US" sz="1600" spc="-5" dirty="0" smtClean="0">
                <a:latin typeface="Times New Roman"/>
                <a:cs typeface="Times New Roman"/>
              </a:rPr>
              <a:t>according </a:t>
            </a:r>
            <a:r>
              <a:rPr lang="en-US" sz="1600" dirty="0" smtClean="0">
                <a:latin typeface="Times New Roman"/>
                <a:cs typeface="Times New Roman"/>
              </a:rPr>
              <a:t>to </a:t>
            </a:r>
            <a:r>
              <a:rPr lang="en-US" sz="1600" spc="-10" dirty="0" smtClean="0">
                <a:latin typeface="Times New Roman"/>
                <a:cs typeface="Times New Roman"/>
              </a:rPr>
              <a:t>its </a:t>
            </a:r>
            <a:r>
              <a:rPr lang="en-US" sz="1600" dirty="0" smtClean="0">
                <a:latin typeface="Times New Roman"/>
                <a:cs typeface="Times New Roman"/>
              </a:rPr>
              <a:t>position. </a:t>
            </a:r>
            <a:r>
              <a:rPr lang="en-US" sz="1600" spc="-10" dirty="0" smtClean="0">
                <a:latin typeface="Times New Roman"/>
                <a:cs typeface="Times New Roman"/>
              </a:rPr>
              <a:t>For example, </a:t>
            </a:r>
            <a:r>
              <a:rPr lang="en-US" sz="1600" dirty="0" smtClean="0">
                <a:latin typeface="Times New Roman"/>
                <a:cs typeface="Times New Roman"/>
              </a:rPr>
              <a:t>in </a:t>
            </a:r>
            <a:r>
              <a:rPr lang="en-US" sz="1600" spc="-10" dirty="0" smtClean="0">
                <a:latin typeface="Times New Roman"/>
                <a:cs typeface="Times New Roman"/>
              </a:rPr>
              <a:t>8421/BCD </a:t>
            </a:r>
            <a:r>
              <a:rPr lang="en-US" sz="1600" spc="-5" dirty="0" smtClean="0">
                <a:latin typeface="Times New Roman"/>
                <a:cs typeface="Times New Roman"/>
              </a:rPr>
              <a:t>code, </a:t>
            </a:r>
            <a:r>
              <a:rPr lang="en-US" sz="1600" spc="-585" dirty="0" smtClean="0">
                <a:latin typeface="Times New Roman"/>
                <a:cs typeface="Times New Roman"/>
              </a:rPr>
              <a:t> </a:t>
            </a:r>
            <a:r>
              <a:rPr lang="en-US" sz="1600" spc="-5" dirty="0" smtClean="0">
                <a:latin typeface="Times New Roman"/>
                <a:cs typeface="Times New Roman"/>
              </a:rPr>
              <a:t>1001</a:t>
            </a:r>
            <a:r>
              <a:rPr lang="en-US" sz="1600" spc="-2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the</a:t>
            </a:r>
            <a:r>
              <a:rPr lang="en-US" sz="1600" spc="-10" dirty="0" smtClean="0">
                <a:latin typeface="Times New Roman"/>
                <a:cs typeface="Times New Roman"/>
              </a:rPr>
              <a:t> weights</a:t>
            </a:r>
            <a:r>
              <a:rPr lang="en-US" sz="1600" spc="-65" dirty="0" smtClean="0">
                <a:latin typeface="Times New Roman"/>
                <a:cs typeface="Times New Roman"/>
              </a:rPr>
              <a:t> </a:t>
            </a:r>
            <a:r>
              <a:rPr lang="en-US" sz="1600" spc="-5" dirty="0" smtClean="0">
                <a:latin typeface="Times New Roman"/>
                <a:cs typeface="Times New Roman"/>
              </a:rPr>
              <a:t>of</a:t>
            </a:r>
            <a:r>
              <a:rPr lang="en-US" sz="1600" spc="15" dirty="0" smtClean="0">
                <a:latin typeface="Times New Roman"/>
                <a:cs typeface="Times New Roman"/>
              </a:rPr>
              <a:t> </a:t>
            </a:r>
            <a:r>
              <a:rPr lang="en-US" sz="1600" spc="-5" dirty="0" smtClean="0">
                <a:latin typeface="Times New Roman"/>
                <a:cs typeface="Times New Roman"/>
              </a:rPr>
              <a:t>1, 1,</a:t>
            </a:r>
            <a:r>
              <a:rPr lang="en-US" sz="1600" dirty="0" smtClean="0">
                <a:latin typeface="Times New Roman"/>
                <a:cs typeface="Times New Roman"/>
              </a:rPr>
              <a:t> </a:t>
            </a:r>
            <a:r>
              <a:rPr lang="en-US" sz="1600" spc="-5" dirty="0" smtClean="0">
                <a:latin typeface="Times New Roman"/>
                <a:cs typeface="Times New Roman"/>
              </a:rPr>
              <a:t>0, </a:t>
            </a:r>
            <a:r>
              <a:rPr lang="en-US" sz="1600" dirty="0" smtClean="0">
                <a:latin typeface="Times New Roman"/>
                <a:cs typeface="Times New Roman"/>
              </a:rPr>
              <a:t>1</a:t>
            </a:r>
            <a:r>
              <a:rPr lang="en-US" sz="1600" spc="-5" dirty="0" smtClean="0">
                <a:latin typeface="Times New Roman"/>
                <a:cs typeface="Times New Roman"/>
              </a:rPr>
              <a:t> (from</a:t>
            </a:r>
            <a:r>
              <a:rPr lang="en-US" sz="1600" spc="-25" dirty="0" smtClean="0">
                <a:latin typeface="Times New Roman"/>
                <a:cs typeface="Times New Roman"/>
              </a:rPr>
              <a:t> </a:t>
            </a:r>
            <a:r>
              <a:rPr lang="en-US" sz="1600" spc="-5" dirty="0" smtClean="0">
                <a:latin typeface="Times New Roman"/>
                <a:cs typeface="Times New Roman"/>
              </a:rPr>
              <a:t>left</a:t>
            </a:r>
            <a:r>
              <a:rPr lang="en-US" sz="1600" spc="-20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to</a:t>
            </a:r>
            <a:r>
              <a:rPr lang="en-US" sz="1600" spc="-5" dirty="0" smtClean="0">
                <a:latin typeface="Times New Roman"/>
                <a:cs typeface="Times New Roman"/>
              </a:rPr>
              <a:t> right)</a:t>
            </a:r>
            <a:r>
              <a:rPr lang="en-US" sz="1600" spc="-30" dirty="0" smtClean="0">
                <a:latin typeface="Times New Roman"/>
                <a:cs typeface="Times New Roman"/>
              </a:rPr>
              <a:t> </a:t>
            </a:r>
            <a:r>
              <a:rPr lang="en-US" sz="1600" spc="-10" dirty="0" smtClean="0">
                <a:latin typeface="Times New Roman"/>
                <a:cs typeface="Times New Roman"/>
              </a:rPr>
              <a:t>are</a:t>
            </a:r>
            <a:r>
              <a:rPr lang="en-US" sz="1600" spc="-3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8,</a:t>
            </a:r>
            <a:r>
              <a:rPr lang="en-US" sz="1600" spc="-5" dirty="0" smtClean="0">
                <a:latin typeface="Times New Roman"/>
                <a:cs typeface="Times New Roman"/>
              </a:rPr>
              <a:t> 4,</a:t>
            </a:r>
            <a:r>
              <a:rPr lang="en-US" sz="1600" spc="20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2</a:t>
            </a:r>
          </a:p>
          <a:p>
            <a:pPr marL="12700" algn="just">
              <a:lnSpc>
                <a:spcPct val="150000"/>
              </a:lnSpc>
              <a:spcBef>
                <a:spcPts val="5"/>
              </a:spcBef>
            </a:pPr>
            <a:r>
              <a:rPr lang="en-US" sz="1600" spc="-5" dirty="0" smtClean="0">
                <a:latin typeface="Times New Roman"/>
                <a:cs typeface="Times New Roman"/>
              </a:rPr>
              <a:t>and</a:t>
            </a:r>
            <a:r>
              <a:rPr lang="en-US" sz="1600" spc="-7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1</a:t>
            </a:r>
            <a:r>
              <a:rPr lang="en-US" sz="1600" spc="-35" dirty="0" smtClean="0">
                <a:latin typeface="Times New Roman"/>
                <a:cs typeface="Times New Roman"/>
              </a:rPr>
              <a:t> </a:t>
            </a:r>
            <a:r>
              <a:rPr lang="en-US" sz="1600" spc="-45" dirty="0" smtClean="0">
                <a:latin typeface="Times New Roman"/>
                <a:cs typeface="Times New Roman"/>
              </a:rPr>
              <a:t>respectively.</a:t>
            </a:r>
            <a:endParaRPr lang="en-US" sz="1600" dirty="0" smtClean="0">
              <a:latin typeface="Times New Roman"/>
              <a:cs typeface="Times New Roman"/>
            </a:endParaRPr>
          </a:p>
          <a:p>
            <a:pPr marL="12700" algn="just">
              <a:lnSpc>
                <a:spcPct val="150000"/>
              </a:lnSpc>
              <a:spcBef>
                <a:spcPts val="2115"/>
              </a:spcBef>
            </a:pPr>
            <a:r>
              <a:rPr lang="en-US" sz="1600" spc="-5" dirty="0" smtClean="0">
                <a:latin typeface="Times New Roman"/>
                <a:cs typeface="Times New Roman"/>
              </a:rPr>
              <a:t>Examples: 8421,2421</a:t>
            </a:r>
            <a:r>
              <a:rPr lang="en-US" sz="1600" spc="-50" dirty="0" smtClean="0">
                <a:latin typeface="Times New Roman"/>
                <a:cs typeface="Times New Roman"/>
              </a:rPr>
              <a:t> </a:t>
            </a:r>
            <a:r>
              <a:rPr lang="en-US" sz="1600" spc="-5" dirty="0" smtClean="0">
                <a:latin typeface="Times New Roman"/>
                <a:cs typeface="Times New Roman"/>
              </a:rPr>
              <a:t>are</a:t>
            </a:r>
            <a:r>
              <a:rPr lang="en-US" sz="1600" dirty="0" smtClean="0">
                <a:latin typeface="Times New Roman"/>
                <a:cs typeface="Times New Roman"/>
              </a:rPr>
              <a:t> all</a:t>
            </a:r>
            <a:r>
              <a:rPr lang="en-US" sz="1600" spc="-10" dirty="0" smtClean="0">
                <a:latin typeface="Times New Roman"/>
                <a:cs typeface="Times New Roman"/>
              </a:rPr>
              <a:t> weighted</a:t>
            </a:r>
            <a:r>
              <a:rPr lang="en-US" sz="1600" spc="-20" dirty="0" smtClean="0">
                <a:latin typeface="Times New Roman"/>
                <a:cs typeface="Times New Roman"/>
              </a:rPr>
              <a:t> </a:t>
            </a:r>
            <a:r>
              <a:rPr lang="en-US" sz="1600" spc="-5" dirty="0" smtClean="0">
                <a:latin typeface="Times New Roman"/>
                <a:cs typeface="Times New Roman"/>
              </a:rPr>
              <a:t>codes.</a:t>
            </a:r>
            <a:endParaRPr lang="en-US" sz="1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4800" y="838200"/>
            <a:ext cx="8645550" cy="319318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algn="l">
              <a:lnSpc>
                <a:spcPct val="100000"/>
              </a:lnSpc>
              <a:spcBef>
                <a:spcPts val="90"/>
              </a:spcBef>
            </a:pPr>
            <a:r>
              <a:rPr lang="en-US" sz="2000" spc="-25" dirty="0" smtClean="0"/>
              <a:t>BI</a:t>
            </a:r>
            <a:r>
              <a:rPr lang="en-US" sz="2000" spc="-35" dirty="0" smtClean="0"/>
              <a:t>NA</a:t>
            </a:r>
            <a:r>
              <a:rPr lang="en-US" sz="2000" spc="-25" dirty="0" smtClean="0"/>
              <a:t>R</a:t>
            </a:r>
            <a:r>
              <a:rPr lang="en-US" sz="2000" spc="5" dirty="0" smtClean="0"/>
              <a:t>Y</a:t>
            </a:r>
            <a:r>
              <a:rPr lang="en-US" sz="2000" spc="-110" dirty="0" smtClean="0"/>
              <a:t> </a:t>
            </a:r>
            <a:r>
              <a:rPr lang="en-US" sz="2000" spc="-30" dirty="0" smtClean="0"/>
              <a:t>W</a:t>
            </a:r>
            <a:r>
              <a:rPr lang="en-US" sz="2000" spc="-15" dirty="0" smtClean="0"/>
              <a:t>E</a:t>
            </a:r>
            <a:r>
              <a:rPr lang="en-US" sz="2000" dirty="0" smtClean="0"/>
              <a:t>I</a:t>
            </a:r>
            <a:r>
              <a:rPr lang="en-US" sz="2000" spc="-10" dirty="0" smtClean="0"/>
              <a:t>GH</a:t>
            </a:r>
            <a:r>
              <a:rPr lang="en-US" sz="2000" spc="-15" dirty="0" smtClean="0"/>
              <a:t>TE</a:t>
            </a:r>
            <a:r>
              <a:rPr lang="en-US" sz="2000" spc="5" dirty="0" smtClean="0"/>
              <a:t>D</a:t>
            </a:r>
            <a:r>
              <a:rPr lang="en-US" sz="2000" spc="-35" dirty="0" smtClean="0"/>
              <a:t> </a:t>
            </a:r>
            <a:r>
              <a:rPr lang="en-US" sz="2000" spc="-10" dirty="0" smtClean="0"/>
              <a:t>AN</a:t>
            </a:r>
            <a:r>
              <a:rPr lang="en-US" sz="2000" spc="5" dirty="0" smtClean="0"/>
              <a:t>D</a:t>
            </a:r>
            <a:r>
              <a:rPr lang="en-US" sz="2000" dirty="0" smtClean="0"/>
              <a:t> </a:t>
            </a:r>
            <a:r>
              <a:rPr lang="en-US" sz="2000" spc="-10" dirty="0" smtClean="0"/>
              <a:t>NO</a:t>
            </a:r>
            <a:r>
              <a:rPr lang="en-US" sz="2000" spc="-5" dirty="0" smtClean="0"/>
              <a:t>N</a:t>
            </a:r>
            <a:r>
              <a:rPr lang="en-US" sz="2000" dirty="0" smtClean="0"/>
              <a:t>-</a:t>
            </a:r>
            <a:r>
              <a:rPr lang="en-US" sz="2000" spc="-5" dirty="0" smtClean="0"/>
              <a:t> </a:t>
            </a:r>
            <a:r>
              <a:rPr lang="en-US" sz="2000" spc="-30" dirty="0" smtClean="0"/>
              <a:t>W</a:t>
            </a:r>
            <a:r>
              <a:rPr lang="en-US" sz="2000" spc="-15" dirty="0" smtClean="0"/>
              <a:t>E</a:t>
            </a:r>
            <a:r>
              <a:rPr lang="en-US" sz="2000" dirty="0" smtClean="0"/>
              <a:t>I</a:t>
            </a:r>
            <a:r>
              <a:rPr lang="en-US" sz="2000" spc="-10" dirty="0" smtClean="0"/>
              <a:t>GH</a:t>
            </a:r>
            <a:r>
              <a:rPr lang="en-US" sz="2000" spc="-15" dirty="0" smtClean="0"/>
              <a:t>TE</a:t>
            </a:r>
            <a:r>
              <a:rPr lang="en-US" sz="2000" spc="5" dirty="0" smtClean="0"/>
              <a:t>D</a:t>
            </a:r>
            <a:r>
              <a:rPr lang="en-US" sz="2000" spc="-204" dirty="0" smtClean="0"/>
              <a:t> </a:t>
            </a:r>
            <a:r>
              <a:rPr lang="en-US" sz="2000" spc="5" dirty="0" smtClean="0"/>
              <a:t>C</a:t>
            </a:r>
            <a:r>
              <a:rPr lang="en-US" sz="2000" spc="-10" dirty="0" smtClean="0"/>
              <a:t>OD</a:t>
            </a:r>
            <a:r>
              <a:rPr lang="en-US" sz="2000" spc="-15" dirty="0" smtClean="0"/>
              <a:t>E</a:t>
            </a:r>
            <a:r>
              <a:rPr lang="en-US" sz="2000" dirty="0" smtClean="0"/>
              <a:t>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05800" y="6521145"/>
            <a:ext cx="696976" cy="2693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14960">
              <a:lnSpc>
                <a:spcPts val="2115"/>
              </a:lnSpc>
            </a:pPr>
            <a:fld id="{81D60167-4931-47E6-BA6A-407CBD079E47}" type="slidenum">
              <a:rPr sz="1800" dirty="0">
                <a:solidFill>
                  <a:srgbClr val="888888"/>
                </a:solidFill>
                <a:latin typeface="Calibri"/>
                <a:cs typeface="Calibri"/>
              </a:rPr>
              <a:pPr marL="314960">
                <a:lnSpc>
                  <a:spcPts val="2115"/>
                </a:lnSpc>
              </a:pPr>
              <a:t>16</a:t>
            </a:fld>
            <a:endParaRPr sz="1800">
              <a:latin typeface="Calibri"/>
              <a:cs typeface="Calibri"/>
            </a:endParaRPr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1" y="98886"/>
            <a:ext cx="1600199" cy="79646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2" y="6400802"/>
            <a:ext cx="4648199" cy="357187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724400" y="6400802"/>
            <a:ext cx="4572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09600" y="2057400"/>
            <a:ext cx="8382000" cy="21005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3335">
              <a:lnSpc>
                <a:spcPct val="100000"/>
              </a:lnSpc>
              <a:spcBef>
                <a:spcPts val="100"/>
              </a:spcBef>
            </a:pPr>
            <a:r>
              <a:rPr lang="en-US" sz="1600" b="1" spc="-10" dirty="0" smtClean="0">
                <a:latin typeface="Times New Roman"/>
                <a:cs typeface="Times New Roman"/>
              </a:rPr>
              <a:t>Non-</a:t>
            </a:r>
            <a:r>
              <a:rPr lang="en-US" sz="1600" b="1" spc="-10" dirty="0" err="1" smtClean="0">
                <a:latin typeface="Times New Roman"/>
                <a:cs typeface="Times New Roman"/>
              </a:rPr>
              <a:t>weightedcodes</a:t>
            </a:r>
            <a:r>
              <a:rPr lang="en-US" sz="1600" b="1" spc="-10" dirty="0" smtClean="0">
                <a:latin typeface="Times New Roman"/>
                <a:cs typeface="Times New Roman"/>
              </a:rPr>
              <a:t>:</a:t>
            </a:r>
          </a:p>
          <a:p>
            <a:pPr marR="13335">
              <a:lnSpc>
                <a:spcPct val="100000"/>
              </a:lnSpc>
              <a:spcBef>
                <a:spcPts val="100"/>
              </a:spcBef>
            </a:pPr>
            <a:endParaRPr lang="en-US" sz="1600" b="1" spc="-10" dirty="0" smtClean="0">
              <a:latin typeface="Times New Roman"/>
              <a:cs typeface="Times New Roman"/>
            </a:endParaRPr>
          </a:p>
          <a:p>
            <a:pPr marR="13335">
              <a:lnSpc>
                <a:spcPct val="150000"/>
              </a:lnSpc>
              <a:spcBef>
                <a:spcPts val="100"/>
              </a:spcBef>
            </a:pPr>
            <a:r>
              <a:rPr lang="en-US" sz="1600" dirty="0" smtClean="0">
                <a:latin typeface="Times New Roman"/>
                <a:cs typeface="Times New Roman"/>
              </a:rPr>
              <a:t>The </a:t>
            </a:r>
            <a:r>
              <a:rPr lang="en-US" sz="1600" spc="-5" dirty="0" smtClean="0">
                <a:latin typeface="Times New Roman"/>
                <a:cs typeface="Times New Roman"/>
              </a:rPr>
              <a:t>non-weighted codes are </a:t>
            </a:r>
            <a:r>
              <a:rPr lang="en-US" sz="1600" dirty="0" smtClean="0">
                <a:latin typeface="Times New Roman"/>
                <a:cs typeface="Times New Roman"/>
              </a:rPr>
              <a:t>not </a:t>
            </a:r>
            <a:r>
              <a:rPr lang="en-US" sz="1600" spc="-5" dirty="0" err="1" smtClean="0">
                <a:latin typeface="Times New Roman"/>
                <a:cs typeface="Times New Roman"/>
              </a:rPr>
              <a:t>positionally</a:t>
            </a:r>
            <a:r>
              <a:rPr lang="en-US" sz="1600" spc="-5" dirty="0" smtClean="0">
                <a:latin typeface="Times New Roman"/>
                <a:cs typeface="Times New Roman"/>
              </a:rPr>
              <a:t> weighted </a:t>
            </a:r>
            <a:r>
              <a:rPr lang="en-US" sz="1600" dirty="0" smtClean="0">
                <a:latin typeface="Times New Roman"/>
                <a:cs typeface="Times New Roman"/>
              </a:rPr>
              <a:t>. </a:t>
            </a:r>
            <a:r>
              <a:rPr lang="en-US" sz="1600" spc="-40" dirty="0" smtClean="0">
                <a:latin typeface="Times New Roman"/>
                <a:cs typeface="Times New Roman"/>
              </a:rPr>
              <a:t>In </a:t>
            </a:r>
            <a:r>
              <a:rPr lang="en-US" sz="1600" dirty="0" smtClean="0">
                <a:latin typeface="Times New Roman"/>
                <a:cs typeface="Times New Roman"/>
              </a:rPr>
              <a:t>other </a:t>
            </a:r>
            <a:r>
              <a:rPr lang="en-US" sz="1600" spc="5" dirty="0" smtClean="0">
                <a:latin typeface="Times New Roman"/>
                <a:cs typeface="Times New Roman"/>
              </a:rPr>
              <a:t> </a:t>
            </a:r>
            <a:r>
              <a:rPr lang="en-US" sz="1600" spc="-5" dirty="0" smtClean="0">
                <a:latin typeface="Times New Roman"/>
                <a:cs typeface="Times New Roman"/>
              </a:rPr>
              <a:t>words</a:t>
            </a:r>
            <a:r>
              <a:rPr lang="en-US" sz="1600" dirty="0" smtClean="0">
                <a:latin typeface="Times New Roman"/>
                <a:cs typeface="Times New Roman"/>
              </a:rPr>
              <a:t> </a:t>
            </a:r>
            <a:r>
              <a:rPr lang="en-US" sz="1600" spc="-5" dirty="0" smtClean="0">
                <a:latin typeface="Times New Roman"/>
                <a:cs typeface="Times New Roman"/>
              </a:rPr>
              <a:t>codes</a:t>
            </a:r>
            <a:r>
              <a:rPr lang="en-US" sz="1600" dirty="0" smtClean="0">
                <a:latin typeface="Times New Roman"/>
                <a:cs typeface="Times New Roman"/>
              </a:rPr>
              <a:t> </a:t>
            </a:r>
            <a:r>
              <a:rPr lang="en-US" sz="1600" spc="-10" dirty="0" smtClean="0">
                <a:latin typeface="Times New Roman"/>
                <a:cs typeface="Times New Roman"/>
              </a:rPr>
              <a:t>that</a:t>
            </a:r>
            <a:r>
              <a:rPr lang="en-US" sz="1600" spc="-5" dirty="0" smtClean="0">
                <a:latin typeface="Times New Roman"/>
                <a:cs typeface="Times New Roman"/>
              </a:rPr>
              <a:t> </a:t>
            </a:r>
            <a:r>
              <a:rPr lang="en-US" sz="1600" spc="-10" dirty="0" smtClean="0">
                <a:latin typeface="Times New Roman"/>
                <a:cs typeface="Times New Roman"/>
              </a:rPr>
              <a:t>are</a:t>
            </a:r>
            <a:r>
              <a:rPr lang="en-US" sz="1600" spc="-5" dirty="0" smtClean="0">
                <a:latin typeface="Times New Roman"/>
                <a:cs typeface="Times New Roman"/>
              </a:rPr>
              <a:t> not</a:t>
            </a:r>
            <a:r>
              <a:rPr lang="en-US" sz="1600" dirty="0" smtClean="0">
                <a:latin typeface="Times New Roman"/>
                <a:cs typeface="Times New Roman"/>
              </a:rPr>
              <a:t> </a:t>
            </a:r>
            <a:r>
              <a:rPr lang="en-US" sz="1600" spc="-10" dirty="0" smtClean="0">
                <a:latin typeface="Times New Roman"/>
                <a:cs typeface="Times New Roman"/>
              </a:rPr>
              <a:t>assigned</a:t>
            </a:r>
            <a:r>
              <a:rPr lang="en-US" sz="1600" spc="-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with</a:t>
            </a:r>
            <a:r>
              <a:rPr lang="en-US" sz="1600" spc="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any</a:t>
            </a:r>
            <a:r>
              <a:rPr lang="en-US" sz="1600" spc="5" dirty="0" smtClean="0">
                <a:latin typeface="Times New Roman"/>
                <a:cs typeface="Times New Roman"/>
              </a:rPr>
              <a:t> </a:t>
            </a:r>
            <a:r>
              <a:rPr lang="en-US" sz="1600" spc="-15" dirty="0" smtClean="0">
                <a:latin typeface="Times New Roman"/>
                <a:cs typeface="Times New Roman"/>
              </a:rPr>
              <a:t>weight</a:t>
            </a:r>
            <a:r>
              <a:rPr lang="en-US" sz="1600" spc="-10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to</a:t>
            </a:r>
            <a:r>
              <a:rPr lang="en-US" sz="1600" spc="5" dirty="0" smtClean="0">
                <a:latin typeface="Times New Roman"/>
                <a:cs typeface="Times New Roman"/>
              </a:rPr>
              <a:t> </a:t>
            </a:r>
            <a:r>
              <a:rPr lang="en-US" sz="1600" spc="-15" dirty="0" smtClean="0">
                <a:latin typeface="Times New Roman"/>
                <a:cs typeface="Times New Roman"/>
              </a:rPr>
              <a:t>each</a:t>
            </a:r>
            <a:r>
              <a:rPr lang="en-US" sz="1600" spc="-10" dirty="0" smtClean="0">
                <a:latin typeface="Times New Roman"/>
                <a:cs typeface="Times New Roman"/>
              </a:rPr>
              <a:t> digit </a:t>
            </a:r>
            <a:r>
              <a:rPr lang="en-US" sz="1600" spc="-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position.</a:t>
            </a:r>
          </a:p>
          <a:p>
            <a:pPr marR="13335">
              <a:lnSpc>
                <a:spcPct val="150000"/>
              </a:lnSpc>
              <a:spcBef>
                <a:spcPts val="100"/>
              </a:spcBef>
            </a:pPr>
            <a:endParaRPr lang="en-US" sz="1600" dirty="0" smtClean="0">
              <a:latin typeface="Times New Roman"/>
              <a:cs typeface="Times New Roman"/>
            </a:endParaRPr>
          </a:p>
          <a:p>
            <a:pPr marL="451484">
              <a:lnSpc>
                <a:spcPct val="150000"/>
              </a:lnSpc>
            </a:pPr>
            <a:r>
              <a:rPr lang="en-US" sz="1600" spc="-5" dirty="0" smtClean="0">
                <a:latin typeface="Times New Roman"/>
                <a:cs typeface="Times New Roman"/>
              </a:rPr>
              <a:t>Examples:Excess-3(XS-3)</a:t>
            </a:r>
            <a:r>
              <a:rPr lang="en-US" sz="1600" spc="-105" dirty="0" smtClean="0">
                <a:latin typeface="Times New Roman"/>
                <a:cs typeface="Times New Roman"/>
              </a:rPr>
              <a:t> </a:t>
            </a:r>
            <a:r>
              <a:rPr lang="en-US" sz="1600" spc="-5" dirty="0" smtClean="0">
                <a:latin typeface="Times New Roman"/>
                <a:cs typeface="Times New Roman"/>
              </a:rPr>
              <a:t>and</a:t>
            </a:r>
            <a:r>
              <a:rPr lang="en-US" sz="1600" spc="-10" dirty="0" smtClean="0">
                <a:latin typeface="Times New Roman"/>
                <a:cs typeface="Times New Roman"/>
              </a:rPr>
              <a:t> </a:t>
            </a:r>
            <a:r>
              <a:rPr lang="en-US" sz="1600" spc="-30" dirty="0" smtClean="0">
                <a:latin typeface="Times New Roman"/>
                <a:cs typeface="Times New Roman"/>
              </a:rPr>
              <a:t>Gray</a:t>
            </a:r>
            <a:r>
              <a:rPr lang="en-US" sz="1600" spc="5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Codes.</a:t>
            </a:r>
            <a:endParaRPr lang="en-US" sz="1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4800" y="838200"/>
            <a:ext cx="8645550" cy="380873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lang="en-US" sz="2400" spc="-25" dirty="0" smtClean="0">
                <a:latin typeface="Times New Roman" pitchFamily="18" charset="0"/>
                <a:cs typeface="Times New Roman" pitchFamily="18" charset="0"/>
              </a:rPr>
              <a:t>BINARY </a:t>
            </a:r>
            <a:r>
              <a:rPr lang="en-US" sz="2400" spc="-5" dirty="0" smtClean="0">
                <a:latin typeface="Times New Roman" pitchFamily="18" charset="0"/>
                <a:cs typeface="Times New Roman" pitchFamily="18" charset="0"/>
              </a:rPr>
              <a:t>CODED</a:t>
            </a:r>
            <a:r>
              <a:rPr lang="en-US" sz="2400" spc="-1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spc="-5" dirty="0" smtClean="0">
                <a:latin typeface="Times New Roman" pitchFamily="18" charset="0"/>
                <a:cs typeface="Times New Roman" pitchFamily="18" charset="0"/>
              </a:rPr>
              <a:t>DECIMAL</a:t>
            </a:r>
            <a:endParaRPr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05800" y="6521145"/>
            <a:ext cx="696976" cy="2693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14960">
              <a:lnSpc>
                <a:spcPts val="2115"/>
              </a:lnSpc>
            </a:pPr>
            <a:fld id="{81D60167-4931-47E6-BA6A-407CBD079E47}" type="slidenum">
              <a:rPr sz="1800" dirty="0">
                <a:solidFill>
                  <a:srgbClr val="888888"/>
                </a:solidFill>
                <a:latin typeface="Calibri"/>
                <a:cs typeface="Calibri"/>
              </a:rPr>
              <a:pPr marL="314960">
                <a:lnSpc>
                  <a:spcPts val="2115"/>
                </a:lnSpc>
              </a:pPr>
              <a:t>17</a:t>
            </a:fld>
            <a:endParaRPr sz="1800">
              <a:latin typeface="Calibri"/>
              <a:cs typeface="Calibri"/>
            </a:endParaRPr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1" y="98886"/>
            <a:ext cx="1600199" cy="79646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2" y="6400802"/>
            <a:ext cx="4648199" cy="357187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724400" y="6400802"/>
            <a:ext cx="4572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81000" y="1905001"/>
            <a:ext cx="8382000" cy="28751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0800">
              <a:lnSpc>
                <a:spcPct val="100000"/>
              </a:lnSpc>
              <a:spcBef>
                <a:spcPts val="100"/>
              </a:spcBef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BCD</a:t>
            </a:r>
            <a:r>
              <a:rPr lang="en-US" sz="2400" spc="-7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spc="-10" dirty="0" smtClean="0">
                <a:latin typeface="Times New Roman" pitchFamily="18" charset="0"/>
                <a:cs typeface="Times New Roman" pitchFamily="18" charset="0"/>
              </a:rPr>
              <a:t>Addition: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lang="en-US" sz="1200" dirty="0" smtClean="0">
              <a:cs typeface="Calibri"/>
            </a:endParaRPr>
          </a:p>
          <a:p>
            <a:pPr marL="50800" marR="43180" indent="66675">
              <a:lnSpc>
                <a:spcPct val="150000"/>
              </a:lnSpc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It is individually adding the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corresponding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digits of the </a:t>
            </a:r>
            <a:r>
              <a:rPr lang="en-US" sz="1600" spc="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decimal </a:t>
            </a:r>
            <a:r>
              <a:rPr lang="en-US" sz="1600" spc="-10" dirty="0" err="1" smtClean="0">
                <a:latin typeface="Times New Roman" pitchFamily="18" charset="0"/>
                <a:cs typeface="Times New Roman" pitchFamily="18" charset="0"/>
              </a:rPr>
              <a:t>no,s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 expressed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in 4 bit binary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groups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starting </a:t>
            </a:r>
            <a:r>
              <a:rPr lang="en-US" sz="1600" spc="-30" dirty="0" smtClean="0">
                <a:latin typeface="Times New Roman" pitchFamily="18" charset="0"/>
                <a:cs typeface="Times New Roman" pitchFamily="18" charset="0"/>
              </a:rPr>
              <a:t>from </a:t>
            </a:r>
            <a:r>
              <a:rPr lang="en-US" sz="1600" spc="-2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LSD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. If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there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is no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carry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&amp; </a:t>
            </a:r>
            <a:r>
              <a:rPr lang="en-US" sz="1600" spc="5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sum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term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is not an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illegal </a:t>
            </a:r>
            <a:r>
              <a:rPr lang="en-US" sz="1600" spc="-53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code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, no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correction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is needed. If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there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is a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carry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out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one </a:t>
            </a:r>
            <a:r>
              <a:rPr lang="en-US" sz="1600" spc="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group to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1600" spc="-30" dirty="0" smtClean="0">
                <a:latin typeface="Times New Roman" pitchFamily="18" charset="0"/>
                <a:cs typeface="Times New Roman" pitchFamily="18" charset="0"/>
              </a:rPr>
              <a:t>next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group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or if the sum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term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is an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illegal code </a:t>
            </a:r>
            <a:r>
              <a:rPr lang="en-US" sz="1600" spc="-53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then</a:t>
            </a:r>
            <a:r>
              <a:rPr lang="en-US" sz="1600" spc="-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1600" baseline="-17361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(0100)</a:t>
            </a:r>
            <a:r>
              <a:rPr lang="en-US" sz="1600" spc="-6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added</a:t>
            </a:r>
            <a:r>
              <a:rPr lang="en-US" sz="1600" spc="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n-US" sz="1600" spc="-6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sz="1600" spc="-3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sum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term</a:t>
            </a:r>
            <a:r>
              <a:rPr lang="en-US" sz="1600" spc="-5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en-US" sz="1600" spc="-2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that</a:t>
            </a:r>
            <a:r>
              <a:rPr lang="en-US" sz="1600" spc="-4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group</a:t>
            </a:r>
            <a:r>
              <a:rPr lang="en-US" sz="1600" spc="-7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&amp;</a:t>
            </a:r>
            <a:r>
              <a:rPr lang="en-US" sz="1600" spc="-28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1600" spc="-53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resulting</a:t>
            </a:r>
            <a:r>
              <a:rPr lang="en-US" sz="1600" spc="-9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carry</a:t>
            </a:r>
            <a:r>
              <a:rPr lang="en-US" sz="1600" spc="-3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added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n-US" sz="1600" spc="-5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sz="1600" spc="-30" dirty="0" smtClean="0">
                <a:latin typeface="Times New Roman" pitchFamily="18" charset="0"/>
                <a:cs typeface="Times New Roman" pitchFamily="18" charset="0"/>
              </a:rPr>
              <a:t> next</a:t>
            </a:r>
            <a:r>
              <a:rPr lang="en-US" sz="1600" spc="-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group.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451484">
              <a:lnSpc>
                <a:spcPct val="150000"/>
              </a:lnSpc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4800" y="838200"/>
            <a:ext cx="8645550" cy="380873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lang="en-US" sz="2400" spc="-25" dirty="0" smtClean="0">
                <a:latin typeface="Times New Roman" pitchFamily="18" charset="0"/>
                <a:cs typeface="Times New Roman" pitchFamily="18" charset="0"/>
              </a:rPr>
              <a:t>BINARY </a:t>
            </a:r>
            <a:r>
              <a:rPr lang="en-US" sz="2400" spc="-5" dirty="0" smtClean="0">
                <a:latin typeface="Times New Roman" pitchFamily="18" charset="0"/>
                <a:cs typeface="Times New Roman" pitchFamily="18" charset="0"/>
              </a:rPr>
              <a:t>CODED</a:t>
            </a:r>
            <a:r>
              <a:rPr lang="en-US" sz="2400" spc="-1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spc="-5" dirty="0" smtClean="0">
                <a:latin typeface="Times New Roman" pitchFamily="18" charset="0"/>
                <a:cs typeface="Times New Roman" pitchFamily="18" charset="0"/>
              </a:rPr>
              <a:t>DECIMAL</a:t>
            </a:r>
            <a:endParaRPr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05800" y="6521145"/>
            <a:ext cx="696976" cy="2693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14960">
              <a:lnSpc>
                <a:spcPts val="2115"/>
              </a:lnSpc>
            </a:pPr>
            <a:fld id="{81D60167-4931-47E6-BA6A-407CBD079E47}" type="slidenum">
              <a:rPr sz="1800" dirty="0">
                <a:solidFill>
                  <a:srgbClr val="888888"/>
                </a:solidFill>
                <a:latin typeface="Calibri"/>
                <a:cs typeface="Calibri"/>
              </a:rPr>
              <a:pPr marL="314960">
                <a:lnSpc>
                  <a:spcPts val="2115"/>
                </a:lnSpc>
              </a:pPr>
              <a:t>18</a:t>
            </a:fld>
            <a:endParaRPr sz="1800">
              <a:latin typeface="Calibri"/>
              <a:cs typeface="Calibri"/>
            </a:endParaRPr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1" y="98886"/>
            <a:ext cx="1600199" cy="79646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2" y="6400802"/>
            <a:ext cx="4648199" cy="357187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724400" y="6400802"/>
            <a:ext cx="4572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81000" y="1905000"/>
            <a:ext cx="8382000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0800">
              <a:lnSpc>
                <a:spcPct val="100000"/>
              </a:lnSpc>
              <a:spcBef>
                <a:spcPts val="100"/>
              </a:spcBef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BCD</a:t>
            </a:r>
            <a:r>
              <a:rPr lang="en-US" sz="2400" spc="-5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spc="-5" dirty="0" smtClean="0">
                <a:latin typeface="Times New Roman" pitchFamily="18" charset="0"/>
                <a:cs typeface="Times New Roman" pitchFamily="18" charset="0"/>
              </a:rPr>
              <a:t>Subtraction</a:t>
            </a:r>
            <a:r>
              <a:rPr lang="en-US" b="1" spc="-5" dirty="0" smtClean="0">
                <a:cs typeface="Calibri"/>
              </a:rPr>
              <a:t>:</a:t>
            </a:r>
            <a:endParaRPr lang="en-US" dirty="0" smtClean="0"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lang="en-US" dirty="0" smtClean="0">
              <a:cs typeface="Calibri"/>
            </a:endParaRPr>
          </a:p>
          <a:p>
            <a:pPr marL="50800" marR="43180" indent="341630">
              <a:lnSpc>
                <a:spcPct val="150000"/>
              </a:lnSpc>
              <a:tabLst>
                <a:tab pos="1715135" algn="l"/>
                <a:tab pos="4109085" algn="l"/>
              </a:tabLst>
            </a:pPr>
            <a:r>
              <a:rPr lang="en-US" spc="-4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er</a:t>
            </a:r>
            <a:r>
              <a:rPr lang="en-US" spc="-30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pc="-25" dirty="0" smtClean="0">
                <a:latin typeface="Times New Roman" pitchFamily="18" charset="0"/>
                <a:cs typeface="Times New Roman" pitchFamily="18" charset="0"/>
              </a:rPr>
              <a:t>rm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ed</a:t>
            </a:r>
            <a:r>
              <a:rPr lang="en-US" spc="-12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pc="5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pc="-2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pc="-5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pc="5" dirty="0" smtClean="0">
                <a:latin typeface="Times New Roman" pitchFamily="18" charset="0"/>
                <a:cs typeface="Times New Roman" pitchFamily="18" charset="0"/>
              </a:rPr>
              <a:t>ubt</a:t>
            </a:r>
            <a:r>
              <a:rPr lang="en-US" spc="-45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act</a:t>
            </a:r>
            <a:r>
              <a:rPr lang="en-US" spc="-25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pc="5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pc="-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pc="5" dirty="0" smtClean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pc="-3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pc="5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igi</a:t>
            </a:r>
            <a:r>
              <a:rPr lang="en-US" spc="5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pc="-3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en-US" spc="-2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pc="5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pc="-10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pc="-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pc="-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pc="5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it</a:t>
            </a:r>
            <a:r>
              <a:rPr lang="en-US" spc="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pc="-50" dirty="0" err="1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pc="5" dirty="0" err="1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pc="210" dirty="0" err="1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the </a:t>
            </a:r>
            <a:r>
              <a:rPr lang="en-US" spc="-5" dirty="0" smtClean="0">
                <a:latin typeface="Times New Roman" pitchFamily="18" charset="0"/>
                <a:cs typeface="Times New Roman" pitchFamily="18" charset="0"/>
              </a:rPr>
              <a:t>subtrahend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digits </a:t>
            </a:r>
            <a:r>
              <a:rPr lang="en-US" spc="-30" dirty="0" smtClean="0">
                <a:latin typeface="Times New Roman" pitchFamily="18" charset="0"/>
                <a:cs typeface="Times New Roman" pitchFamily="18" charset="0"/>
              </a:rPr>
              <a:t>from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pc="-10" dirty="0" smtClean="0">
                <a:latin typeface="Times New Roman" pitchFamily="18" charset="0"/>
                <a:cs typeface="Times New Roman" pitchFamily="18" charset="0"/>
              </a:rPr>
              <a:t>corresponding </a:t>
            </a:r>
            <a:r>
              <a:rPr lang="en-US" spc="15" dirty="0" smtClean="0">
                <a:latin typeface="Times New Roman" pitchFamily="18" charset="0"/>
                <a:cs typeface="Times New Roman" pitchFamily="18" charset="0"/>
              </a:rPr>
              <a:t>4-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bit </a:t>
            </a:r>
            <a:r>
              <a:rPr lang="en-US" spc="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pc="-10" dirty="0" smtClean="0">
                <a:latin typeface="Times New Roman" pitchFamily="18" charset="0"/>
                <a:cs typeface="Times New Roman" pitchFamily="18" charset="0"/>
              </a:rPr>
              <a:t>group</a:t>
            </a:r>
            <a:r>
              <a:rPr lang="en-US" spc="-12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US" spc="5" dirty="0" smtClean="0">
                <a:latin typeface="Times New Roman" pitchFamily="18" charset="0"/>
                <a:cs typeface="Times New Roman" pitchFamily="18" charset="0"/>
              </a:rPr>
              <a:t>the	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minuend</a:t>
            </a:r>
            <a:r>
              <a:rPr lang="en-US" spc="-1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</a:t>
            </a:r>
            <a:r>
              <a:rPr lang="en-US" spc="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binary	</a:t>
            </a:r>
            <a:r>
              <a:rPr lang="en-US" spc="-10" dirty="0" smtClean="0">
                <a:latin typeface="Times New Roman" pitchFamily="18" charset="0"/>
                <a:cs typeface="Times New Roman" pitchFamily="18" charset="0"/>
              </a:rPr>
              <a:t>starting </a:t>
            </a:r>
            <a:r>
              <a:rPr lang="en-US" spc="-30" dirty="0" smtClean="0">
                <a:latin typeface="Times New Roman" pitchFamily="18" charset="0"/>
                <a:cs typeface="Times New Roman" pitchFamily="18" charset="0"/>
              </a:rPr>
              <a:t>from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pc="-5" dirty="0" smtClean="0">
                <a:latin typeface="Times New Roman" pitchFamily="18" charset="0"/>
                <a:cs typeface="Times New Roman" pitchFamily="18" charset="0"/>
              </a:rPr>
              <a:t>LSD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if </a:t>
            </a:r>
            <a:r>
              <a:rPr lang="en-US" spc="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pc="-5" dirty="0" smtClean="0">
                <a:latin typeface="Times New Roman" pitchFamily="18" charset="0"/>
                <a:cs typeface="Times New Roman" pitchFamily="18" charset="0"/>
              </a:rPr>
              <a:t>there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is no </a:t>
            </a:r>
            <a:r>
              <a:rPr lang="en-US" spc="-10" dirty="0" smtClean="0">
                <a:latin typeface="Times New Roman" pitchFamily="18" charset="0"/>
                <a:cs typeface="Times New Roman" pitchFamily="18" charset="0"/>
              </a:rPr>
              <a:t>borrow </a:t>
            </a:r>
            <a:r>
              <a:rPr lang="en-US" spc="-30" dirty="0" smtClean="0">
                <a:latin typeface="Times New Roman" pitchFamily="18" charset="0"/>
                <a:cs typeface="Times New Roman" pitchFamily="18" charset="0"/>
              </a:rPr>
              <a:t>from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pc="-35" dirty="0" smtClean="0">
                <a:latin typeface="Times New Roman" pitchFamily="18" charset="0"/>
                <a:cs typeface="Times New Roman" pitchFamily="18" charset="0"/>
              </a:rPr>
              <a:t>next </a:t>
            </a:r>
            <a:r>
              <a:rPr lang="en-US" spc="-10" dirty="0" smtClean="0">
                <a:latin typeface="Times New Roman" pitchFamily="18" charset="0"/>
                <a:cs typeface="Times New Roman" pitchFamily="18" charset="0"/>
              </a:rPr>
              <a:t>group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then 6</a:t>
            </a:r>
            <a:r>
              <a:rPr lang="en-US" baseline="-17361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(0110)is </a:t>
            </a:r>
            <a:r>
              <a:rPr lang="en-US" spc="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pc="-10" dirty="0" smtClean="0">
                <a:latin typeface="Times New Roman" pitchFamily="18" charset="0"/>
                <a:cs typeface="Times New Roman" pitchFamily="18" charset="0"/>
              </a:rPr>
              <a:t>subtracted</a:t>
            </a:r>
            <a:r>
              <a:rPr lang="en-US" spc="-1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pc="-30" dirty="0" smtClean="0">
                <a:latin typeface="Times New Roman" pitchFamily="18" charset="0"/>
                <a:cs typeface="Times New Roman" pitchFamily="18" charset="0"/>
              </a:rPr>
              <a:t>from</a:t>
            </a:r>
            <a:r>
              <a:rPr lang="en-US" spc="-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spc="-3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pc="-15" dirty="0" smtClean="0">
                <a:latin typeface="Times New Roman" pitchFamily="18" charset="0"/>
                <a:cs typeface="Times New Roman" pitchFamily="18" charset="0"/>
              </a:rPr>
              <a:t>difference</a:t>
            </a:r>
            <a:r>
              <a:rPr lang="en-US" spc="-10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pc="-5" dirty="0" smtClean="0">
                <a:latin typeface="Times New Roman" pitchFamily="18" charset="0"/>
                <a:cs typeface="Times New Roman" pitchFamily="18" charset="0"/>
              </a:rPr>
              <a:t>term</a:t>
            </a:r>
            <a:r>
              <a:rPr lang="en-US" spc="-5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en-US" spc="-2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this</a:t>
            </a:r>
            <a:r>
              <a:rPr lang="en-US" spc="-204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pc="-10" dirty="0" smtClean="0">
                <a:latin typeface="Times New Roman" pitchFamily="18" charset="0"/>
                <a:cs typeface="Times New Roman" pitchFamily="18" charset="0"/>
              </a:rPr>
              <a:t>group.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4800" y="838200"/>
            <a:ext cx="8645550" cy="380873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lang="en-US" sz="2400" spc="-25" dirty="0" smtClean="0">
                <a:latin typeface="Times New Roman" pitchFamily="18" charset="0"/>
                <a:cs typeface="Times New Roman" pitchFamily="18" charset="0"/>
              </a:rPr>
              <a:t>BINARY </a:t>
            </a:r>
            <a:r>
              <a:rPr lang="en-US" sz="2400" spc="-5" dirty="0" smtClean="0">
                <a:latin typeface="Times New Roman" pitchFamily="18" charset="0"/>
                <a:cs typeface="Times New Roman" pitchFamily="18" charset="0"/>
              </a:rPr>
              <a:t>CODED</a:t>
            </a:r>
            <a:r>
              <a:rPr lang="en-US" sz="2400" spc="-1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spc="-5" dirty="0" smtClean="0">
                <a:latin typeface="Times New Roman" pitchFamily="18" charset="0"/>
                <a:cs typeface="Times New Roman" pitchFamily="18" charset="0"/>
              </a:rPr>
              <a:t>DECIMAL</a:t>
            </a:r>
            <a:endParaRPr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05800" y="6521145"/>
            <a:ext cx="696976" cy="2693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14960">
              <a:lnSpc>
                <a:spcPts val="2115"/>
              </a:lnSpc>
            </a:pPr>
            <a:fld id="{81D60167-4931-47E6-BA6A-407CBD079E47}" type="slidenum">
              <a:rPr sz="1800" dirty="0">
                <a:solidFill>
                  <a:srgbClr val="888888"/>
                </a:solidFill>
                <a:latin typeface="Calibri"/>
                <a:cs typeface="Calibri"/>
              </a:rPr>
              <a:pPr marL="314960">
                <a:lnSpc>
                  <a:spcPts val="2115"/>
                </a:lnSpc>
              </a:pPr>
              <a:t>19</a:t>
            </a:fld>
            <a:endParaRPr sz="1800">
              <a:latin typeface="Calibri"/>
              <a:cs typeface="Calibri"/>
            </a:endParaRPr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1" y="98886"/>
            <a:ext cx="1600199" cy="79646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2" y="6400802"/>
            <a:ext cx="4648199" cy="357187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724400" y="6400802"/>
            <a:ext cx="4572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81000" y="1905000"/>
            <a:ext cx="8382000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2700">
              <a:lnSpc>
                <a:spcPct val="100000"/>
              </a:lnSpc>
              <a:spcBef>
                <a:spcPts val="100"/>
              </a:spcBef>
            </a:pPr>
            <a:r>
              <a:rPr lang="en-US" sz="2400" spc="-15" dirty="0" smtClean="0">
                <a:latin typeface="Times New Roman" pitchFamily="18" charset="0"/>
                <a:cs typeface="Times New Roman" pitchFamily="18" charset="0"/>
              </a:rPr>
              <a:t>Excess-3Addition: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lang="en-US" dirty="0" smtClean="0">
              <a:cs typeface="Calibri"/>
            </a:endParaRPr>
          </a:p>
          <a:p>
            <a:pPr marL="12700" marR="5080" indent="914400">
              <a:lnSpc>
                <a:spcPct val="150000"/>
              </a:lnSpc>
            </a:pPr>
            <a:r>
              <a:rPr lang="en-US" spc="-10" dirty="0" smtClean="0">
                <a:latin typeface="Times New Roman" pitchFamily="18" charset="0"/>
                <a:cs typeface="Times New Roman" pitchFamily="18" charset="0"/>
              </a:rPr>
              <a:t>Add </a:t>
            </a:r>
            <a:r>
              <a:rPr lang="en-US" spc="-5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pc="-10" dirty="0" smtClean="0">
                <a:latin typeface="Times New Roman" pitchFamily="18" charset="0"/>
                <a:cs typeface="Times New Roman" pitchFamily="18" charset="0"/>
              </a:rPr>
              <a:t>xs-3 </a:t>
            </a:r>
            <a:r>
              <a:rPr lang="en-US" spc="-5" dirty="0" err="1" smtClean="0">
                <a:latin typeface="Times New Roman" pitchFamily="18" charset="0"/>
                <a:cs typeface="Times New Roman" pitchFamily="18" charset="0"/>
              </a:rPr>
              <a:t>no.s</a:t>
            </a:r>
            <a:r>
              <a:rPr lang="en-US" spc="-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pc="-20" dirty="0" smtClean="0">
                <a:latin typeface="Times New Roman" pitchFamily="18" charset="0"/>
                <a:cs typeface="Times New Roman" pitchFamily="18" charset="0"/>
              </a:rPr>
              <a:t>by </a:t>
            </a:r>
            <a:r>
              <a:rPr lang="en-US" spc="-10" dirty="0" smtClean="0">
                <a:latin typeface="Times New Roman" pitchFamily="18" charset="0"/>
                <a:cs typeface="Times New Roman" pitchFamily="18" charset="0"/>
              </a:rPr>
              <a:t>adding </a:t>
            </a:r>
            <a:r>
              <a:rPr lang="en-US" spc="-5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spc="-10" dirty="0" smtClean="0">
                <a:latin typeface="Times New Roman" pitchFamily="18" charset="0"/>
                <a:cs typeface="Times New Roman" pitchFamily="18" charset="0"/>
              </a:rPr>
              <a:t>bit </a:t>
            </a:r>
            <a:r>
              <a:rPr lang="en-US" spc="-15" dirty="0" smtClean="0">
                <a:latin typeface="Times New Roman" pitchFamily="18" charset="0"/>
                <a:cs typeface="Times New Roman" pitchFamily="18" charset="0"/>
              </a:rPr>
              <a:t>groups </a:t>
            </a:r>
            <a:r>
              <a:rPr lang="en-US" spc="-5" dirty="0" smtClean="0">
                <a:latin typeface="Times New Roman" pitchFamily="18" charset="0"/>
                <a:cs typeface="Times New Roman" pitchFamily="18" charset="0"/>
              </a:rPr>
              <a:t>in each </a:t>
            </a:r>
            <a:r>
              <a:rPr lang="en-US" spc="-10" dirty="0" smtClean="0">
                <a:latin typeface="Times New Roman" pitchFamily="18" charset="0"/>
                <a:cs typeface="Times New Roman" pitchFamily="18" charset="0"/>
              </a:rPr>
              <a:t>column </a:t>
            </a:r>
            <a:r>
              <a:rPr lang="en-US" spc="-15" dirty="0" smtClean="0">
                <a:latin typeface="Times New Roman" pitchFamily="18" charset="0"/>
                <a:cs typeface="Times New Roman" pitchFamily="18" charset="0"/>
              </a:rPr>
              <a:t>starting </a:t>
            </a:r>
            <a:r>
              <a:rPr lang="en-US" spc="-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pc="-15" dirty="0" smtClean="0">
                <a:latin typeface="Times New Roman" pitchFamily="18" charset="0"/>
                <a:cs typeface="Times New Roman" pitchFamily="18" charset="0"/>
              </a:rPr>
              <a:t>from </a:t>
            </a:r>
            <a:r>
              <a:rPr lang="en-US" spc="-5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pc="-35" dirty="0" smtClean="0">
                <a:latin typeface="Times New Roman" pitchFamily="18" charset="0"/>
                <a:cs typeface="Times New Roman" pitchFamily="18" charset="0"/>
              </a:rPr>
              <a:t>LSD.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If </a:t>
            </a:r>
            <a:r>
              <a:rPr lang="en-US" spc="-20" dirty="0" smtClean="0">
                <a:latin typeface="Times New Roman" pitchFamily="18" charset="0"/>
                <a:cs typeface="Times New Roman" pitchFamily="18" charset="0"/>
              </a:rPr>
              <a:t>there </a:t>
            </a:r>
            <a:r>
              <a:rPr lang="en-US" spc="-5" dirty="0" smtClean="0">
                <a:latin typeface="Times New Roman" pitchFamily="18" charset="0"/>
                <a:cs typeface="Times New Roman" pitchFamily="18" charset="0"/>
              </a:rPr>
              <a:t>is no </a:t>
            </a:r>
            <a:r>
              <a:rPr lang="en-US" spc="-10" dirty="0" smtClean="0">
                <a:latin typeface="Times New Roman" pitchFamily="18" charset="0"/>
                <a:cs typeface="Times New Roman" pitchFamily="18" charset="0"/>
              </a:rPr>
              <a:t>carry </a:t>
            </a:r>
            <a:r>
              <a:rPr lang="en-US" spc="-25" dirty="0" smtClean="0">
                <a:latin typeface="Times New Roman" pitchFamily="18" charset="0"/>
                <a:cs typeface="Times New Roman" pitchFamily="18" charset="0"/>
              </a:rPr>
              <a:t>starting </a:t>
            </a:r>
            <a:r>
              <a:rPr lang="en-US" spc="-15" dirty="0" smtClean="0">
                <a:latin typeface="Times New Roman" pitchFamily="18" charset="0"/>
                <a:cs typeface="Times New Roman" pitchFamily="18" charset="0"/>
              </a:rPr>
              <a:t>from </a:t>
            </a:r>
            <a:r>
              <a:rPr lang="en-US" spc="-5" dirty="0" smtClean="0">
                <a:latin typeface="Times New Roman" pitchFamily="18" charset="0"/>
                <a:cs typeface="Times New Roman" pitchFamily="18" charset="0"/>
              </a:rPr>
              <a:t>the addition </a:t>
            </a:r>
            <a:r>
              <a:rPr lang="en-US" spc="5" dirty="0" smtClean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US" spc="-20" dirty="0" smtClean="0">
                <a:latin typeface="Times New Roman" pitchFamily="18" charset="0"/>
                <a:cs typeface="Times New Roman" pitchFamily="18" charset="0"/>
              </a:rPr>
              <a:t>any </a:t>
            </a:r>
            <a:r>
              <a:rPr lang="en-US" spc="5" dirty="0" smtClean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pc="-5" dirty="0" smtClean="0">
                <a:latin typeface="Times New Roman" pitchFamily="18" charset="0"/>
                <a:cs typeface="Times New Roman" pitchFamily="18" charset="0"/>
              </a:rPr>
              <a:t>4-bit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pc="-15" dirty="0" smtClean="0">
                <a:latin typeface="Times New Roman" pitchFamily="18" charset="0"/>
                <a:cs typeface="Times New Roman" pitchFamily="18" charset="0"/>
              </a:rPr>
              <a:t>groups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pc="-20" dirty="0" smtClean="0">
                <a:latin typeface="Times New Roman" pitchFamily="18" charset="0"/>
                <a:cs typeface="Times New Roman" pitchFamily="18" charset="0"/>
              </a:rPr>
              <a:t>subtract </a:t>
            </a:r>
            <a:r>
              <a:rPr lang="en-US" spc="-10" dirty="0" smtClean="0">
                <a:latin typeface="Times New Roman" pitchFamily="18" charset="0"/>
                <a:cs typeface="Times New Roman" pitchFamily="18" charset="0"/>
              </a:rPr>
              <a:t>0011 </a:t>
            </a:r>
            <a:r>
              <a:rPr lang="en-US" spc="-20" dirty="0" smtClean="0">
                <a:latin typeface="Times New Roman" pitchFamily="18" charset="0"/>
                <a:cs typeface="Times New Roman" pitchFamily="18" charset="0"/>
              </a:rPr>
              <a:t>from </a:t>
            </a:r>
            <a:r>
              <a:rPr lang="en-US" spc="-5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pc="-10" dirty="0" smtClean="0">
                <a:latin typeface="Times New Roman" pitchFamily="18" charset="0"/>
                <a:cs typeface="Times New Roman" pitchFamily="18" charset="0"/>
              </a:rPr>
              <a:t>sum </a:t>
            </a:r>
            <a:r>
              <a:rPr lang="en-US" spc="-20" dirty="0" smtClean="0">
                <a:latin typeface="Times New Roman" pitchFamily="18" charset="0"/>
                <a:cs typeface="Times New Roman" pitchFamily="18" charset="0"/>
              </a:rPr>
              <a:t>term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US" spc="-5" dirty="0" smtClean="0">
                <a:latin typeface="Times New Roman" pitchFamily="18" charset="0"/>
                <a:cs typeface="Times New Roman" pitchFamily="18" charset="0"/>
              </a:rPr>
              <a:t>those </a:t>
            </a:r>
            <a:r>
              <a:rPr lang="en-US" spc="-20" dirty="0" smtClean="0">
                <a:latin typeface="Times New Roman" pitchFamily="18" charset="0"/>
                <a:cs typeface="Times New Roman" pitchFamily="18" charset="0"/>
              </a:rPr>
              <a:t>groups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pc="-10" dirty="0" smtClean="0">
                <a:latin typeface="Times New Roman" pitchFamily="18" charset="0"/>
                <a:cs typeface="Times New Roman" pitchFamily="18" charset="0"/>
              </a:rPr>
              <a:t>because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when 2 </a:t>
            </a:r>
            <a:r>
              <a:rPr lang="en-US" spc="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pc="-5" dirty="0" smtClean="0">
                <a:latin typeface="Times New Roman" pitchFamily="18" charset="0"/>
                <a:cs typeface="Times New Roman" pitchFamily="18" charset="0"/>
              </a:rPr>
              <a:t>decimal digits </a:t>
            </a:r>
            <a:r>
              <a:rPr lang="en-US" spc="-10" dirty="0" smtClean="0">
                <a:latin typeface="Times New Roman" pitchFamily="18" charset="0"/>
                <a:cs typeface="Times New Roman" pitchFamily="18" charset="0"/>
              </a:rPr>
              <a:t>are added </a:t>
            </a:r>
            <a:r>
              <a:rPr lang="en-US" spc="-5" dirty="0" smtClean="0"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US" spc="-10" dirty="0" smtClean="0">
                <a:latin typeface="Times New Roman" pitchFamily="18" charset="0"/>
                <a:cs typeface="Times New Roman" pitchFamily="18" charset="0"/>
              </a:rPr>
              <a:t>xs-3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&amp; </a:t>
            </a:r>
            <a:r>
              <a:rPr lang="en-US" spc="-15" dirty="0" smtClean="0">
                <a:latin typeface="Times New Roman" pitchFamily="18" charset="0"/>
                <a:cs typeface="Times New Roman" pitchFamily="18" charset="0"/>
              </a:rPr>
              <a:t>there </a:t>
            </a:r>
            <a:r>
              <a:rPr lang="en-US" spc="-5" dirty="0" smtClean="0">
                <a:latin typeface="Times New Roman" pitchFamily="18" charset="0"/>
                <a:cs typeface="Times New Roman" pitchFamily="18" charset="0"/>
              </a:rPr>
              <a:t>is no </a:t>
            </a:r>
            <a:r>
              <a:rPr lang="en-US" spc="-10" dirty="0" smtClean="0">
                <a:latin typeface="Times New Roman" pitchFamily="18" charset="0"/>
                <a:cs typeface="Times New Roman" pitchFamily="18" charset="0"/>
              </a:rPr>
              <a:t>carry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pc="-15" dirty="0" smtClean="0">
                <a:latin typeface="Times New Roman" pitchFamily="18" charset="0"/>
                <a:cs typeface="Times New Roman" pitchFamily="18" charset="0"/>
              </a:rPr>
              <a:t>result </a:t>
            </a:r>
            <a:r>
              <a:rPr lang="en-US" spc="-5" dirty="0" smtClean="0">
                <a:latin typeface="Times New Roman" pitchFamily="18" charset="0"/>
                <a:cs typeface="Times New Roman" pitchFamily="18" charset="0"/>
              </a:rPr>
              <a:t>in xs-6).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If </a:t>
            </a:r>
            <a:r>
              <a:rPr lang="en-US" spc="-25" dirty="0" smtClean="0">
                <a:latin typeface="Times New Roman" pitchFamily="18" charset="0"/>
                <a:cs typeface="Times New Roman" pitchFamily="18" charset="0"/>
              </a:rPr>
              <a:t>there </a:t>
            </a:r>
            <a:r>
              <a:rPr lang="en-US" spc="-5" dirty="0" smtClean="0">
                <a:latin typeface="Times New Roman" pitchFamily="18" charset="0"/>
                <a:cs typeface="Times New Roman" pitchFamily="18" charset="0"/>
              </a:rPr>
              <a:t>is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pc="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pc="-10" dirty="0" smtClean="0">
                <a:latin typeface="Times New Roman" pitchFamily="18" charset="0"/>
                <a:cs typeface="Times New Roman" pitchFamily="18" charset="0"/>
              </a:rPr>
              <a:t>carry </a:t>
            </a:r>
            <a:r>
              <a:rPr lang="en-US" spc="-5" dirty="0" smtClean="0">
                <a:latin typeface="Times New Roman" pitchFamily="18" charset="0"/>
                <a:cs typeface="Times New Roman" pitchFamily="18" charset="0"/>
              </a:rPr>
              <a:t>out, add 0011 </a:t>
            </a:r>
            <a:r>
              <a:rPr lang="en-US" spc="-30" dirty="0" smtClean="0"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pc="-10" dirty="0" smtClean="0">
                <a:latin typeface="Times New Roman" pitchFamily="18" charset="0"/>
                <a:cs typeface="Times New Roman" pitchFamily="18" charset="0"/>
              </a:rPr>
              <a:t>sum term </a:t>
            </a:r>
            <a:r>
              <a:rPr lang="en-US" spc="5" dirty="0" smtClean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US" spc="-5" dirty="0" smtClean="0">
                <a:latin typeface="Times New Roman" pitchFamily="18" charset="0"/>
                <a:cs typeface="Times New Roman" pitchFamily="18" charset="0"/>
              </a:rPr>
              <a:t>those </a:t>
            </a:r>
            <a:r>
              <a:rPr lang="en-US" spc="-20" dirty="0" smtClean="0">
                <a:latin typeface="Times New Roman" pitchFamily="18" charset="0"/>
                <a:cs typeface="Times New Roman" pitchFamily="18" charset="0"/>
              </a:rPr>
              <a:t>groups( </a:t>
            </a:r>
            <a:r>
              <a:rPr lang="en-US" spc="-10" dirty="0" smtClean="0">
                <a:latin typeface="Times New Roman" pitchFamily="18" charset="0"/>
                <a:cs typeface="Times New Roman" pitchFamily="18" charset="0"/>
              </a:rPr>
              <a:t>because </a:t>
            </a:r>
            <a:r>
              <a:rPr lang="en-US" spc="-5" dirty="0" smtClean="0">
                <a:latin typeface="Times New Roman" pitchFamily="18" charset="0"/>
                <a:cs typeface="Times New Roman" pitchFamily="18" charset="0"/>
              </a:rPr>
              <a:t>when </a:t>
            </a:r>
            <a:r>
              <a:rPr lang="en-US" spc="-15" dirty="0" smtClean="0">
                <a:latin typeface="Times New Roman" pitchFamily="18" charset="0"/>
                <a:cs typeface="Times New Roman" pitchFamily="18" charset="0"/>
              </a:rPr>
              <a:t>there </a:t>
            </a:r>
            <a:r>
              <a:rPr lang="en-US" spc="-5" dirty="0" smtClean="0">
                <a:latin typeface="Times New Roman" pitchFamily="18" charset="0"/>
                <a:cs typeface="Times New Roman" pitchFamily="18" charset="0"/>
              </a:rPr>
              <a:t>is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pc="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pc="-45" dirty="0" smtClean="0">
                <a:latin typeface="Times New Roman" pitchFamily="18" charset="0"/>
                <a:cs typeface="Times New Roman" pitchFamily="18" charset="0"/>
              </a:rPr>
              <a:t>carry,</a:t>
            </a:r>
            <a:r>
              <a:rPr lang="en-US" spc="-6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pc="-5" dirty="0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spc="-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pc="-15" dirty="0" smtClean="0">
                <a:latin typeface="Times New Roman" pitchFamily="18" charset="0"/>
                <a:cs typeface="Times New Roman" pitchFamily="18" charset="0"/>
              </a:rPr>
              <a:t>invalid</a:t>
            </a:r>
            <a:r>
              <a:rPr lang="en-US" spc="-5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pc="-45" dirty="0" smtClean="0">
                <a:latin typeface="Times New Roman" pitchFamily="18" charset="0"/>
                <a:cs typeface="Times New Roman" pitchFamily="18" charset="0"/>
              </a:rPr>
              <a:t>states</a:t>
            </a:r>
            <a:r>
              <a:rPr lang="en-US" spc="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pc="-10" dirty="0" smtClean="0">
                <a:latin typeface="Times New Roman" pitchFamily="18" charset="0"/>
                <a:cs typeface="Times New Roman" pitchFamily="18" charset="0"/>
              </a:rPr>
              <a:t>are</a:t>
            </a:r>
            <a:r>
              <a:rPr lang="en-US" spc="-3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pc="-10" dirty="0" smtClean="0">
                <a:latin typeface="Times New Roman" pitchFamily="18" charset="0"/>
                <a:cs typeface="Times New Roman" pitchFamily="18" charset="0"/>
              </a:rPr>
              <a:t>skipped</a:t>
            </a:r>
            <a:r>
              <a:rPr lang="en-US" spc="2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pc="-5" dirty="0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en-US" spc="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pc="-5" dirty="0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spc="4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pc="-15" dirty="0" smtClean="0">
                <a:latin typeface="Times New Roman" pitchFamily="18" charset="0"/>
                <a:cs typeface="Times New Roman" pitchFamily="18" charset="0"/>
              </a:rPr>
              <a:t>result</a:t>
            </a:r>
            <a:r>
              <a:rPr lang="en-US" spc="-5" dirty="0" smtClean="0">
                <a:latin typeface="Times New Roman" pitchFamily="18" charset="0"/>
                <a:cs typeface="Times New Roman" pitchFamily="18" charset="0"/>
              </a:rPr>
              <a:t> is</a:t>
            </a:r>
            <a:r>
              <a:rPr lang="en-US" spc="-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pc="-5" dirty="0" smtClean="0">
                <a:latin typeface="Times New Roman" pitchFamily="18" charset="0"/>
                <a:cs typeface="Times New Roman" pitchFamily="18" charset="0"/>
              </a:rPr>
              <a:t>normal</a:t>
            </a:r>
            <a:r>
              <a:rPr lang="en-US" spc="3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pc="-5" dirty="0" smtClean="0">
                <a:latin typeface="Times New Roman" pitchFamily="18" charset="0"/>
                <a:cs typeface="Times New Roman" pitchFamily="18" charset="0"/>
              </a:rPr>
              <a:t>binary</a:t>
            </a:r>
            <a:r>
              <a:rPr lang="en-US" spc="-5" dirty="0" smtClean="0">
                <a:cs typeface="Calibri"/>
              </a:rPr>
              <a:t>).</a:t>
            </a:r>
            <a:endParaRPr lang="en-US" dirty="0"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4800" y="838200"/>
            <a:ext cx="8645550" cy="380873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lang="en-US" sz="2400" spc="5" dirty="0" smtClean="0">
                <a:latin typeface="Times New Roman" pitchFamily="18" charset="0"/>
                <a:cs typeface="Times New Roman" pitchFamily="18" charset="0"/>
              </a:rPr>
              <a:t>BINARY ARITHMETIC</a:t>
            </a:r>
            <a:endParaRPr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456676" y="6521146"/>
            <a:ext cx="546100" cy="5386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14960">
              <a:lnSpc>
                <a:spcPts val="2115"/>
              </a:lnSpc>
            </a:pPr>
            <a:fld id="{81D60167-4931-47E6-BA6A-407CBD079E47}" type="slidenum">
              <a:rPr sz="1800" dirty="0">
                <a:solidFill>
                  <a:srgbClr val="888888"/>
                </a:solidFill>
                <a:latin typeface="Calibri"/>
                <a:cs typeface="Calibri"/>
              </a:rPr>
              <a:pPr marL="314960">
                <a:lnSpc>
                  <a:spcPts val="2115"/>
                </a:lnSpc>
              </a:pPr>
              <a:t>2</a:t>
            </a:fld>
            <a:endParaRPr sz="1800">
              <a:latin typeface="Calibri"/>
              <a:cs typeface="Calibri"/>
            </a:endParaRPr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1" y="98886"/>
            <a:ext cx="1600199" cy="79646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2" y="6400802"/>
            <a:ext cx="4648199" cy="357187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724400" y="6400802"/>
            <a:ext cx="4572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33400" y="2667000"/>
            <a:ext cx="8229600" cy="2149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3505">
              <a:lnSpc>
                <a:spcPct val="100000"/>
              </a:lnSpc>
              <a:spcBef>
                <a:spcPts val="295"/>
              </a:spcBef>
            </a:pPr>
            <a:r>
              <a:rPr lang="en-US" sz="2400" spc="-5" dirty="0" smtClean="0">
                <a:cs typeface="Calibri"/>
              </a:rPr>
              <a:t>Binary</a:t>
            </a:r>
            <a:r>
              <a:rPr lang="en-US" sz="2400" spc="-60" dirty="0" smtClean="0">
                <a:cs typeface="Calibri"/>
              </a:rPr>
              <a:t> </a:t>
            </a:r>
            <a:r>
              <a:rPr lang="en-US" sz="2400" spc="-10" dirty="0" smtClean="0">
                <a:cs typeface="Calibri"/>
              </a:rPr>
              <a:t>Addition:</a:t>
            </a:r>
            <a:endParaRPr lang="en-US" sz="2400" dirty="0" smtClean="0"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55"/>
              </a:spcBef>
            </a:pPr>
            <a:r>
              <a:rPr lang="en-US" spc="-5" dirty="0" smtClean="0">
                <a:cs typeface="Calibri"/>
              </a:rPr>
              <a:t>Rules:</a:t>
            </a:r>
            <a:endParaRPr lang="en-US" dirty="0" smtClean="0">
              <a:cs typeface="Calibri"/>
            </a:endParaRPr>
          </a:p>
          <a:p>
            <a:pPr marL="2765425">
              <a:lnSpc>
                <a:spcPct val="100000"/>
              </a:lnSpc>
              <a:spcBef>
                <a:spcPts val="5"/>
              </a:spcBef>
            </a:pPr>
            <a:r>
              <a:rPr lang="en-US" dirty="0" smtClean="0">
                <a:cs typeface="Calibri"/>
              </a:rPr>
              <a:t>0+0=0</a:t>
            </a:r>
          </a:p>
          <a:p>
            <a:pPr marL="2765425">
              <a:lnSpc>
                <a:spcPct val="100000"/>
              </a:lnSpc>
            </a:pPr>
            <a:r>
              <a:rPr lang="en-US" dirty="0" smtClean="0">
                <a:cs typeface="Calibri"/>
              </a:rPr>
              <a:t>0+1=1</a:t>
            </a:r>
          </a:p>
          <a:p>
            <a:pPr marL="2765425">
              <a:lnSpc>
                <a:spcPct val="100000"/>
              </a:lnSpc>
            </a:pPr>
            <a:r>
              <a:rPr lang="en-US" dirty="0" smtClean="0">
                <a:cs typeface="Calibri"/>
              </a:rPr>
              <a:t>1+0=1</a:t>
            </a:r>
          </a:p>
          <a:p>
            <a:pPr marL="2762885">
              <a:lnSpc>
                <a:spcPct val="100000"/>
              </a:lnSpc>
            </a:pPr>
            <a:r>
              <a:rPr lang="en-US" dirty="0" smtClean="0">
                <a:cs typeface="Calibri"/>
              </a:rPr>
              <a:t>1+1=10</a:t>
            </a:r>
          </a:p>
          <a:p>
            <a:pPr marL="149225">
              <a:lnSpc>
                <a:spcPct val="100000"/>
              </a:lnSpc>
              <a:spcBef>
                <a:spcPts val="5"/>
              </a:spcBef>
              <a:tabLst>
                <a:tab pos="661670" algn="l"/>
              </a:tabLst>
            </a:pPr>
            <a:r>
              <a:rPr lang="en-US" dirty="0" err="1" smtClean="0">
                <a:cs typeface="Calibri"/>
              </a:rPr>
              <a:t>i.e</a:t>
            </a:r>
            <a:r>
              <a:rPr lang="en-US" dirty="0" smtClean="0">
                <a:cs typeface="Calibri"/>
              </a:rPr>
              <a:t>,	0</a:t>
            </a:r>
            <a:r>
              <a:rPr lang="en-US" spc="-45" dirty="0" smtClean="0">
                <a:cs typeface="Calibri"/>
              </a:rPr>
              <a:t> </a:t>
            </a:r>
            <a:r>
              <a:rPr lang="en-US" spc="-5" dirty="0" smtClean="0">
                <a:cs typeface="Calibri"/>
              </a:rPr>
              <a:t>with</a:t>
            </a:r>
            <a:r>
              <a:rPr lang="en-US" spc="-60" dirty="0" smtClean="0">
                <a:cs typeface="Calibri"/>
              </a:rPr>
              <a:t> </a:t>
            </a:r>
            <a:r>
              <a:rPr lang="en-US" dirty="0" smtClean="0">
                <a:cs typeface="Calibri"/>
              </a:rPr>
              <a:t>a </a:t>
            </a:r>
            <a:r>
              <a:rPr lang="en-US" spc="-10" dirty="0" smtClean="0">
                <a:cs typeface="Calibri"/>
              </a:rPr>
              <a:t>carry</a:t>
            </a:r>
            <a:r>
              <a:rPr lang="en-US" spc="-45" dirty="0" smtClean="0">
                <a:cs typeface="Calibri"/>
              </a:rPr>
              <a:t> </a:t>
            </a:r>
            <a:r>
              <a:rPr lang="en-US" dirty="0" smtClean="0">
                <a:cs typeface="Calibri"/>
              </a:rPr>
              <a:t>of</a:t>
            </a:r>
            <a:r>
              <a:rPr lang="en-US" spc="-110" dirty="0" smtClean="0">
                <a:cs typeface="Calibri"/>
              </a:rPr>
              <a:t> </a:t>
            </a:r>
            <a:r>
              <a:rPr lang="en-US" spc="5" dirty="0" smtClean="0">
                <a:cs typeface="Calibri"/>
              </a:rPr>
              <a:t>1.</a:t>
            </a:r>
            <a:endParaRPr lang="en-US" dirty="0">
              <a:cs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4800" y="838200"/>
            <a:ext cx="8645550" cy="319318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lang="en-US" sz="2000" spc="-25" dirty="0" smtClean="0">
                <a:latin typeface="Times New Roman" pitchFamily="18" charset="0"/>
                <a:cs typeface="Times New Roman" pitchFamily="18" charset="0"/>
              </a:rPr>
              <a:t>BINARY </a:t>
            </a:r>
            <a:r>
              <a:rPr lang="en-US" sz="2000" spc="-5" dirty="0" smtClean="0">
                <a:latin typeface="Times New Roman" pitchFamily="18" charset="0"/>
                <a:cs typeface="Times New Roman" pitchFamily="18" charset="0"/>
              </a:rPr>
              <a:t>CODED</a:t>
            </a:r>
            <a:r>
              <a:rPr lang="en-US" sz="2000" spc="-1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spc="-5" dirty="0" smtClean="0">
                <a:latin typeface="Times New Roman" pitchFamily="18" charset="0"/>
                <a:cs typeface="Times New Roman" pitchFamily="18" charset="0"/>
              </a:rPr>
              <a:t>DECIMAL</a:t>
            </a:r>
            <a:endParaRPr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05800" y="6521145"/>
            <a:ext cx="696976" cy="2693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14960">
              <a:lnSpc>
                <a:spcPts val="2115"/>
              </a:lnSpc>
            </a:pPr>
            <a:fld id="{81D60167-4931-47E6-BA6A-407CBD079E47}" type="slidenum">
              <a:rPr sz="1800" dirty="0">
                <a:solidFill>
                  <a:srgbClr val="888888"/>
                </a:solidFill>
                <a:latin typeface="Calibri"/>
                <a:cs typeface="Calibri"/>
              </a:rPr>
              <a:pPr marL="314960">
                <a:lnSpc>
                  <a:spcPts val="2115"/>
                </a:lnSpc>
              </a:pPr>
              <a:t>20</a:t>
            </a:fld>
            <a:endParaRPr sz="1800">
              <a:latin typeface="Calibri"/>
              <a:cs typeface="Calibri"/>
            </a:endParaRPr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1" y="98886"/>
            <a:ext cx="1600199" cy="79646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2" y="6400802"/>
            <a:ext cx="4648199" cy="357187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724400" y="6400802"/>
            <a:ext cx="4572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81000" y="1905001"/>
            <a:ext cx="83820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2000" spc="-30" dirty="0" smtClean="0">
                <a:latin typeface="Times New Roman" pitchFamily="18" charset="0"/>
                <a:cs typeface="Times New Roman" pitchFamily="18" charset="0"/>
              </a:rPr>
              <a:t>Excess</a:t>
            </a:r>
            <a:r>
              <a:rPr lang="en-US" sz="2000" spc="-4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-3</a:t>
            </a:r>
            <a:r>
              <a:rPr lang="en-US" sz="2000" spc="-15" dirty="0" smtClean="0">
                <a:latin typeface="Times New Roman" pitchFamily="18" charset="0"/>
                <a:cs typeface="Times New Roman" pitchFamily="18" charset="0"/>
              </a:rPr>
              <a:t> (XS-3)</a:t>
            </a:r>
            <a:r>
              <a:rPr lang="en-US" sz="2000" spc="-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spc="-10" dirty="0" smtClean="0">
                <a:latin typeface="Times New Roman" pitchFamily="18" charset="0"/>
                <a:cs typeface="Times New Roman" pitchFamily="18" charset="0"/>
              </a:rPr>
              <a:t>Subtraction</a:t>
            </a:r>
            <a:r>
              <a:rPr lang="en-US" b="1" spc="-1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lang="en-US" dirty="0" smtClean="0">
              <a:cs typeface="Calibri"/>
            </a:endParaRPr>
          </a:p>
          <a:p>
            <a:pPr marL="12700" marR="5080">
              <a:lnSpc>
                <a:spcPct val="150000"/>
              </a:lnSpc>
            </a:pPr>
            <a:r>
              <a:rPr lang="en-US" sz="1600" spc="-35" dirty="0" smtClean="0">
                <a:latin typeface="Times New Roman" pitchFamily="18" charset="0"/>
                <a:cs typeface="Times New Roman" pitchFamily="18" charset="0"/>
              </a:rPr>
              <a:t>Subtract</a:t>
            </a:r>
            <a:r>
              <a:rPr lang="en-US" sz="1600" spc="33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xs-3 </a:t>
            </a:r>
            <a:r>
              <a:rPr lang="en-US" sz="1600" spc="-5" dirty="0" err="1" smtClean="0">
                <a:latin typeface="Times New Roman" pitchFamily="18" charset="0"/>
                <a:cs typeface="Times New Roman" pitchFamily="18" charset="0"/>
              </a:rPr>
              <a:t>no.s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by 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subtracting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each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bit group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1600" spc="-30" dirty="0" smtClean="0">
                <a:latin typeface="Times New Roman" pitchFamily="18" charset="0"/>
                <a:cs typeface="Times New Roman" pitchFamily="18" charset="0"/>
              </a:rPr>
              <a:t>subtrahend</a:t>
            </a:r>
            <a:r>
              <a:rPr lang="en-US" sz="1600" spc="34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from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corresponding</a:t>
            </a:r>
            <a:r>
              <a:rPr lang="en-US" sz="1600" spc="-2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1600" spc="3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bit</a:t>
            </a:r>
            <a:r>
              <a:rPr lang="en-US" sz="1600" spc="2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group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en-US" sz="1600" spc="3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sz="1600" spc="2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minuend</a:t>
            </a:r>
            <a:r>
              <a:rPr lang="en-US" sz="1600" spc="2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35" dirty="0" smtClean="0">
                <a:latin typeface="Times New Roman" pitchFamily="18" charset="0"/>
                <a:cs typeface="Times New Roman" pitchFamily="18" charset="0"/>
              </a:rPr>
              <a:t>starting</a:t>
            </a:r>
            <a:r>
              <a:rPr lang="en-US" sz="1600" spc="9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30" dirty="0" smtClean="0">
                <a:latin typeface="Times New Roman" pitchFamily="18" charset="0"/>
                <a:cs typeface="Times New Roman" pitchFamily="18" charset="0"/>
              </a:rPr>
              <a:t>form</a:t>
            </a:r>
            <a:r>
              <a:rPr lang="en-US" sz="1600" spc="3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sz="1600" spc="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LSD</a:t>
            </a:r>
            <a:r>
              <a:rPr lang="en-US" sz="1600" spc="2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.if</a:t>
            </a:r>
            <a:r>
              <a:rPr lang="en-US" sz="1600" spc="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35" dirty="0" smtClean="0">
                <a:latin typeface="Times New Roman" pitchFamily="18" charset="0"/>
                <a:cs typeface="Times New Roman" pitchFamily="18" charset="0"/>
              </a:rPr>
              <a:t>there</a:t>
            </a:r>
            <a:r>
              <a:rPr lang="en-US" sz="1600" spc="7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is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no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borrow from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1600" spc="-35" dirty="0" smtClean="0">
                <a:latin typeface="Times New Roman" pitchFamily="18" charset="0"/>
                <a:cs typeface="Times New Roman" pitchFamily="18" charset="0"/>
              </a:rPr>
              <a:t>next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4-bit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group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add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0011 </a:t>
            </a:r>
            <a:r>
              <a:rPr lang="en-US" sz="1600" spc="-30" dirty="0" smtClean="0"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1600" spc="-40" dirty="0" smtClean="0">
                <a:latin typeface="Times New Roman" pitchFamily="18" charset="0"/>
                <a:cs typeface="Times New Roman" pitchFamily="18" charset="0"/>
              </a:rPr>
              <a:t>difference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term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such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groups</a:t>
            </a:r>
            <a:r>
              <a:rPr lang="en-US" sz="1600" spc="-8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(because</a:t>
            </a:r>
            <a:r>
              <a:rPr lang="en-US" sz="1600" spc="-2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when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decimal</a:t>
            </a:r>
            <a:r>
              <a:rPr lang="en-US" sz="1600" spc="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digits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are</a:t>
            </a:r>
            <a:r>
              <a:rPr lang="en-US" sz="1600" spc="-2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30" dirty="0" smtClean="0">
                <a:latin typeface="Times New Roman" pitchFamily="18" charset="0"/>
                <a:cs typeface="Times New Roman" pitchFamily="18" charset="0"/>
              </a:rPr>
              <a:t>subtracted</a:t>
            </a:r>
            <a:r>
              <a:rPr lang="en-US" sz="1600" spc="6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xs-3</a:t>
            </a:r>
            <a:r>
              <a:rPr lang="en-US" sz="1600" spc="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&amp;</a:t>
            </a:r>
            <a:r>
              <a:rPr lang="en-US" sz="1600" spc="2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35" dirty="0" smtClean="0">
                <a:latin typeface="Times New Roman" pitchFamily="18" charset="0"/>
                <a:cs typeface="Times New Roman" pitchFamily="18" charset="0"/>
              </a:rPr>
              <a:t>there</a:t>
            </a:r>
            <a:r>
              <a:rPr lang="en-US" sz="1600" spc="4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is no</a:t>
            </a:r>
            <a:r>
              <a:rPr lang="en-US" sz="1600" spc="38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borrow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12700" marR="45085">
              <a:lnSpc>
                <a:spcPct val="150000"/>
              </a:lnSpc>
              <a:spcBef>
                <a:spcPts val="5"/>
              </a:spcBef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35" dirty="0" smtClean="0">
                <a:latin typeface="Times New Roman" pitchFamily="18" charset="0"/>
                <a:cs typeface="Times New Roman" pitchFamily="18" charset="0"/>
              </a:rPr>
              <a:t>result</a:t>
            </a:r>
            <a:r>
              <a:rPr lang="en-US" sz="1600" spc="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is normal</a:t>
            </a:r>
            <a:r>
              <a:rPr lang="en-US" sz="1600" spc="2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binary).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600" spc="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1600" spc="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there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en-US" sz="1600" spc="-3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1600" spc="3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borrow</a:t>
            </a:r>
            <a:r>
              <a:rPr lang="en-US" sz="1600" spc="-7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1600" spc="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35" dirty="0" smtClean="0">
                <a:latin typeface="Times New Roman" pitchFamily="18" charset="0"/>
                <a:cs typeface="Times New Roman" pitchFamily="18" charset="0"/>
              </a:rPr>
              <a:t>subtract</a:t>
            </a:r>
            <a:r>
              <a:rPr lang="en-US" sz="1600" spc="7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0011</a:t>
            </a:r>
            <a:r>
              <a:rPr lang="en-US" sz="1600" spc="-2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from</a:t>
            </a:r>
            <a:r>
              <a:rPr lang="en-US" sz="1600" spc="-6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sz="1600" spc="2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40" dirty="0" smtClean="0">
                <a:latin typeface="Times New Roman" pitchFamily="18" charset="0"/>
                <a:cs typeface="Times New Roman" pitchFamily="18" charset="0"/>
              </a:rPr>
              <a:t>difference </a:t>
            </a:r>
            <a:r>
              <a:rPr lang="en-US" sz="1600" spc="-39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term(b</a:t>
            </a:r>
            <a:r>
              <a:rPr lang="en-US" sz="1600" spc="-8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30" dirty="0" smtClean="0">
                <a:latin typeface="Times New Roman" pitchFamily="18" charset="0"/>
                <a:cs typeface="Times New Roman" pitchFamily="18" charset="0"/>
              </a:rPr>
              <a:t>coz</a:t>
            </a:r>
            <a:r>
              <a:rPr lang="en-US" sz="1600" spc="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taking</a:t>
            </a:r>
            <a:r>
              <a:rPr lang="en-US" sz="1600" spc="-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1600" spc="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borrow</a:t>
            </a:r>
            <a:r>
              <a:rPr lang="en-US" sz="1600" spc="-8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is </a:t>
            </a:r>
            <a:r>
              <a:rPr lang="en-US" sz="1600" spc="-30" dirty="0" smtClean="0">
                <a:latin typeface="Times New Roman" pitchFamily="18" charset="0"/>
                <a:cs typeface="Times New Roman" pitchFamily="18" charset="0"/>
              </a:rPr>
              <a:t>equivalent</a:t>
            </a:r>
            <a:r>
              <a:rPr lang="en-US" sz="1600" spc="7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30" dirty="0" smtClean="0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adding</a:t>
            </a:r>
            <a:r>
              <a:rPr lang="en-US" sz="1600" spc="-3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six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35" dirty="0" smtClean="0">
                <a:latin typeface="Times New Roman" pitchFamily="18" charset="0"/>
                <a:cs typeface="Times New Roman" pitchFamily="18" charset="0"/>
              </a:rPr>
              <a:t>invalid</a:t>
            </a:r>
            <a:r>
              <a:rPr lang="en-US" sz="1600" spc="7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45" dirty="0" smtClean="0">
                <a:latin typeface="Times New Roman" pitchFamily="18" charset="0"/>
                <a:cs typeface="Times New Roman" pitchFamily="18" charset="0"/>
              </a:rPr>
              <a:t>states</a:t>
            </a:r>
            <a:r>
              <a:rPr lang="en-US" sz="1600" spc="-2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1600" spc="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35" dirty="0" smtClean="0">
                <a:latin typeface="Times New Roman" pitchFamily="18" charset="0"/>
                <a:cs typeface="Times New Roman" pitchFamily="18" charset="0"/>
              </a:rPr>
              <a:t>result</a:t>
            </a:r>
            <a:r>
              <a:rPr lang="en-US" sz="1600" spc="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xs-6)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12700" marR="5080" indent="914400">
              <a:lnSpc>
                <a:spcPct val="100000"/>
              </a:lnSpc>
            </a:pPr>
            <a:endParaRPr lang="en-US" dirty="0">
              <a:cs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4800" y="838200"/>
            <a:ext cx="8645550" cy="380873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lang="en-US" sz="2400" spc="-25" dirty="0" smtClean="0">
                <a:latin typeface="Times New Roman" pitchFamily="18" charset="0"/>
                <a:cs typeface="Times New Roman" pitchFamily="18" charset="0"/>
              </a:rPr>
              <a:t>BINARY </a:t>
            </a:r>
            <a:r>
              <a:rPr lang="en-US" sz="2400" spc="-5" dirty="0" smtClean="0">
                <a:latin typeface="Times New Roman" pitchFamily="18" charset="0"/>
                <a:cs typeface="Times New Roman" pitchFamily="18" charset="0"/>
              </a:rPr>
              <a:t>CODED</a:t>
            </a:r>
            <a:r>
              <a:rPr lang="en-US" sz="2400" spc="-1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spc="-5" dirty="0" smtClean="0">
                <a:latin typeface="Times New Roman" pitchFamily="18" charset="0"/>
                <a:cs typeface="Times New Roman" pitchFamily="18" charset="0"/>
              </a:rPr>
              <a:t>DECIMAL</a:t>
            </a:r>
            <a:endParaRPr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05800" y="6521145"/>
            <a:ext cx="696976" cy="2693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14960">
              <a:lnSpc>
                <a:spcPts val="2115"/>
              </a:lnSpc>
            </a:pPr>
            <a:fld id="{81D60167-4931-47E6-BA6A-407CBD079E47}" type="slidenum">
              <a:rPr sz="1800" dirty="0">
                <a:solidFill>
                  <a:srgbClr val="888888"/>
                </a:solidFill>
                <a:latin typeface="Calibri"/>
                <a:cs typeface="Calibri"/>
              </a:rPr>
              <a:pPr marL="314960">
                <a:lnSpc>
                  <a:spcPts val="2115"/>
                </a:lnSpc>
              </a:pPr>
              <a:t>21</a:t>
            </a:fld>
            <a:endParaRPr sz="1800">
              <a:latin typeface="Calibri"/>
              <a:cs typeface="Calibri"/>
            </a:endParaRPr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1" y="98886"/>
            <a:ext cx="1600199" cy="79646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2" y="6400802"/>
            <a:ext cx="4648199" cy="357187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724400" y="6400802"/>
            <a:ext cx="4572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81000" y="1905002"/>
            <a:ext cx="8382000" cy="30664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5080">
              <a:lnSpc>
                <a:spcPct val="150000"/>
              </a:lnSpc>
              <a:spcBef>
                <a:spcPts val="90"/>
              </a:spcBef>
            </a:pPr>
            <a:r>
              <a:rPr lang="en-US" b="1" spc="-45" dirty="0" smtClean="0">
                <a:latin typeface="Times New Roman" pitchFamily="18" charset="0"/>
                <a:cs typeface="Times New Roman" pitchFamily="18" charset="0"/>
              </a:rPr>
              <a:t>Representation </a:t>
            </a:r>
            <a:r>
              <a:rPr lang="en-US" b="1" spc="-5" dirty="0" smtClean="0">
                <a:latin typeface="Times New Roman" pitchFamily="18" charset="0"/>
                <a:cs typeface="Times New Roman" pitchFamily="18" charset="0"/>
              </a:rPr>
              <a:t>of signed </a:t>
            </a:r>
            <a:r>
              <a:rPr lang="en-US" b="1" spc="-5" dirty="0" err="1" smtClean="0">
                <a:latin typeface="Times New Roman" pitchFamily="18" charset="0"/>
                <a:cs typeface="Times New Roman" pitchFamily="18" charset="0"/>
              </a:rPr>
              <a:t>no.s</a:t>
            </a:r>
            <a:r>
              <a:rPr lang="en-US" b="1" spc="-5" dirty="0" smtClean="0">
                <a:latin typeface="Times New Roman" pitchFamily="18" charset="0"/>
                <a:cs typeface="Times New Roman" pitchFamily="18" charset="0"/>
              </a:rPr>
              <a:t> binary </a:t>
            </a:r>
            <a:r>
              <a:rPr lang="en-US" b="1" spc="-7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spc="-10" dirty="0" smtClean="0">
                <a:latin typeface="Times New Roman" pitchFamily="18" charset="0"/>
                <a:cs typeface="Times New Roman" pitchFamily="18" charset="0"/>
              </a:rPr>
              <a:t>arithmetic</a:t>
            </a:r>
            <a:r>
              <a:rPr lang="en-US" b="1" spc="-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spc="-5" dirty="0" smtClean="0">
                <a:latin typeface="Times New Roman" pitchFamily="18" charset="0"/>
                <a:cs typeface="Times New Roman" pitchFamily="18" charset="0"/>
              </a:rPr>
              <a:t>in</a:t>
            </a:r>
            <a:r>
              <a:rPr lang="en-US" b="1" spc="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spc="-40" dirty="0" smtClean="0">
                <a:latin typeface="Times New Roman" pitchFamily="18" charset="0"/>
                <a:cs typeface="Times New Roman" pitchFamily="18" charset="0"/>
              </a:rPr>
              <a:t>computers: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12700" marR="2000885" indent="91440">
              <a:lnSpc>
                <a:spcPct val="150000"/>
              </a:lnSpc>
              <a:spcBef>
                <a:spcPts val="210"/>
              </a:spcBef>
            </a:pPr>
            <a:r>
              <a:rPr lang="en-US" spc="-275" dirty="0" smtClean="0">
                <a:latin typeface="Times New Roman" pitchFamily="18" charset="0"/>
                <a:cs typeface="Times New Roman" pitchFamily="18" charset="0"/>
              </a:rPr>
              <a:t>T  w   o  </a:t>
            </a:r>
            <a:r>
              <a:rPr lang="en-US" spc="-16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pc="-10" dirty="0" smtClean="0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pc="-35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pc="-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pc="1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pc="-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represent </a:t>
            </a:r>
            <a:r>
              <a:rPr lang="en-US" spc="-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pc="5" dirty="0" smtClean="0">
                <a:latin typeface="Times New Roman" pitchFamily="18" charset="0"/>
                <a:cs typeface="Times New Roman" pitchFamily="18" charset="0"/>
              </a:rPr>
              <a:t>sign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ed</a:t>
            </a:r>
            <a:r>
              <a:rPr lang="en-US" spc="-4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pc="10" dirty="0" err="1" smtClean="0">
                <a:latin typeface="Times New Roman" pitchFamily="18" charset="0"/>
                <a:cs typeface="Times New Roman" pitchFamily="18" charset="0"/>
              </a:rPr>
              <a:t>no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.s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12700" marR="2000885" indent="91440">
              <a:lnSpc>
                <a:spcPct val="150000"/>
              </a:lnSpc>
              <a:spcBef>
                <a:spcPts val="210"/>
              </a:spcBef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pc="5" dirty="0" smtClean="0">
                <a:latin typeface="Times New Roman" pitchFamily="18" charset="0"/>
                <a:cs typeface="Times New Roman" pitchFamily="18" charset="0"/>
              </a:rPr>
              <a:t>Sign Magnitude form </a:t>
            </a:r>
          </a:p>
          <a:p>
            <a:pPr marL="12700" marR="2000885" indent="91440">
              <a:lnSpc>
                <a:spcPct val="150000"/>
              </a:lnSpc>
              <a:spcBef>
                <a:spcPts val="210"/>
              </a:spcBef>
              <a:buFont typeface="Wingdings" pitchFamily="2" charset="2"/>
              <a:buChar char="Ø"/>
            </a:pPr>
            <a:r>
              <a:rPr lang="en-US" spc="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pc="-5" dirty="0" smtClean="0">
                <a:latin typeface="Times New Roman" pitchFamily="18" charset="0"/>
                <a:cs typeface="Times New Roman" pitchFamily="18" charset="0"/>
              </a:rPr>
              <a:t>Complemented</a:t>
            </a:r>
            <a:r>
              <a:rPr lang="en-US" spc="-1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pc="5" dirty="0" smtClean="0">
                <a:latin typeface="Times New Roman" pitchFamily="18" charset="0"/>
                <a:cs typeface="Times New Roman" pitchFamily="18" charset="0"/>
              </a:rPr>
              <a:t>form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12700" marR="2503170">
              <a:lnSpc>
                <a:spcPct val="150000"/>
              </a:lnSpc>
              <a:spcBef>
                <a:spcPts val="70"/>
              </a:spcBef>
            </a:pPr>
            <a:r>
              <a:rPr lang="en-US" spc="-275" dirty="0" smtClean="0">
                <a:latin typeface="Times New Roman" pitchFamily="18" charset="0"/>
                <a:cs typeface="Times New Roman" pitchFamily="18" charset="0"/>
              </a:rPr>
              <a:t>                                 T</a:t>
            </a:r>
            <a:r>
              <a:rPr lang="en-US" spc="-80" dirty="0" smtClean="0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spc="5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pc="-16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pc="1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pc="-50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pc="5" dirty="0" smtClean="0">
                <a:latin typeface="Times New Roman" pitchFamily="18" charset="0"/>
                <a:cs typeface="Times New Roman" pitchFamily="18" charset="0"/>
              </a:rPr>
              <a:t>pli</a:t>
            </a:r>
            <a:r>
              <a:rPr lang="en-US" spc="-50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pc="5" dirty="0" smtClean="0">
                <a:latin typeface="Times New Roman" pitchFamily="18" charset="0"/>
                <a:cs typeface="Times New Roman" pitchFamily="18" charset="0"/>
              </a:rPr>
              <a:t>nt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ed</a:t>
            </a:r>
            <a:r>
              <a:rPr lang="en-US" spc="-9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pc="1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pc="-50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</a:t>
            </a:r>
          </a:p>
          <a:p>
            <a:pPr marL="12700" marR="2503170">
              <a:lnSpc>
                <a:spcPct val="150000"/>
              </a:lnSpc>
              <a:spcBef>
                <a:spcPts val="70"/>
              </a:spcBef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pc="-35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pc="-220" dirty="0" smtClean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pc="-16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pc="1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pc="-50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pc="5" dirty="0" smtClean="0">
                <a:latin typeface="Times New Roman" pitchFamily="18" charset="0"/>
                <a:cs typeface="Times New Roman" pitchFamily="18" charset="0"/>
              </a:rPr>
              <a:t>pli</a:t>
            </a:r>
            <a:r>
              <a:rPr lang="en-US" spc="-50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pc="1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pc="-7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pc="1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pc="5" dirty="0" smtClean="0">
                <a:latin typeface="Times New Roman" pitchFamily="18" charset="0"/>
                <a:cs typeface="Times New Roman" pitchFamily="18" charset="0"/>
              </a:rPr>
              <a:t>rm </a:t>
            </a:r>
          </a:p>
          <a:p>
            <a:pPr marL="12700" marR="2503170">
              <a:lnSpc>
                <a:spcPct val="150000"/>
              </a:lnSpc>
              <a:spcBef>
                <a:spcPts val="70"/>
              </a:spcBef>
            </a:pPr>
            <a:r>
              <a:rPr lang="en-US" spc="5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pc="-4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pc="-220" dirty="0" smtClean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pc="-16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pc="1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pc="-45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pc="5" dirty="0" smtClean="0">
                <a:latin typeface="Times New Roman" pitchFamily="18" charset="0"/>
                <a:cs typeface="Times New Roman" pitchFamily="18" charset="0"/>
              </a:rPr>
              <a:t>pli</a:t>
            </a:r>
            <a:r>
              <a:rPr lang="en-US" spc="-45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pc="1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pc="-9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pc="1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rm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4800" y="838200"/>
            <a:ext cx="8645550" cy="380873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lang="en-US" sz="2400" spc="-25" smtClean="0">
                <a:latin typeface="Times New Roman" pitchFamily="18" charset="0"/>
                <a:cs typeface="Times New Roman" pitchFamily="18" charset="0"/>
              </a:rPr>
              <a:t>BINARY </a:t>
            </a:r>
            <a:r>
              <a:rPr lang="en-US" sz="2400" spc="-5" smtClean="0">
                <a:latin typeface="Times New Roman" pitchFamily="18" charset="0"/>
                <a:cs typeface="Times New Roman" pitchFamily="18" charset="0"/>
              </a:rPr>
              <a:t>CODED</a:t>
            </a:r>
            <a:r>
              <a:rPr lang="en-US" sz="2400" spc="-15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spc="-5" dirty="0" smtClean="0">
                <a:latin typeface="Times New Roman" pitchFamily="18" charset="0"/>
                <a:cs typeface="Times New Roman" pitchFamily="18" charset="0"/>
              </a:rPr>
              <a:t>DECIMAL</a:t>
            </a:r>
            <a:endParaRPr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05800" y="6521145"/>
            <a:ext cx="696976" cy="2693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14960">
              <a:lnSpc>
                <a:spcPts val="2115"/>
              </a:lnSpc>
            </a:pPr>
            <a:fld id="{81D60167-4931-47E6-BA6A-407CBD079E47}" type="slidenum">
              <a:rPr sz="1800" dirty="0">
                <a:solidFill>
                  <a:srgbClr val="888888"/>
                </a:solidFill>
                <a:latin typeface="Calibri"/>
                <a:cs typeface="Calibri"/>
              </a:rPr>
              <a:pPr marL="314960">
                <a:lnSpc>
                  <a:spcPts val="2115"/>
                </a:lnSpc>
              </a:pPr>
              <a:t>22</a:t>
            </a:fld>
            <a:endParaRPr sz="1800">
              <a:latin typeface="Calibri"/>
              <a:cs typeface="Calibri"/>
            </a:endParaRPr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1" y="98886"/>
            <a:ext cx="1600199" cy="79646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2" y="6400802"/>
            <a:ext cx="4648199" cy="357187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724400" y="6400802"/>
            <a:ext cx="4572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81000" y="1905000"/>
            <a:ext cx="8382000" cy="25058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5080">
              <a:lnSpc>
                <a:spcPct val="150000"/>
              </a:lnSpc>
              <a:spcBef>
                <a:spcPts val="90"/>
              </a:spcBef>
              <a:tabLst>
                <a:tab pos="1393825" algn="l"/>
              </a:tabLst>
            </a:pPr>
            <a:r>
              <a:rPr lang="en-US" sz="2000" spc="-15" dirty="0" smtClean="0">
                <a:latin typeface="Times New Roman" pitchFamily="18" charset="0"/>
                <a:cs typeface="Times New Roman" pitchFamily="18" charset="0"/>
              </a:rPr>
              <a:t>Error </a:t>
            </a:r>
            <a:r>
              <a:rPr lang="en-US" sz="2000" spc="-5" dirty="0" smtClean="0">
                <a:latin typeface="Times New Roman" pitchFamily="18" charset="0"/>
                <a:cs typeface="Times New Roman" pitchFamily="18" charset="0"/>
              </a:rPr>
              <a:t>– Detecting </a:t>
            </a:r>
            <a:r>
              <a:rPr lang="en-US" sz="2000" spc="5" dirty="0" smtClean="0">
                <a:latin typeface="Times New Roman" pitchFamily="18" charset="0"/>
                <a:cs typeface="Times New Roman" pitchFamily="18" charset="0"/>
              </a:rPr>
              <a:t>codes:</a:t>
            </a:r>
          </a:p>
          <a:p>
            <a:pPr marL="12700" marR="5080">
              <a:lnSpc>
                <a:spcPct val="150000"/>
              </a:lnSpc>
              <a:spcBef>
                <a:spcPts val="90"/>
              </a:spcBef>
              <a:tabLst>
                <a:tab pos="1393825" algn="l"/>
              </a:tabLst>
            </a:pPr>
            <a:r>
              <a:rPr lang="en-US" sz="1600" spc="5" dirty="0" smtClean="0">
                <a:latin typeface="Times New Roman" pitchFamily="18" charset="0"/>
                <a:cs typeface="Times New Roman" pitchFamily="18" charset="0"/>
              </a:rPr>
              <a:t>When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binary data 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is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transmitted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&amp;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 processed, it</a:t>
            </a:r>
            <a:r>
              <a:rPr lang="en-US" sz="1600" spc="-4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en-US" sz="1600" spc="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susceptible</a:t>
            </a:r>
            <a:r>
              <a:rPr lang="en-US" sz="1600" spc="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noise</a:t>
            </a:r>
            <a:r>
              <a:rPr lang="en-US" sz="1600" spc="3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that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can</a:t>
            </a:r>
            <a:r>
              <a:rPr lang="en-US" sz="1600" spc="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alter</a:t>
            </a:r>
            <a:r>
              <a:rPr lang="en-US" sz="1600" spc="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or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distort</a:t>
            </a:r>
            <a:r>
              <a:rPr lang="en-US" sz="1600" spc="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its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 contents.</a:t>
            </a:r>
            <a:r>
              <a:rPr lang="en-US" sz="1600" spc="-7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sz="1600" spc="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45" dirty="0" smtClean="0">
                <a:latin typeface="Times New Roman" pitchFamily="18" charset="0"/>
                <a:cs typeface="Times New Roman" pitchFamily="18" charset="0"/>
              </a:rPr>
              <a:t>1’s</a:t>
            </a:r>
            <a:r>
              <a:rPr lang="en-US" sz="1600" spc="-2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5" dirty="0" smtClean="0">
                <a:latin typeface="Times New Roman" pitchFamily="18" charset="0"/>
                <a:cs typeface="Times New Roman" pitchFamily="18" charset="0"/>
              </a:rPr>
              <a:t>may</a:t>
            </a:r>
            <a:r>
              <a:rPr lang="en-US" sz="1600" spc="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get changed</a:t>
            </a:r>
            <a:r>
              <a:rPr lang="en-US" sz="1600" spc="-2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n-US" sz="1600" spc="2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45" dirty="0" smtClean="0">
                <a:latin typeface="Times New Roman" pitchFamily="18" charset="0"/>
                <a:cs typeface="Times New Roman" pitchFamily="18" charset="0"/>
              </a:rPr>
              <a:t>0’s</a:t>
            </a:r>
            <a:r>
              <a:rPr lang="en-US" sz="1600" spc="-2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&amp;</a:t>
            </a:r>
            <a:r>
              <a:rPr lang="en-US" sz="1600" spc="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45" dirty="0" smtClean="0">
                <a:latin typeface="Times New Roman" pitchFamily="18" charset="0"/>
                <a:cs typeface="Times New Roman" pitchFamily="18" charset="0"/>
              </a:rPr>
              <a:t>1’s</a:t>
            </a:r>
            <a:r>
              <a:rPr lang="en-US" sz="1600" spc="-2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.because</a:t>
            </a:r>
            <a:r>
              <a:rPr lang="en-US" sz="1600" spc="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digital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 systems</a:t>
            </a:r>
            <a:r>
              <a:rPr lang="en-US" sz="1600" spc="-3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5" dirty="0" smtClean="0">
                <a:latin typeface="Times New Roman" pitchFamily="18" charset="0"/>
                <a:cs typeface="Times New Roman" pitchFamily="18" charset="0"/>
              </a:rPr>
              <a:t>must</a:t>
            </a:r>
            <a:r>
              <a:rPr lang="en-US" sz="1600" spc="3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be</a:t>
            </a:r>
            <a:r>
              <a:rPr lang="en-US" sz="1600" spc="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accurate</a:t>
            </a:r>
            <a:r>
              <a:rPr lang="en-US" sz="1600" spc="-2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digit,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 error</a:t>
            </a:r>
            <a:r>
              <a:rPr lang="en-US" sz="1600" spc="-2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can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pose</a:t>
            </a:r>
            <a:r>
              <a:rPr lang="en-US" sz="1600" spc="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1600" spc="5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problem.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Several</a:t>
            </a:r>
            <a:r>
              <a:rPr lang="en-US" sz="1600" spc="-3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schemes</a:t>
            </a:r>
            <a:r>
              <a:rPr lang="en-US" sz="1600" spc="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30" dirty="0" smtClean="0">
                <a:latin typeface="Times New Roman" pitchFamily="18" charset="0"/>
                <a:cs typeface="Times New Roman" pitchFamily="18" charset="0"/>
              </a:rPr>
              <a:t>have</a:t>
            </a:r>
            <a:r>
              <a:rPr lang="en-US" sz="1600" spc="4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been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devised</a:t>
            </a:r>
            <a:r>
              <a:rPr lang="en-US" sz="1600" spc="2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 detect</a:t>
            </a:r>
            <a:r>
              <a:rPr lang="en-US" sz="1600" spc="-3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occurrence</a:t>
            </a:r>
            <a:r>
              <a:rPr lang="en-US" sz="1600" spc="-6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en-US" sz="1600" spc="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1600" spc="-5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single</a:t>
            </a:r>
            <a:r>
              <a:rPr lang="en-US" sz="1600" spc="-3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bit</a:t>
            </a:r>
            <a:r>
              <a:rPr lang="en-US" sz="1600" spc="2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error</a:t>
            </a:r>
            <a:r>
              <a:rPr lang="en-US" sz="1600" spc="-2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in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 a</a:t>
            </a:r>
            <a:r>
              <a:rPr lang="en-US" sz="1600" spc="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binary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word,</a:t>
            </a:r>
            <a:r>
              <a:rPr lang="en-US" sz="1600" spc="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sz="1600" spc="2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that</a:t>
            </a:r>
            <a:r>
              <a:rPr lang="en-US" sz="1600" spc="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30" dirty="0" smtClean="0">
                <a:latin typeface="Times New Roman" pitchFamily="18" charset="0"/>
                <a:cs typeface="Times New Roman" pitchFamily="18" charset="0"/>
              </a:rPr>
              <a:t>whenever</a:t>
            </a:r>
            <a:r>
              <a:rPr lang="en-US" sz="1600" spc="8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such</a:t>
            </a:r>
            <a:r>
              <a:rPr lang="en-US" sz="1600" spc="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an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 error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occurs</a:t>
            </a:r>
            <a:r>
              <a:rPr lang="en-US" sz="1600" spc="-2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the concerned</a:t>
            </a:r>
            <a:r>
              <a:rPr lang="en-US" sz="1600" spc="-3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binary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30" dirty="0" smtClean="0">
                <a:latin typeface="Times New Roman" pitchFamily="18" charset="0"/>
                <a:cs typeface="Times New Roman" pitchFamily="18" charset="0"/>
              </a:rPr>
              <a:t>word</a:t>
            </a:r>
            <a:r>
              <a:rPr lang="en-US" sz="1600" spc="6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can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be</a:t>
            </a:r>
            <a:r>
              <a:rPr lang="en-US" sz="1600" spc="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corrected</a:t>
            </a:r>
            <a:r>
              <a:rPr lang="en-US" sz="1600" spc="-3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&amp;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 retransmitted.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4800" y="838200"/>
            <a:ext cx="8645550" cy="380873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lang="en-US" sz="2400" spc="5" dirty="0" smtClean="0">
                <a:latin typeface="Times New Roman" pitchFamily="18" charset="0"/>
                <a:cs typeface="Times New Roman" pitchFamily="18" charset="0"/>
              </a:rPr>
              <a:t>BINARY ARITHMETIC</a:t>
            </a:r>
            <a:endParaRPr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456676" y="6521146"/>
            <a:ext cx="546100" cy="5386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14960">
              <a:lnSpc>
                <a:spcPts val="2115"/>
              </a:lnSpc>
            </a:pPr>
            <a:fld id="{81D60167-4931-47E6-BA6A-407CBD079E47}" type="slidenum">
              <a:rPr sz="1800" dirty="0">
                <a:solidFill>
                  <a:srgbClr val="888888"/>
                </a:solidFill>
                <a:latin typeface="Calibri"/>
                <a:cs typeface="Calibri"/>
              </a:rPr>
              <a:pPr marL="314960">
                <a:lnSpc>
                  <a:spcPts val="2115"/>
                </a:lnSpc>
              </a:pPr>
              <a:t>3</a:t>
            </a:fld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04801" y="1828800"/>
            <a:ext cx="809498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0" smtClean="0">
                <a:latin typeface="Microsoft Sans Serif"/>
                <a:cs typeface="Microsoft Sans Serif"/>
              </a:rPr>
              <a:t>.</a:t>
            </a:r>
            <a:endParaRPr sz="2400">
              <a:latin typeface="Microsoft Sans Serif"/>
              <a:cs typeface="Microsoft Sans Serif"/>
            </a:endParaRPr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1" y="98886"/>
            <a:ext cx="1600199" cy="79646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2" y="6400802"/>
            <a:ext cx="4648199" cy="357187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724400" y="6400802"/>
            <a:ext cx="4572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85800" y="1905000"/>
            <a:ext cx="8077200" cy="2162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US" sz="2400" spc="5" dirty="0" smtClean="0">
                <a:latin typeface="Times New Roman"/>
                <a:cs typeface="Times New Roman"/>
              </a:rPr>
              <a:t>B</a:t>
            </a:r>
            <a:r>
              <a:rPr lang="en-US" sz="2400" spc="10" dirty="0" smtClean="0">
                <a:latin typeface="Times New Roman"/>
                <a:cs typeface="Times New Roman"/>
              </a:rPr>
              <a:t>i</a:t>
            </a:r>
            <a:r>
              <a:rPr lang="en-US" sz="2400" dirty="0" smtClean="0">
                <a:latin typeface="Times New Roman"/>
                <a:cs typeface="Times New Roman"/>
              </a:rPr>
              <a:t>n</a:t>
            </a:r>
            <a:r>
              <a:rPr lang="en-US" sz="2400" spc="10" dirty="0" smtClean="0">
                <a:latin typeface="Times New Roman"/>
                <a:cs typeface="Times New Roman"/>
              </a:rPr>
              <a:t>a</a:t>
            </a:r>
            <a:r>
              <a:rPr lang="en-US" sz="2400" dirty="0" smtClean="0">
                <a:latin typeface="Times New Roman"/>
                <a:cs typeface="Times New Roman"/>
              </a:rPr>
              <a:t>ry</a:t>
            </a:r>
            <a:r>
              <a:rPr lang="en-US" sz="2400" spc="-185" dirty="0" smtClean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Subt</a:t>
            </a:r>
            <a:r>
              <a:rPr lang="en-US" sz="2400" spc="5" dirty="0" smtClean="0">
                <a:latin typeface="Times New Roman"/>
                <a:cs typeface="Times New Roman"/>
              </a:rPr>
              <a:t>r</a:t>
            </a:r>
            <a:r>
              <a:rPr lang="en-US" sz="2400" spc="10" dirty="0" smtClean="0">
                <a:latin typeface="Times New Roman"/>
                <a:cs typeface="Times New Roman"/>
              </a:rPr>
              <a:t>a</a:t>
            </a:r>
            <a:r>
              <a:rPr lang="en-US" sz="2400" dirty="0" smtClean="0">
                <a:latin typeface="Times New Roman"/>
                <a:cs typeface="Times New Roman"/>
              </a:rPr>
              <a:t>ct</a:t>
            </a:r>
            <a:r>
              <a:rPr lang="en-US" sz="2400" spc="15" dirty="0" smtClean="0">
                <a:latin typeface="Times New Roman"/>
                <a:cs typeface="Times New Roman"/>
              </a:rPr>
              <a:t>i</a:t>
            </a:r>
            <a:r>
              <a:rPr lang="en-US" sz="2400" spc="10" dirty="0" smtClean="0">
                <a:latin typeface="Times New Roman"/>
                <a:cs typeface="Times New Roman"/>
              </a:rPr>
              <a:t>o</a:t>
            </a:r>
            <a:r>
              <a:rPr lang="en-US" sz="2400" dirty="0" smtClean="0">
                <a:latin typeface="Times New Roman"/>
                <a:cs typeface="Times New Roman"/>
              </a:rPr>
              <a:t>n:</a:t>
            </a:r>
          </a:p>
          <a:p>
            <a:pPr marL="12700">
              <a:lnSpc>
                <a:spcPct val="100000"/>
              </a:lnSpc>
              <a:spcBef>
                <a:spcPts val="155"/>
              </a:spcBef>
            </a:pPr>
            <a:r>
              <a:rPr lang="en-US" spc="-5" dirty="0" smtClean="0">
                <a:cs typeface="Calibri"/>
              </a:rPr>
              <a:t>Rules:</a:t>
            </a:r>
            <a:endParaRPr lang="en-US" dirty="0" smtClean="0"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en-US" spc="5" dirty="0" smtClean="0">
                <a:latin typeface="Times New Roman"/>
                <a:cs typeface="Times New Roman"/>
              </a:rPr>
              <a:t>                             0-0=0</a:t>
            </a:r>
            <a:endParaRPr lang="en-US" dirty="0" smtClean="0">
              <a:latin typeface="Times New Roman"/>
              <a:cs typeface="Times New Roman"/>
            </a:endParaRPr>
          </a:p>
          <a:p>
            <a:pPr marL="24765">
              <a:lnSpc>
                <a:spcPct val="100000"/>
              </a:lnSpc>
            </a:pPr>
            <a:r>
              <a:rPr lang="en-US" spc="5" dirty="0" smtClean="0">
                <a:latin typeface="Times New Roman"/>
                <a:cs typeface="Times New Roman"/>
              </a:rPr>
              <a:t>                             1-1=0</a:t>
            </a:r>
            <a:endParaRPr lang="en-US" dirty="0" smtClean="0">
              <a:latin typeface="Times New Roman"/>
              <a:cs typeface="Times New Roman"/>
            </a:endParaRPr>
          </a:p>
          <a:p>
            <a:pPr marL="109855">
              <a:lnSpc>
                <a:spcPct val="100000"/>
              </a:lnSpc>
            </a:pPr>
            <a:r>
              <a:rPr lang="en-US" spc="5" dirty="0" smtClean="0">
                <a:latin typeface="Times New Roman"/>
                <a:cs typeface="Times New Roman"/>
              </a:rPr>
              <a:t>                           1-0=1</a:t>
            </a:r>
            <a:endParaRPr lang="en-US" dirty="0" smtClean="0">
              <a:latin typeface="Times New Roman"/>
              <a:cs typeface="Times New Roman"/>
            </a:endParaRPr>
          </a:p>
          <a:p>
            <a:pPr marL="109855">
              <a:spcBef>
                <a:spcPts val="5"/>
              </a:spcBef>
            </a:pPr>
            <a:r>
              <a:rPr lang="en-US" spc="35" dirty="0" smtClean="0">
                <a:latin typeface="Times New Roman"/>
                <a:cs typeface="Times New Roman"/>
              </a:rPr>
              <a:t>                         0</a:t>
            </a:r>
            <a:r>
              <a:rPr lang="en-US" dirty="0" smtClean="0">
                <a:latin typeface="Times New Roman"/>
                <a:cs typeface="Times New Roman"/>
              </a:rPr>
              <a:t>-</a:t>
            </a:r>
            <a:r>
              <a:rPr lang="en-US" spc="15" dirty="0" smtClean="0">
                <a:latin typeface="Times New Roman"/>
                <a:cs typeface="Times New Roman"/>
              </a:rPr>
              <a:t>1</a:t>
            </a:r>
            <a:r>
              <a:rPr lang="en-US" dirty="0" smtClean="0">
                <a:latin typeface="Times New Roman"/>
                <a:cs typeface="Times New Roman"/>
              </a:rPr>
              <a:t>=1               with</a:t>
            </a:r>
            <a:r>
              <a:rPr lang="en-US" spc="-85" dirty="0" smtClean="0">
                <a:latin typeface="Times New Roman"/>
                <a:cs typeface="Times New Roman"/>
              </a:rPr>
              <a:t> </a:t>
            </a:r>
            <a:r>
              <a:rPr lang="en-US" dirty="0" smtClean="0">
                <a:latin typeface="Times New Roman"/>
                <a:cs typeface="Times New Roman"/>
              </a:rPr>
              <a:t>a</a:t>
            </a:r>
            <a:r>
              <a:rPr lang="en-US" spc="-10" dirty="0" smtClean="0">
                <a:latin typeface="Times New Roman"/>
                <a:cs typeface="Times New Roman"/>
              </a:rPr>
              <a:t> </a:t>
            </a:r>
            <a:r>
              <a:rPr lang="en-US" spc="5" dirty="0" smtClean="0">
                <a:latin typeface="Times New Roman"/>
                <a:cs typeface="Times New Roman"/>
              </a:rPr>
              <a:t>borrow</a:t>
            </a:r>
            <a:r>
              <a:rPr lang="en-US" spc="-30" dirty="0" smtClean="0">
                <a:latin typeface="Times New Roman"/>
                <a:cs typeface="Times New Roman"/>
              </a:rPr>
              <a:t> </a:t>
            </a:r>
            <a:r>
              <a:rPr lang="en-US" dirty="0" smtClean="0">
                <a:latin typeface="Times New Roman"/>
                <a:cs typeface="Times New Roman"/>
              </a:rPr>
              <a:t>of</a:t>
            </a:r>
            <a:r>
              <a:rPr lang="en-US" spc="-170" dirty="0" smtClean="0">
                <a:latin typeface="Times New Roman"/>
                <a:cs typeface="Times New Roman"/>
              </a:rPr>
              <a:t> </a:t>
            </a:r>
            <a:r>
              <a:rPr lang="en-US" spc="5" dirty="0" smtClean="0">
                <a:latin typeface="Times New Roman"/>
                <a:cs typeface="Times New Roman"/>
              </a:rPr>
              <a:t>1</a:t>
            </a:r>
            <a:endParaRPr lang="en-US" dirty="0" smtClean="0">
              <a:latin typeface="Times New Roman"/>
              <a:cs typeface="Times New Roman"/>
            </a:endParaRPr>
          </a:p>
          <a:p>
            <a:pPr marL="109855">
              <a:lnSpc>
                <a:spcPct val="100000"/>
              </a:lnSpc>
              <a:spcBef>
                <a:spcPts val="5"/>
              </a:spcBef>
            </a:pPr>
            <a:endParaRPr lang="en-US" dirty="0" smtClean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4800" y="838200"/>
            <a:ext cx="8645550" cy="380873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lang="en-US" sz="2400" spc="5" dirty="0" smtClean="0">
                <a:latin typeface="Times New Roman" pitchFamily="18" charset="0"/>
                <a:cs typeface="Times New Roman" pitchFamily="18" charset="0"/>
              </a:rPr>
              <a:t>BINARY ARITHMETIC</a:t>
            </a:r>
            <a:endParaRPr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456676" y="6521146"/>
            <a:ext cx="546100" cy="5386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14960">
              <a:lnSpc>
                <a:spcPts val="2115"/>
              </a:lnSpc>
            </a:pPr>
            <a:fld id="{81D60167-4931-47E6-BA6A-407CBD079E47}" type="slidenum">
              <a:rPr sz="1800" dirty="0">
                <a:solidFill>
                  <a:srgbClr val="888888"/>
                </a:solidFill>
                <a:latin typeface="Calibri"/>
                <a:cs typeface="Calibri"/>
              </a:rPr>
              <a:pPr marL="314960">
                <a:lnSpc>
                  <a:spcPts val="2115"/>
                </a:lnSpc>
              </a:pPr>
              <a:t>4</a:t>
            </a:fld>
            <a:endParaRPr sz="1800">
              <a:latin typeface="Calibri"/>
              <a:cs typeface="Calibri"/>
            </a:endParaRPr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1" y="98886"/>
            <a:ext cx="1600199" cy="79646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2" y="6400802"/>
            <a:ext cx="4648199" cy="357187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724400" y="6400802"/>
            <a:ext cx="4572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85800" y="1905002"/>
            <a:ext cx="8077200" cy="23160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3505">
              <a:lnSpc>
                <a:spcPct val="100000"/>
              </a:lnSpc>
              <a:spcBef>
                <a:spcPts val="390"/>
              </a:spcBef>
            </a:pPr>
            <a:r>
              <a:rPr lang="en-US" sz="2400" spc="-5" dirty="0" smtClean="0">
                <a:latin typeface="Times New Roman"/>
                <a:cs typeface="Times New Roman"/>
              </a:rPr>
              <a:t>Binary</a:t>
            </a:r>
            <a:r>
              <a:rPr lang="en-US" sz="2400" spc="-140" dirty="0" smtClean="0">
                <a:latin typeface="Times New Roman"/>
                <a:cs typeface="Times New Roman"/>
              </a:rPr>
              <a:t> </a:t>
            </a:r>
            <a:r>
              <a:rPr lang="en-US" sz="2400" spc="-5" dirty="0" smtClean="0">
                <a:latin typeface="Times New Roman"/>
                <a:cs typeface="Times New Roman"/>
              </a:rPr>
              <a:t>multiplication:</a:t>
            </a:r>
            <a:endParaRPr lang="en-US" sz="2400" dirty="0" smtClean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lang="en-US" sz="2400" dirty="0" smtClean="0">
                <a:latin typeface="Times New Roman"/>
                <a:cs typeface="Times New Roman"/>
              </a:rPr>
              <a:t>Rules:</a:t>
            </a:r>
          </a:p>
          <a:p>
            <a:pPr marL="1842135">
              <a:lnSpc>
                <a:spcPct val="100000"/>
              </a:lnSpc>
              <a:spcBef>
                <a:spcPts val="5"/>
              </a:spcBef>
            </a:pPr>
            <a:r>
              <a:rPr lang="en-US" sz="2400" dirty="0" smtClean="0">
                <a:latin typeface="Times New Roman"/>
                <a:cs typeface="Times New Roman"/>
              </a:rPr>
              <a:t>0x0=0</a:t>
            </a:r>
          </a:p>
          <a:p>
            <a:pPr marL="1842135">
              <a:lnSpc>
                <a:spcPts val="2845"/>
              </a:lnSpc>
            </a:pPr>
            <a:r>
              <a:rPr lang="en-US" sz="2400" dirty="0" smtClean="0">
                <a:latin typeface="Times New Roman"/>
                <a:cs typeface="Times New Roman"/>
              </a:rPr>
              <a:t>1x1=0</a:t>
            </a:r>
          </a:p>
          <a:p>
            <a:pPr marL="1842135">
              <a:lnSpc>
                <a:spcPts val="2795"/>
              </a:lnSpc>
            </a:pPr>
            <a:r>
              <a:rPr lang="en-US" sz="2400" dirty="0" smtClean="0">
                <a:latin typeface="Times New Roman"/>
                <a:cs typeface="Times New Roman"/>
              </a:rPr>
              <a:t>1x0=0</a:t>
            </a:r>
          </a:p>
          <a:p>
            <a:pPr marL="1842135">
              <a:lnSpc>
                <a:spcPts val="2830"/>
              </a:lnSpc>
            </a:pPr>
            <a:r>
              <a:rPr lang="en-US" sz="2400" dirty="0" smtClean="0">
                <a:latin typeface="Times New Roman"/>
                <a:cs typeface="Times New Roman"/>
              </a:rPr>
              <a:t>0x1=0</a:t>
            </a:r>
            <a:endParaRPr lang="en-US"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8456676" y="6521146"/>
            <a:ext cx="546100" cy="5386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14960">
              <a:lnSpc>
                <a:spcPts val="2115"/>
              </a:lnSpc>
            </a:pPr>
            <a:fld id="{81D60167-4931-47E6-BA6A-407CBD079E47}" type="slidenum">
              <a:rPr sz="1800" dirty="0">
                <a:solidFill>
                  <a:srgbClr val="888888"/>
                </a:solidFill>
                <a:latin typeface="Calibri"/>
                <a:cs typeface="Calibri"/>
              </a:rPr>
              <a:pPr marL="314960">
                <a:lnSpc>
                  <a:spcPts val="2115"/>
                </a:lnSpc>
              </a:pPr>
              <a:t>5</a:t>
            </a:fld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04801" y="1828800"/>
            <a:ext cx="809498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0" smtClean="0">
                <a:latin typeface="Microsoft Sans Serif"/>
                <a:cs typeface="Microsoft Sans Serif"/>
              </a:rPr>
              <a:t>.</a:t>
            </a:r>
            <a:endParaRPr sz="2400">
              <a:latin typeface="Microsoft Sans Serif"/>
              <a:cs typeface="Microsoft Sans Serif"/>
            </a:endParaRPr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1" y="98886"/>
            <a:ext cx="1600199" cy="79646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2" y="6400802"/>
            <a:ext cx="4648199" cy="357187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724400" y="6400802"/>
            <a:ext cx="4572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85800" y="1905002"/>
            <a:ext cx="8077200" cy="23160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3505">
              <a:lnSpc>
                <a:spcPct val="100000"/>
              </a:lnSpc>
              <a:spcBef>
                <a:spcPts val="390"/>
              </a:spcBef>
            </a:pPr>
            <a:r>
              <a:rPr lang="en-US" sz="2400" b="1" spc="-5" dirty="0" smtClean="0">
                <a:latin typeface="Times New Roman"/>
                <a:cs typeface="Times New Roman"/>
              </a:rPr>
              <a:t>Binary</a:t>
            </a:r>
            <a:r>
              <a:rPr lang="en-US" sz="2400" b="1" spc="-140" dirty="0" smtClean="0">
                <a:latin typeface="Times New Roman"/>
                <a:cs typeface="Times New Roman"/>
              </a:rPr>
              <a:t> </a:t>
            </a:r>
            <a:r>
              <a:rPr lang="en-US" sz="2400" b="1" spc="-5" dirty="0" smtClean="0">
                <a:latin typeface="Times New Roman"/>
                <a:cs typeface="Times New Roman"/>
              </a:rPr>
              <a:t>multiplication:</a:t>
            </a:r>
            <a:endParaRPr lang="en-US" sz="2400" dirty="0" smtClean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lang="en-US" sz="2400" dirty="0" smtClean="0">
                <a:latin typeface="Times New Roman"/>
                <a:cs typeface="Times New Roman"/>
              </a:rPr>
              <a:t>Rules:</a:t>
            </a:r>
          </a:p>
          <a:p>
            <a:pPr marL="1842135">
              <a:lnSpc>
                <a:spcPct val="100000"/>
              </a:lnSpc>
              <a:spcBef>
                <a:spcPts val="5"/>
              </a:spcBef>
            </a:pPr>
            <a:r>
              <a:rPr lang="en-US" sz="2400" dirty="0" smtClean="0">
                <a:latin typeface="Times New Roman"/>
                <a:cs typeface="Times New Roman"/>
              </a:rPr>
              <a:t>0x0=0</a:t>
            </a:r>
          </a:p>
          <a:p>
            <a:pPr marL="1842135">
              <a:lnSpc>
                <a:spcPts val="2845"/>
              </a:lnSpc>
            </a:pPr>
            <a:r>
              <a:rPr lang="en-US" sz="2400" dirty="0" smtClean="0">
                <a:latin typeface="Times New Roman"/>
                <a:cs typeface="Times New Roman"/>
              </a:rPr>
              <a:t>1x1=0</a:t>
            </a:r>
          </a:p>
          <a:p>
            <a:pPr marL="1842135">
              <a:lnSpc>
                <a:spcPts val="2795"/>
              </a:lnSpc>
            </a:pPr>
            <a:r>
              <a:rPr lang="en-US" sz="2400" dirty="0" smtClean="0">
                <a:latin typeface="Times New Roman"/>
                <a:cs typeface="Times New Roman"/>
              </a:rPr>
              <a:t>1x0=0</a:t>
            </a:r>
          </a:p>
          <a:p>
            <a:pPr marL="1842135">
              <a:lnSpc>
                <a:spcPts val="2830"/>
              </a:lnSpc>
            </a:pPr>
            <a:r>
              <a:rPr lang="en-US" sz="2400" dirty="0" smtClean="0">
                <a:latin typeface="Times New Roman"/>
                <a:cs typeface="Times New Roman"/>
              </a:rPr>
              <a:t>0x1=0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10" name="object 3"/>
          <p:cNvSpPr txBox="1">
            <a:spLocks/>
          </p:cNvSpPr>
          <p:nvPr/>
        </p:nvSpPr>
        <p:spPr>
          <a:xfrm>
            <a:off x="304800" y="838200"/>
            <a:ext cx="8645550" cy="380873"/>
          </a:xfrm>
          <a:prstGeom prst="rect">
            <a:avLst/>
          </a:prstGeom>
        </p:spPr>
        <p:txBody>
          <a:bodyPr vert="horz" wrap="square" lIns="0" tIns="11430" rIns="0" bIns="0" rtlCol="0" anchor="ctr">
            <a:spAutoFit/>
          </a:bodyPr>
          <a:lstStyle/>
          <a:p>
            <a:pPr marL="12700" marR="0" lvl="0" indent="0" algn="ctr" defTabSz="914400" rtl="0" eaLnBrk="1" fontAlgn="auto" latinLnBrk="0" hangingPunct="1">
              <a:lnSpc>
                <a:spcPct val="100000"/>
              </a:lnSpc>
              <a:spcBef>
                <a:spcPts val="9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5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BINARY ARITHMETIC</a:t>
            </a: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438400" y="609600"/>
            <a:ext cx="4110354" cy="380873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400" spc="5" smtClean="0">
                <a:latin typeface="Times New Roman" pitchFamily="18" charset="0"/>
                <a:cs typeface="Times New Roman" pitchFamily="18" charset="0"/>
              </a:rPr>
              <a:t>BINARY</a:t>
            </a:r>
            <a:r>
              <a:rPr lang="en-US" sz="2400" spc="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5" smtClean="0">
                <a:latin typeface="Times New Roman" pitchFamily="18" charset="0"/>
                <a:cs typeface="Times New Roman" pitchFamily="18" charset="0"/>
              </a:rPr>
              <a:t>ARITHMETIC</a:t>
            </a:r>
            <a:endParaRPr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768475" y="2434589"/>
            <a:ext cx="1066800" cy="0"/>
          </a:xfrm>
          <a:custGeom>
            <a:avLst/>
            <a:gdLst/>
            <a:ahLst/>
            <a:cxnLst/>
            <a:rect l="l" t="t" r="r" b="b"/>
            <a:pathLst>
              <a:path w="1066800">
                <a:moveTo>
                  <a:pt x="0" y="0"/>
                </a:moveTo>
                <a:lnTo>
                  <a:pt x="106680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768475" y="3257930"/>
            <a:ext cx="1066800" cy="0"/>
          </a:xfrm>
          <a:custGeom>
            <a:avLst/>
            <a:gdLst/>
            <a:ahLst/>
            <a:cxnLst/>
            <a:rect l="l" t="t" r="r" b="b"/>
            <a:pathLst>
              <a:path w="1066800">
                <a:moveTo>
                  <a:pt x="0" y="0"/>
                </a:moveTo>
                <a:lnTo>
                  <a:pt x="106680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53744" y="4081271"/>
            <a:ext cx="1219200" cy="0"/>
          </a:xfrm>
          <a:custGeom>
            <a:avLst/>
            <a:gdLst/>
            <a:ahLst/>
            <a:cxnLst/>
            <a:rect l="l" t="t" r="r" b="b"/>
            <a:pathLst>
              <a:path w="1219200">
                <a:moveTo>
                  <a:pt x="0" y="0"/>
                </a:moveTo>
                <a:lnTo>
                  <a:pt x="1219149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768475" y="4904485"/>
            <a:ext cx="1143000" cy="0"/>
          </a:xfrm>
          <a:custGeom>
            <a:avLst/>
            <a:gdLst/>
            <a:ahLst/>
            <a:cxnLst/>
            <a:rect l="l" t="t" r="r" b="b"/>
            <a:pathLst>
              <a:path w="1143000">
                <a:moveTo>
                  <a:pt x="0" y="0"/>
                </a:moveTo>
                <a:lnTo>
                  <a:pt x="114300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764541" y="1905000"/>
            <a:ext cx="2703830" cy="424218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920750" algn="ctr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Times New Roman"/>
                <a:cs typeface="Times New Roman"/>
              </a:rPr>
              <a:t>Binary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Division:</a:t>
            </a:r>
            <a:endParaRPr sz="1800">
              <a:latin typeface="Times New Roman"/>
              <a:cs typeface="Times New Roman"/>
            </a:endParaRPr>
          </a:p>
          <a:p>
            <a:pPr marL="142875" algn="ctr">
              <a:lnSpc>
                <a:spcPct val="100000"/>
              </a:lnSpc>
            </a:pPr>
            <a:r>
              <a:rPr sz="1800" b="1" spc="-5" smtClean="0">
                <a:latin typeface="Times New Roman"/>
                <a:cs typeface="Times New Roman"/>
              </a:rPr>
              <a:t>E</a:t>
            </a:r>
            <a:r>
              <a:rPr sz="1800" b="1" spc="35" smtClean="0">
                <a:latin typeface="Times New Roman"/>
                <a:cs typeface="Times New Roman"/>
              </a:rPr>
              <a:t>x</a:t>
            </a:r>
            <a:r>
              <a:rPr sz="1800" spc="-10" smtClean="0">
                <a:latin typeface="Times New Roman"/>
                <a:cs typeface="Times New Roman"/>
              </a:rPr>
              <a:t>a</a:t>
            </a:r>
            <a:r>
              <a:rPr sz="1800" spc="-35" smtClean="0">
                <a:latin typeface="Times New Roman"/>
                <a:cs typeface="Times New Roman"/>
              </a:rPr>
              <a:t>m</a:t>
            </a:r>
            <a:r>
              <a:rPr sz="1800" spc="10" smtClean="0">
                <a:latin typeface="Times New Roman"/>
                <a:cs typeface="Times New Roman"/>
              </a:rPr>
              <a:t>p</a:t>
            </a:r>
            <a:r>
              <a:rPr sz="1800" smtClean="0">
                <a:latin typeface="Times New Roman"/>
                <a:cs typeface="Times New Roman"/>
              </a:rPr>
              <a:t>le</a:t>
            </a:r>
            <a:r>
              <a:rPr sz="1800" spc="-70" smtClean="0">
                <a:latin typeface="Times New Roman"/>
                <a:cs typeface="Times New Roman"/>
              </a:rPr>
              <a:t> </a:t>
            </a:r>
            <a:r>
              <a:rPr sz="1800" smtClean="0">
                <a:latin typeface="Times New Roman"/>
                <a:cs typeface="Times New Roman"/>
              </a:rPr>
              <a:t>:</a:t>
            </a:r>
            <a:r>
              <a:rPr sz="1800" spc="10" smtClean="0">
                <a:latin typeface="Times New Roman"/>
                <a:cs typeface="Times New Roman"/>
              </a:rPr>
              <a:t> 10</a:t>
            </a:r>
            <a:r>
              <a:rPr sz="1800" spc="-60" smtClean="0">
                <a:latin typeface="Times New Roman"/>
                <a:cs typeface="Times New Roman"/>
              </a:rPr>
              <a:t>1</a:t>
            </a:r>
            <a:r>
              <a:rPr sz="1800" spc="10" smtClean="0">
                <a:latin typeface="Times New Roman"/>
                <a:cs typeface="Times New Roman"/>
              </a:rPr>
              <a:t>10</a:t>
            </a:r>
            <a:r>
              <a:rPr sz="1800" spc="-10" smtClean="0">
                <a:latin typeface="Times New Roman"/>
                <a:cs typeface="Times New Roman"/>
              </a:rPr>
              <a:t>1</a:t>
            </a:r>
            <a:r>
              <a:rPr sz="1800" baseline="-16203" smtClean="0">
                <a:latin typeface="Times New Roman"/>
                <a:cs typeface="Times New Roman"/>
              </a:rPr>
              <a:t>2</a:t>
            </a:r>
            <a:r>
              <a:rPr sz="1800" spc="-127" baseline="-16203" smtClean="0">
                <a:latin typeface="Times New Roman"/>
                <a:cs typeface="Times New Roman"/>
              </a:rPr>
              <a:t> </a:t>
            </a:r>
            <a:r>
              <a:rPr sz="1800" spc="10" smtClean="0">
                <a:latin typeface="Times New Roman"/>
                <a:cs typeface="Times New Roman"/>
              </a:rPr>
              <a:t>b</a:t>
            </a:r>
            <a:r>
              <a:rPr sz="1800" smtClean="0">
                <a:latin typeface="Times New Roman"/>
                <a:cs typeface="Times New Roman"/>
              </a:rPr>
              <a:t>y</a:t>
            </a:r>
            <a:r>
              <a:rPr sz="1800" spc="-150" smtClean="0">
                <a:latin typeface="Times New Roman"/>
                <a:cs typeface="Times New Roman"/>
              </a:rPr>
              <a:t> </a:t>
            </a:r>
            <a:r>
              <a:rPr sz="1800" spc="-85" smtClean="0">
                <a:latin typeface="Times New Roman"/>
                <a:cs typeface="Times New Roman"/>
              </a:rPr>
              <a:t>1</a:t>
            </a:r>
            <a:r>
              <a:rPr sz="1800" spc="-15" smtClean="0">
                <a:latin typeface="Times New Roman"/>
                <a:cs typeface="Times New Roman"/>
              </a:rPr>
              <a:t>1</a:t>
            </a:r>
            <a:r>
              <a:rPr sz="1800" smtClean="0">
                <a:latin typeface="Times New Roman"/>
                <a:cs typeface="Times New Roman"/>
              </a:rPr>
              <a:t>0</a:t>
            </a:r>
          </a:p>
          <a:p>
            <a:pPr marR="163195" algn="ctr">
              <a:lnSpc>
                <a:spcPct val="100000"/>
              </a:lnSpc>
              <a:tabLst>
                <a:tab pos="749935" algn="l"/>
                <a:tab pos="1655445" algn="l"/>
              </a:tabLst>
            </a:pPr>
            <a:r>
              <a:rPr sz="1800" spc="-35" smtClean="0">
                <a:latin typeface="Times New Roman"/>
                <a:cs typeface="Times New Roman"/>
              </a:rPr>
              <a:t>110</a:t>
            </a:r>
            <a:r>
              <a:rPr sz="1800" spc="380" smtClean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)	</a:t>
            </a:r>
            <a:r>
              <a:rPr sz="1800" spc="-5" dirty="0">
                <a:latin typeface="Times New Roman"/>
                <a:cs typeface="Times New Roman"/>
              </a:rPr>
              <a:t>101101	</a:t>
            </a:r>
            <a:r>
              <a:rPr sz="1800" dirty="0">
                <a:latin typeface="Times New Roman"/>
                <a:cs typeface="Times New Roman"/>
              </a:rPr>
              <a:t>(</a:t>
            </a:r>
            <a:r>
              <a:rPr sz="1800" spc="320" dirty="0">
                <a:latin typeface="Times New Roman"/>
                <a:cs typeface="Times New Roman"/>
              </a:rPr>
              <a:t> </a:t>
            </a:r>
            <a:r>
              <a:rPr sz="1800" spc="-45" dirty="0">
                <a:latin typeface="Times New Roman"/>
                <a:cs typeface="Times New Roman"/>
              </a:rPr>
              <a:t>111.1</a:t>
            </a:r>
            <a:endParaRPr sz="1800">
              <a:latin typeface="Times New Roman"/>
              <a:cs typeface="Times New Roman"/>
            </a:endParaRPr>
          </a:p>
          <a:p>
            <a:pPr marL="213360" algn="ctr">
              <a:lnSpc>
                <a:spcPct val="100000"/>
              </a:lnSpc>
            </a:pPr>
            <a:r>
              <a:rPr sz="1800" spc="-35" dirty="0">
                <a:latin typeface="Times New Roman"/>
                <a:cs typeface="Times New Roman"/>
              </a:rPr>
              <a:t>110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900">
              <a:latin typeface="Times New Roman"/>
              <a:cs typeface="Times New Roman"/>
            </a:endParaRPr>
          </a:p>
          <a:p>
            <a:pPr marL="108585" algn="ctr">
              <a:lnSpc>
                <a:spcPct val="100000"/>
              </a:lnSpc>
            </a:pPr>
            <a:r>
              <a:rPr sz="1800" spc="10" dirty="0">
                <a:latin typeface="Times New Roman"/>
                <a:cs typeface="Times New Roman"/>
              </a:rPr>
              <a:t>1010</a:t>
            </a:r>
            <a:endParaRPr sz="1800">
              <a:latin typeface="Times New Roman"/>
              <a:cs typeface="Times New Roman"/>
            </a:endParaRPr>
          </a:p>
          <a:p>
            <a:pPr marL="1009015">
              <a:lnSpc>
                <a:spcPct val="100000"/>
              </a:lnSpc>
            </a:pPr>
            <a:r>
              <a:rPr sz="1800" spc="-35" dirty="0">
                <a:latin typeface="Times New Roman"/>
                <a:cs typeface="Times New Roman"/>
              </a:rPr>
              <a:t>110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900">
              <a:latin typeface="Times New Roman"/>
              <a:cs typeface="Times New Roman"/>
            </a:endParaRPr>
          </a:p>
          <a:p>
            <a:pPr marR="1000125" algn="r">
              <a:lnSpc>
                <a:spcPct val="100000"/>
              </a:lnSpc>
            </a:pPr>
            <a:r>
              <a:rPr sz="1800" spc="10" dirty="0">
                <a:latin typeface="Times New Roman"/>
                <a:cs typeface="Times New Roman"/>
              </a:rPr>
              <a:t>1001</a:t>
            </a:r>
            <a:endParaRPr sz="1800">
              <a:latin typeface="Times New Roman"/>
              <a:cs typeface="Times New Roman"/>
            </a:endParaRPr>
          </a:p>
          <a:p>
            <a:pPr marR="958850" algn="r">
              <a:lnSpc>
                <a:spcPct val="100000"/>
              </a:lnSpc>
              <a:spcBef>
                <a:spcPts val="5"/>
              </a:spcBef>
            </a:pPr>
            <a:r>
              <a:rPr sz="1800" spc="-35" dirty="0">
                <a:latin typeface="Times New Roman"/>
                <a:cs typeface="Times New Roman"/>
              </a:rPr>
              <a:t>110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900">
              <a:latin typeface="Times New Roman"/>
              <a:cs typeface="Times New Roman"/>
            </a:endParaRPr>
          </a:p>
          <a:p>
            <a:pPr marL="1125220">
              <a:lnSpc>
                <a:spcPct val="100000"/>
              </a:lnSpc>
              <a:spcBef>
                <a:spcPts val="5"/>
              </a:spcBef>
            </a:pPr>
            <a:r>
              <a:rPr sz="1800" spc="-35" dirty="0">
                <a:latin typeface="Times New Roman"/>
                <a:cs typeface="Times New Roman"/>
              </a:rPr>
              <a:t>110</a:t>
            </a:r>
            <a:endParaRPr sz="1800">
              <a:latin typeface="Times New Roman"/>
              <a:cs typeface="Times New Roman"/>
            </a:endParaRPr>
          </a:p>
          <a:p>
            <a:pPr marL="1125220">
              <a:lnSpc>
                <a:spcPct val="100000"/>
              </a:lnSpc>
            </a:pPr>
            <a:r>
              <a:rPr sz="1800" spc="-35" dirty="0">
                <a:latin typeface="Times New Roman"/>
                <a:cs typeface="Times New Roman"/>
              </a:rPr>
              <a:t>110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900">
              <a:latin typeface="Times New Roman"/>
              <a:cs typeface="Times New Roman"/>
            </a:endParaRPr>
          </a:p>
          <a:p>
            <a:pPr marL="1006475">
              <a:lnSpc>
                <a:spcPct val="100000"/>
              </a:lnSpc>
              <a:spcBef>
                <a:spcPts val="5"/>
              </a:spcBef>
            </a:pPr>
            <a:r>
              <a:rPr sz="1800" spc="10" dirty="0">
                <a:latin typeface="Times New Roman"/>
                <a:cs typeface="Times New Roman"/>
              </a:rPr>
              <a:t>000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305800" y="6521145"/>
            <a:ext cx="696976" cy="2693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14960">
              <a:lnSpc>
                <a:spcPts val="2115"/>
              </a:lnSpc>
            </a:pPr>
            <a:fld id="{81D60167-4931-47E6-BA6A-407CBD079E47}" type="slidenum">
              <a:rPr sz="1800" dirty="0">
                <a:solidFill>
                  <a:srgbClr val="888888"/>
                </a:solidFill>
                <a:latin typeface="Calibri"/>
                <a:cs typeface="Calibri"/>
              </a:rPr>
              <a:pPr marL="314960">
                <a:lnSpc>
                  <a:spcPts val="2115"/>
                </a:lnSpc>
              </a:pPr>
              <a:t>6</a:t>
            </a:fld>
            <a:endParaRPr sz="18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14400" y="6019800"/>
            <a:ext cx="45212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5" dirty="0">
                <a:latin typeface="Times New Roman"/>
                <a:cs typeface="Times New Roman"/>
              </a:rPr>
              <a:t>A</a:t>
            </a:r>
            <a:r>
              <a:rPr sz="1800" spc="10" dirty="0">
                <a:latin typeface="Times New Roman"/>
                <a:cs typeface="Times New Roman"/>
              </a:rPr>
              <a:t>n</a:t>
            </a:r>
            <a:r>
              <a:rPr sz="1800" spc="-10" dirty="0">
                <a:latin typeface="Times New Roman"/>
                <a:cs typeface="Times New Roman"/>
              </a:rPr>
              <a:t>s</a:t>
            </a:r>
            <a:r>
              <a:rPr sz="1800" dirty="0">
                <a:latin typeface="Times New Roman"/>
                <a:cs typeface="Times New Roman"/>
              </a:rPr>
              <a:t>: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600200" y="6096000"/>
            <a:ext cx="50990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35" dirty="0">
                <a:latin typeface="Times New Roman"/>
                <a:cs typeface="Times New Roman"/>
              </a:rPr>
              <a:t>11</a:t>
            </a:r>
            <a:r>
              <a:rPr sz="1800" spc="10" dirty="0">
                <a:latin typeface="Times New Roman"/>
                <a:cs typeface="Times New Roman"/>
              </a:rPr>
              <a:t>1</a:t>
            </a:r>
            <a:r>
              <a:rPr sz="1800" spc="5" dirty="0">
                <a:latin typeface="Times New Roman"/>
                <a:cs typeface="Times New Roman"/>
              </a:rPr>
              <a:t>.1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2" y="6400802"/>
            <a:ext cx="4648199" cy="357187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800600" y="6400802"/>
            <a:ext cx="4191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/>
              <a:t>Department of Computer Science &amp; Engineering</a:t>
            </a:r>
            <a:endParaRPr lang="en-US" sz="1200" b="1" dirty="0"/>
          </a:p>
        </p:txBody>
      </p:sp>
      <p:pic>
        <p:nvPicPr>
          <p:cNvPr id="15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1" y="98886"/>
            <a:ext cx="1600199" cy="79646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4800" y="838200"/>
            <a:ext cx="8645550" cy="380873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lang="en-US" sz="2400" spc="5" dirty="0" smtClean="0">
                <a:latin typeface="Times New Roman" pitchFamily="18" charset="0"/>
                <a:cs typeface="Times New Roman" pitchFamily="18" charset="0"/>
              </a:rPr>
              <a:t>BINARY</a:t>
            </a:r>
            <a:r>
              <a:rPr lang="en-US" sz="2000" spc="5" dirty="0" smtClean="0"/>
              <a:t> ARITHMETIC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05800" y="6521145"/>
            <a:ext cx="696976" cy="2693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14960">
              <a:lnSpc>
                <a:spcPts val="2115"/>
              </a:lnSpc>
            </a:pPr>
            <a:fld id="{81D60167-4931-47E6-BA6A-407CBD079E47}" type="slidenum">
              <a:rPr sz="1800" dirty="0">
                <a:solidFill>
                  <a:srgbClr val="888888"/>
                </a:solidFill>
                <a:latin typeface="Calibri"/>
                <a:cs typeface="Calibri"/>
              </a:rPr>
              <a:pPr marL="314960">
                <a:lnSpc>
                  <a:spcPts val="2115"/>
                </a:lnSpc>
              </a:pPr>
              <a:t>7</a:t>
            </a:fld>
            <a:endParaRPr sz="1800">
              <a:latin typeface="Calibri"/>
              <a:cs typeface="Calibri"/>
            </a:endParaRPr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1" y="98886"/>
            <a:ext cx="1600199" cy="79646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2" y="6400802"/>
            <a:ext cx="4648199" cy="357187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724400" y="6400802"/>
            <a:ext cx="4572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85800" y="1905000"/>
            <a:ext cx="8077200" cy="23211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lang="en-US" sz="2400" spc="-55" dirty="0" smtClean="0">
                <a:latin typeface="Times New Roman"/>
                <a:cs typeface="Times New Roman"/>
              </a:rPr>
              <a:t>9’s</a:t>
            </a:r>
            <a:r>
              <a:rPr lang="en-US" sz="2400" spc="114" dirty="0" smtClean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&amp;</a:t>
            </a:r>
            <a:r>
              <a:rPr lang="en-US" sz="2400" spc="-45" dirty="0" smtClean="0">
                <a:latin typeface="Times New Roman"/>
                <a:cs typeface="Times New Roman"/>
              </a:rPr>
              <a:t> 10’s</a:t>
            </a:r>
            <a:r>
              <a:rPr lang="en-US" sz="2400" spc="710" dirty="0" smtClean="0">
                <a:latin typeface="Times New Roman"/>
                <a:cs typeface="Times New Roman"/>
              </a:rPr>
              <a:t> </a:t>
            </a:r>
            <a:r>
              <a:rPr lang="en-US" sz="2400" spc="-10" dirty="0" smtClean="0">
                <a:latin typeface="Times New Roman"/>
                <a:cs typeface="Times New Roman"/>
              </a:rPr>
              <a:t>Complements:</a:t>
            </a:r>
          </a:p>
          <a:p>
            <a:pPr marL="12700" algn="just">
              <a:lnSpc>
                <a:spcPct val="100000"/>
              </a:lnSpc>
              <a:spcBef>
                <a:spcPts val="100"/>
              </a:spcBef>
            </a:pPr>
            <a:endParaRPr lang="en-US" sz="2400" dirty="0" smtClean="0">
              <a:latin typeface="Times New Roman"/>
              <a:cs typeface="Times New Roman"/>
            </a:endParaRPr>
          </a:p>
          <a:p>
            <a:pPr marL="12700" marR="5080" algn="just">
              <a:lnSpc>
                <a:spcPct val="150000"/>
              </a:lnSpc>
            </a:pPr>
            <a:r>
              <a:rPr lang="en-US" sz="1600" spc="-30" dirty="0" smtClean="0">
                <a:latin typeface="Times New Roman"/>
                <a:cs typeface="Times New Roman"/>
              </a:rPr>
              <a:t>It </a:t>
            </a:r>
            <a:r>
              <a:rPr lang="en-US" sz="1600" dirty="0" smtClean="0">
                <a:latin typeface="Times New Roman"/>
                <a:cs typeface="Times New Roman"/>
              </a:rPr>
              <a:t>is the </a:t>
            </a:r>
            <a:r>
              <a:rPr lang="en-US" sz="1600" spc="-5" dirty="0" smtClean="0">
                <a:latin typeface="Times New Roman"/>
                <a:cs typeface="Times New Roman"/>
              </a:rPr>
              <a:t>Subtraction of </a:t>
            </a:r>
            <a:r>
              <a:rPr lang="en-US" sz="1600" spc="-10" dirty="0" smtClean="0">
                <a:latin typeface="Times New Roman"/>
                <a:cs typeface="Times New Roman"/>
              </a:rPr>
              <a:t>decimal </a:t>
            </a:r>
            <a:r>
              <a:rPr lang="en-US" sz="1600" spc="-10" dirty="0" err="1" smtClean="0">
                <a:latin typeface="Times New Roman"/>
                <a:cs typeface="Times New Roman"/>
              </a:rPr>
              <a:t>no.s</a:t>
            </a:r>
            <a:r>
              <a:rPr lang="en-US" sz="1600" spc="-10" dirty="0" smtClean="0">
                <a:latin typeface="Times New Roman"/>
                <a:cs typeface="Times New Roman"/>
              </a:rPr>
              <a:t> can </a:t>
            </a:r>
            <a:r>
              <a:rPr lang="en-US" sz="1600" spc="-5" dirty="0" smtClean="0">
                <a:latin typeface="Times New Roman"/>
                <a:cs typeface="Times New Roman"/>
              </a:rPr>
              <a:t>be </a:t>
            </a:r>
            <a:r>
              <a:rPr lang="en-US" sz="1600" spc="-10" dirty="0" smtClean="0">
                <a:latin typeface="Times New Roman"/>
                <a:cs typeface="Times New Roman"/>
              </a:rPr>
              <a:t>accomplished </a:t>
            </a:r>
            <a:r>
              <a:rPr lang="en-US" sz="1600" spc="70" dirty="0" smtClean="0">
                <a:latin typeface="Times New Roman"/>
                <a:cs typeface="Times New Roman"/>
              </a:rPr>
              <a:t>by </a:t>
            </a:r>
            <a:r>
              <a:rPr lang="en-US" sz="1600" spc="7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the </a:t>
            </a:r>
            <a:r>
              <a:rPr lang="en-US" sz="1600" spc="-85" dirty="0" smtClean="0">
                <a:latin typeface="Times New Roman"/>
                <a:cs typeface="Times New Roman"/>
              </a:rPr>
              <a:t>9’s </a:t>
            </a:r>
            <a:r>
              <a:rPr lang="en-US" sz="1600" dirty="0" smtClean="0">
                <a:latin typeface="Times New Roman"/>
                <a:cs typeface="Times New Roman"/>
              </a:rPr>
              <a:t>&amp; </a:t>
            </a:r>
            <a:r>
              <a:rPr lang="en-US" sz="1600" spc="-65" dirty="0" smtClean="0">
                <a:latin typeface="Times New Roman"/>
                <a:cs typeface="Times New Roman"/>
              </a:rPr>
              <a:t>10’s </a:t>
            </a:r>
            <a:r>
              <a:rPr lang="en-US" sz="1600" spc="-5" dirty="0" smtClean="0">
                <a:latin typeface="Times New Roman"/>
                <a:cs typeface="Times New Roman"/>
              </a:rPr>
              <a:t>compliment methods </a:t>
            </a:r>
            <a:r>
              <a:rPr lang="en-US" sz="1600" spc="-10" dirty="0" smtClean="0">
                <a:latin typeface="Times New Roman"/>
                <a:cs typeface="Times New Roman"/>
              </a:rPr>
              <a:t>similar </a:t>
            </a:r>
            <a:r>
              <a:rPr lang="en-US" sz="1600" dirty="0" smtClean="0">
                <a:latin typeface="Times New Roman"/>
                <a:cs typeface="Times New Roman"/>
              </a:rPr>
              <a:t>to </a:t>
            </a:r>
            <a:r>
              <a:rPr lang="en-US" sz="1600" spc="-10" dirty="0" smtClean="0">
                <a:latin typeface="Times New Roman"/>
                <a:cs typeface="Times New Roman"/>
              </a:rPr>
              <a:t>the </a:t>
            </a:r>
            <a:r>
              <a:rPr lang="en-US" sz="1600" spc="-75" dirty="0" smtClean="0">
                <a:latin typeface="Times New Roman"/>
                <a:cs typeface="Times New Roman"/>
              </a:rPr>
              <a:t>1’s </a:t>
            </a:r>
            <a:r>
              <a:rPr lang="en-US" sz="1600" dirty="0" smtClean="0">
                <a:latin typeface="Times New Roman"/>
                <a:cs typeface="Times New Roman"/>
              </a:rPr>
              <a:t>&amp; </a:t>
            </a:r>
            <a:r>
              <a:rPr lang="en-US" sz="1600" spc="-190" dirty="0" smtClean="0">
                <a:latin typeface="Times New Roman"/>
                <a:cs typeface="Times New Roman"/>
              </a:rPr>
              <a:t>2’s </a:t>
            </a:r>
            <a:r>
              <a:rPr lang="en-US" sz="1600" spc="-185" dirty="0" smtClean="0">
                <a:latin typeface="Times New Roman"/>
                <a:cs typeface="Times New Roman"/>
              </a:rPr>
              <a:t> </a:t>
            </a:r>
            <a:r>
              <a:rPr lang="en-US" sz="1600" spc="-10" dirty="0" smtClean="0">
                <a:latin typeface="Times New Roman"/>
                <a:cs typeface="Times New Roman"/>
              </a:rPr>
              <a:t>compliment</a:t>
            </a:r>
            <a:r>
              <a:rPr lang="en-US" sz="1600" spc="-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methods</a:t>
            </a:r>
            <a:r>
              <a:rPr lang="en-US" sz="1600" spc="5" dirty="0" smtClean="0">
                <a:latin typeface="Times New Roman"/>
                <a:cs typeface="Times New Roman"/>
              </a:rPr>
              <a:t> </a:t>
            </a:r>
            <a:r>
              <a:rPr lang="en-US" sz="1600" spc="-5" dirty="0" smtClean="0">
                <a:latin typeface="Times New Roman"/>
                <a:cs typeface="Times New Roman"/>
              </a:rPr>
              <a:t>of</a:t>
            </a:r>
            <a:r>
              <a:rPr lang="en-US" sz="1600" dirty="0" smtClean="0">
                <a:latin typeface="Times New Roman"/>
                <a:cs typeface="Times New Roman"/>
              </a:rPr>
              <a:t> binary</a:t>
            </a:r>
            <a:r>
              <a:rPr lang="en-US" sz="1600" spc="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.</a:t>
            </a:r>
            <a:r>
              <a:rPr lang="en-US" sz="1600" spc="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the</a:t>
            </a:r>
            <a:r>
              <a:rPr lang="en-US" sz="1600" spc="5" dirty="0" smtClean="0">
                <a:latin typeface="Times New Roman"/>
                <a:cs typeface="Times New Roman"/>
              </a:rPr>
              <a:t> </a:t>
            </a:r>
            <a:r>
              <a:rPr lang="en-US" sz="1600" spc="-80" dirty="0" smtClean="0">
                <a:latin typeface="Times New Roman"/>
                <a:cs typeface="Times New Roman"/>
              </a:rPr>
              <a:t>9’s</a:t>
            </a:r>
            <a:r>
              <a:rPr lang="en-US" sz="1600" spc="-7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compliment</a:t>
            </a:r>
            <a:r>
              <a:rPr lang="en-US" sz="1600" spc="5" dirty="0" smtClean="0">
                <a:latin typeface="Times New Roman"/>
                <a:cs typeface="Times New Roman"/>
              </a:rPr>
              <a:t> </a:t>
            </a:r>
            <a:r>
              <a:rPr lang="en-US" sz="1600" spc="-5" dirty="0" smtClean="0">
                <a:latin typeface="Times New Roman"/>
                <a:cs typeface="Times New Roman"/>
              </a:rPr>
              <a:t>of</a:t>
            </a:r>
            <a:r>
              <a:rPr lang="en-US" sz="1600" dirty="0" smtClean="0">
                <a:latin typeface="Times New Roman"/>
                <a:cs typeface="Times New Roman"/>
              </a:rPr>
              <a:t> a </a:t>
            </a:r>
            <a:r>
              <a:rPr lang="en-US" sz="1600" spc="-585" dirty="0" smtClean="0">
                <a:latin typeface="Times New Roman"/>
                <a:cs typeface="Times New Roman"/>
              </a:rPr>
              <a:t> </a:t>
            </a:r>
            <a:r>
              <a:rPr lang="en-US" sz="1600" spc="-10" dirty="0" smtClean="0">
                <a:latin typeface="Times New Roman"/>
                <a:cs typeface="Times New Roman"/>
              </a:rPr>
              <a:t>decimal</a:t>
            </a:r>
            <a:r>
              <a:rPr lang="en-US" sz="1600" spc="-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no.</a:t>
            </a:r>
            <a:r>
              <a:rPr lang="en-US" sz="1600" spc="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is</a:t>
            </a:r>
            <a:r>
              <a:rPr lang="en-US" sz="1600" spc="5" dirty="0" smtClean="0">
                <a:latin typeface="Times New Roman"/>
                <a:cs typeface="Times New Roman"/>
              </a:rPr>
              <a:t> </a:t>
            </a:r>
            <a:r>
              <a:rPr lang="en-US" sz="1600" spc="-5" dirty="0" smtClean="0">
                <a:latin typeface="Times New Roman"/>
                <a:cs typeface="Times New Roman"/>
              </a:rPr>
              <a:t>obtained</a:t>
            </a:r>
            <a:r>
              <a:rPr lang="en-US" sz="1600" dirty="0" smtClean="0">
                <a:latin typeface="Times New Roman"/>
                <a:cs typeface="Times New Roman"/>
              </a:rPr>
              <a:t> </a:t>
            </a:r>
            <a:r>
              <a:rPr lang="en-US" sz="1600" spc="20" dirty="0" smtClean="0">
                <a:latin typeface="Times New Roman"/>
                <a:cs typeface="Times New Roman"/>
              </a:rPr>
              <a:t>by</a:t>
            </a:r>
            <a:r>
              <a:rPr lang="en-US" sz="1600" spc="25" dirty="0" smtClean="0">
                <a:latin typeface="Times New Roman"/>
                <a:cs typeface="Times New Roman"/>
              </a:rPr>
              <a:t> </a:t>
            </a:r>
            <a:r>
              <a:rPr lang="en-US" sz="1600" spc="-5" dirty="0" smtClean="0">
                <a:latin typeface="Times New Roman"/>
                <a:cs typeface="Times New Roman"/>
              </a:rPr>
              <a:t>subtracting</a:t>
            </a:r>
            <a:r>
              <a:rPr lang="en-US" sz="1600" dirty="0" smtClean="0">
                <a:latin typeface="Times New Roman"/>
                <a:cs typeface="Times New Roman"/>
              </a:rPr>
              <a:t> </a:t>
            </a:r>
            <a:r>
              <a:rPr lang="en-US" sz="1600" spc="-15" dirty="0" smtClean="0">
                <a:latin typeface="Times New Roman"/>
                <a:cs typeface="Times New Roman"/>
              </a:rPr>
              <a:t>each</a:t>
            </a:r>
            <a:r>
              <a:rPr lang="en-US" sz="1600" spc="-10" dirty="0" smtClean="0">
                <a:latin typeface="Times New Roman"/>
                <a:cs typeface="Times New Roman"/>
              </a:rPr>
              <a:t> </a:t>
            </a:r>
            <a:r>
              <a:rPr lang="en-US" sz="1600" spc="-5" dirty="0" smtClean="0">
                <a:latin typeface="Times New Roman"/>
                <a:cs typeface="Times New Roman"/>
              </a:rPr>
              <a:t>digit</a:t>
            </a:r>
            <a:r>
              <a:rPr lang="en-US" sz="1600" dirty="0" smtClean="0">
                <a:latin typeface="Times New Roman"/>
                <a:cs typeface="Times New Roman"/>
              </a:rPr>
              <a:t> of</a:t>
            </a:r>
            <a:r>
              <a:rPr lang="en-US" sz="1600" spc="5" dirty="0" smtClean="0">
                <a:latin typeface="Times New Roman"/>
                <a:cs typeface="Times New Roman"/>
              </a:rPr>
              <a:t> </a:t>
            </a:r>
            <a:r>
              <a:rPr lang="en-US" sz="1600" spc="-10" dirty="0" smtClean="0">
                <a:latin typeface="Times New Roman"/>
                <a:cs typeface="Times New Roman"/>
              </a:rPr>
              <a:t>that </a:t>
            </a:r>
            <a:r>
              <a:rPr lang="en-US" sz="1600" spc="-5" dirty="0" smtClean="0">
                <a:latin typeface="Times New Roman"/>
                <a:cs typeface="Times New Roman"/>
              </a:rPr>
              <a:t> </a:t>
            </a:r>
            <a:r>
              <a:rPr lang="en-US" sz="1600" spc="-10" dirty="0" smtClean="0">
                <a:latin typeface="Times New Roman"/>
                <a:cs typeface="Times New Roman"/>
              </a:rPr>
              <a:t>decimal </a:t>
            </a:r>
            <a:r>
              <a:rPr lang="en-US" sz="1600" spc="-5" dirty="0" smtClean="0">
                <a:latin typeface="Times New Roman"/>
                <a:cs typeface="Times New Roman"/>
              </a:rPr>
              <a:t>no. from 9. The </a:t>
            </a:r>
            <a:r>
              <a:rPr lang="en-US" sz="1600" spc="-65" dirty="0" smtClean="0">
                <a:latin typeface="Times New Roman"/>
                <a:cs typeface="Times New Roman"/>
              </a:rPr>
              <a:t>10’s </a:t>
            </a:r>
            <a:r>
              <a:rPr lang="en-US" sz="1600" spc="-5" dirty="0" smtClean="0">
                <a:latin typeface="Times New Roman"/>
                <a:cs typeface="Times New Roman"/>
              </a:rPr>
              <a:t>compliment of </a:t>
            </a:r>
            <a:r>
              <a:rPr lang="en-US" sz="1600" dirty="0" smtClean="0">
                <a:latin typeface="Times New Roman"/>
                <a:cs typeface="Times New Roman"/>
              </a:rPr>
              <a:t>a </a:t>
            </a:r>
            <a:r>
              <a:rPr lang="en-US" sz="1600" spc="-10" dirty="0" smtClean="0">
                <a:latin typeface="Times New Roman"/>
                <a:cs typeface="Times New Roman"/>
              </a:rPr>
              <a:t>decimal </a:t>
            </a:r>
            <a:r>
              <a:rPr lang="en-US" sz="1600" spc="-5" dirty="0" smtClean="0">
                <a:latin typeface="Times New Roman"/>
                <a:cs typeface="Times New Roman"/>
              </a:rPr>
              <a:t>no </a:t>
            </a:r>
            <a:r>
              <a:rPr lang="en-US" sz="1600" spc="-20" dirty="0" smtClean="0">
                <a:latin typeface="Times New Roman"/>
                <a:cs typeface="Times New Roman"/>
              </a:rPr>
              <a:t>is </a:t>
            </a:r>
            <a:r>
              <a:rPr lang="en-US" sz="1600" spc="-15" dirty="0" smtClean="0">
                <a:latin typeface="Times New Roman"/>
                <a:cs typeface="Times New Roman"/>
              </a:rPr>
              <a:t> </a:t>
            </a:r>
            <a:r>
              <a:rPr lang="en-US" sz="1600" spc="-5" dirty="0" smtClean="0">
                <a:latin typeface="Times New Roman"/>
                <a:cs typeface="Times New Roman"/>
              </a:rPr>
              <a:t>obtained</a:t>
            </a:r>
            <a:r>
              <a:rPr lang="en-US" sz="1600" spc="-7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by </a:t>
            </a:r>
            <a:r>
              <a:rPr lang="en-US" sz="1600" spc="-5" dirty="0" smtClean="0">
                <a:latin typeface="Times New Roman"/>
                <a:cs typeface="Times New Roman"/>
              </a:rPr>
              <a:t>adding</a:t>
            </a:r>
            <a:r>
              <a:rPr lang="en-US" sz="1600" spc="-4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a</a:t>
            </a:r>
            <a:r>
              <a:rPr lang="en-US" sz="1600" spc="10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1 to</a:t>
            </a:r>
            <a:r>
              <a:rPr lang="en-US" sz="1600" spc="-2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its</a:t>
            </a:r>
            <a:r>
              <a:rPr lang="en-US" sz="1600" spc="-30" dirty="0" smtClean="0">
                <a:latin typeface="Times New Roman"/>
                <a:cs typeface="Times New Roman"/>
              </a:rPr>
              <a:t> </a:t>
            </a:r>
            <a:r>
              <a:rPr lang="en-US" sz="1600" spc="-85" dirty="0" smtClean="0">
                <a:latin typeface="Times New Roman"/>
                <a:cs typeface="Times New Roman"/>
              </a:rPr>
              <a:t>9’s</a:t>
            </a:r>
            <a:r>
              <a:rPr lang="en-US" sz="1600" spc="-4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compliment.</a:t>
            </a:r>
            <a:endParaRPr lang="en-US" sz="1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4800" y="838200"/>
            <a:ext cx="8645550" cy="380873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lang="en-US" sz="2400" spc="5" dirty="0" smtClean="0">
                <a:latin typeface="Times New Roman" pitchFamily="18" charset="0"/>
                <a:cs typeface="Times New Roman" pitchFamily="18" charset="0"/>
              </a:rPr>
              <a:t>BINARY</a:t>
            </a:r>
            <a:r>
              <a:rPr lang="en-US" sz="2400" spc="5" dirty="0" smtClean="0"/>
              <a:t> ARITHMETIC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05800" y="6521145"/>
            <a:ext cx="696976" cy="2693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14960">
              <a:lnSpc>
                <a:spcPts val="2115"/>
              </a:lnSpc>
            </a:pPr>
            <a:fld id="{81D60167-4931-47E6-BA6A-407CBD079E47}" type="slidenum">
              <a:rPr sz="1800" dirty="0">
                <a:solidFill>
                  <a:srgbClr val="888888"/>
                </a:solidFill>
                <a:latin typeface="Calibri"/>
                <a:cs typeface="Calibri"/>
              </a:rPr>
              <a:pPr marL="314960">
                <a:lnSpc>
                  <a:spcPts val="2115"/>
                </a:lnSpc>
              </a:pPr>
              <a:t>8</a:t>
            </a:fld>
            <a:endParaRPr sz="1800">
              <a:latin typeface="Calibri"/>
              <a:cs typeface="Calibri"/>
            </a:endParaRPr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1" y="98886"/>
            <a:ext cx="1600199" cy="79646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2" y="6400802"/>
            <a:ext cx="4648199" cy="357187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724400" y="6400802"/>
            <a:ext cx="4572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85800" y="1905000"/>
            <a:ext cx="8077200" cy="24442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US" sz="2800" spc="-45" dirty="0" smtClean="0">
                <a:latin typeface="Times New Roman"/>
                <a:cs typeface="Times New Roman"/>
              </a:rPr>
              <a:t>1’s</a:t>
            </a:r>
            <a:r>
              <a:rPr lang="en-US" sz="2800" spc="-120" dirty="0" smtClean="0">
                <a:latin typeface="Times New Roman"/>
                <a:cs typeface="Times New Roman"/>
              </a:rPr>
              <a:t> </a:t>
            </a:r>
            <a:r>
              <a:rPr lang="en-US" sz="2800" spc="-5" dirty="0" smtClean="0">
                <a:latin typeface="Times New Roman"/>
                <a:cs typeface="Times New Roman"/>
              </a:rPr>
              <a:t>compliment</a:t>
            </a:r>
            <a:r>
              <a:rPr lang="en-US" sz="2800" spc="-50" dirty="0" smtClean="0">
                <a:latin typeface="Times New Roman"/>
                <a:cs typeface="Times New Roman"/>
              </a:rPr>
              <a:t> </a:t>
            </a:r>
            <a:r>
              <a:rPr lang="en-US" sz="2800" spc="5" dirty="0" smtClean="0">
                <a:latin typeface="Times New Roman"/>
                <a:cs typeface="Times New Roman"/>
              </a:rPr>
              <a:t>of</a:t>
            </a:r>
            <a:r>
              <a:rPr lang="en-US" sz="2800" spc="-5" dirty="0" smtClean="0">
                <a:latin typeface="Times New Roman"/>
                <a:cs typeface="Times New Roman"/>
              </a:rPr>
              <a:t> </a:t>
            </a:r>
            <a:r>
              <a:rPr lang="en-US" sz="2800" dirty="0" smtClean="0">
                <a:latin typeface="Times New Roman"/>
                <a:cs typeface="Times New Roman"/>
              </a:rPr>
              <a:t>n</a:t>
            </a:r>
            <a:r>
              <a:rPr lang="en-US" sz="2800" spc="-35" dirty="0" smtClean="0">
                <a:latin typeface="Times New Roman"/>
                <a:cs typeface="Times New Roman"/>
              </a:rPr>
              <a:t> </a:t>
            </a:r>
            <a:r>
              <a:rPr lang="en-US" sz="2800" spc="-5" dirty="0" smtClean="0">
                <a:latin typeface="Times New Roman"/>
                <a:cs typeface="Times New Roman"/>
              </a:rPr>
              <a:t>number</a:t>
            </a:r>
            <a:r>
              <a:rPr lang="en-US" sz="2800" b="1" spc="-5" dirty="0" smtClean="0">
                <a:latin typeface="Times New Roman"/>
                <a:cs typeface="Times New Roman"/>
              </a:rPr>
              <a:t>:</a:t>
            </a:r>
          </a:p>
          <a:p>
            <a:pPr marL="12700">
              <a:lnSpc>
                <a:spcPct val="100000"/>
              </a:lnSpc>
              <a:spcBef>
                <a:spcPts val="105"/>
              </a:spcBef>
            </a:pPr>
            <a:endParaRPr lang="en-US" sz="2800" dirty="0" smtClean="0">
              <a:latin typeface="Times New Roman"/>
              <a:cs typeface="Times New Roman"/>
            </a:endParaRPr>
          </a:p>
          <a:p>
            <a:pPr marL="12700" marR="5080" indent="304800">
              <a:lnSpc>
                <a:spcPct val="150000"/>
              </a:lnSpc>
              <a:spcBef>
                <a:spcPts val="20"/>
              </a:spcBef>
              <a:tabLst>
                <a:tab pos="4650105" algn="l"/>
              </a:tabLst>
            </a:pPr>
            <a:r>
              <a:rPr lang="en-US" sz="1600" spc="-40" dirty="0" smtClean="0">
                <a:latin typeface="Times New Roman"/>
                <a:cs typeface="Times New Roman"/>
              </a:rPr>
              <a:t>It </a:t>
            </a:r>
            <a:r>
              <a:rPr lang="en-US" sz="1600" dirty="0" smtClean="0">
                <a:latin typeface="Times New Roman"/>
                <a:cs typeface="Times New Roman"/>
              </a:rPr>
              <a:t>is </a:t>
            </a:r>
            <a:r>
              <a:rPr lang="en-US" sz="1600" spc="-5" dirty="0" smtClean="0">
                <a:latin typeface="Times New Roman"/>
                <a:cs typeface="Times New Roman"/>
              </a:rPr>
              <a:t>obtained </a:t>
            </a:r>
            <a:r>
              <a:rPr lang="en-US" sz="1600" dirty="0" smtClean="0">
                <a:latin typeface="Times New Roman"/>
                <a:cs typeface="Times New Roman"/>
              </a:rPr>
              <a:t>by simply complimenting </a:t>
            </a:r>
            <a:r>
              <a:rPr lang="en-US" sz="1600" spc="-10" dirty="0" smtClean="0">
                <a:latin typeface="Times New Roman"/>
                <a:cs typeface="Times New Roman"/>
              </a:rPr>
              <a:t>each </a:t>
            </a:r>
            <a:r>
              <a:rPr lang="en-US" sz="1600" dirty="0" smtClean="0">
                <a:latin typeface="Times New Roman"/>
                <a:cs typeface="Times New Roman"/>
              </a:rPr>
              <a:t>bit of the </a:t>
            </a:r>
            <a:r>
              <a:rPr lang="en-US" sz="1600" spc="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no,.&amp;</a:t>
            </a:r>
            <a:r>
              <a:rPr lang="en-US" sz="1600" spc="-20" dirty="0" smtClean="0">
                <a:latin typeface="Times New Roman"/>
                <a:cs typeface="Times New Roman"/>
              </a:rPr>
              <a:t> </a:t>
            </a:r>
            <a:r>
              <a:rPr lang="en-US" sz="1600" spc="-10" dirty="0" smtClean="0">
                <a:latin typeface="Times New Roman"/>
                <a:cs typeface="Times New Roman"/>
              </a:rPr>
              <a:t>a</a:t>
            </a:r>
            <a:r>
              <a:rPr lang="en-US" sz="1600" spc="-5" dirty="0" smtClean="0">
                <a:latin typeface="Times New Roman"/>
                <a:cs typeface="Times New Roman"/>
              </a:rPr>
              <a:t>lso</a:t>
            </a:r>
            <a:r>
              <a:rPr lang="en-US" sz="1600" spc="-1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, </a:t>
            </a:r>
            <a:r>
              <a:rPr lang="en-US" sz="1600" spc="-50" dirty="0" smtClean="0">
                <a:latin typeface="Times New Roman"/>
                <a:cs typeface="Times New Roman"/>
              </a:rPr>
              <a:t>1</a:t>
            </a:r>
            <a:r>
              <a:rPr lang="en-US" sz="1600" spc="-200" dirty="0" smtClean="0">
                <a:latin typeface="Times New Roman"/>
                <a:cs typeface="Times New Roman"/>
              </a:rPr>
              <a:t>’</a:t>
            </a:r>
            <a:r>
              <a:rPr lang="en-US" sz="1600" dirty="0" smtClean="0">
                <a:latin typeface="Times New Roman"/>
                <a:cs typeface="Times New Roman"/>
              </a:rPr>
              <a:t>s</a:t>
            </a:r>
            <a:r>
              <a:rPr lang="en-US" sz="1600" spc="-120" dirty="0" smtClean="0">
                <a:latin typeface="Times New Roman"/>
                <a:cs typeface="Times New Roman"/>
              </a:rPr>
              <a:t> </a:t>
            </a:r>
            <a:r>
              <a:rPr lang="en-US" sz="1600" spc="-10" dirty="0" smtClean="0">
                <a:latin typeface="Times New Roman"/>
                <a:cs typeface="Times New Roman"/>
              </a:rPr>
              <a:t>c</a:t>
            </a:r>
            <a:r>
              <a:rPr lang="en-US" sz="1600" dirty="0" smtClean="0">
                <a:latin typeface="Times New Roman"/>
                <a:cs typeface="Times New Roman"/>
              </a:rPr>
              <a:t>omp</a:t>
            </a:r>
            <a:r>
              <a:rPr lang="en-US" sz="1600" spc="-20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of</a:t>
            </a:r>
            <a:r>
              <a:rPr lang="en-US" sz="1600" spc="-10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a</a:t>
            </a:r>
            <a:r>
              <a:rPr lang="en-US" sz="1600" spc="10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no, </a:t>
            </a:r>
            <a:r>
              <a:rPr lang="en-US" sz="1600" spc="-5" dirty="0" smtClean="0">
                <a:latin typeface="Times New Roman"/>
                <a:cs typeface="Times New Roman"/>
              </a:rPr>
              <a:t>is</a:t>
            </a:r>
            <a:r>
              <a:rPr lang="en-US" sz="1600" spc="-10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subtr</a:t>
            </a:r>
            <a:r>
              <a:rPr lang="en-US" sz="1600" spc="-20" dirty="0" smtClean="0">
                <a:latin typeface="Times New Roman"/>
                <a:cs typeface="Times New Roman"/>
              </a:rPr>
              <a:t>a</a:t>
            </a:r>
            <a:r>
              <a:rPr lang="en-US" sz="1600" spc="-10" dirty="0" smtClean="0">
                <a:latin typeface="Times New Roman"/>
                <a:cs typeface="Times New Roman"/>
              </a:rPr>
              <a:t>c</a:t>
            </a:r>
            <a:r>
              <a:rPr lang="en-US" sz="1600" dirty="0" smtClean="0">
                <a:latin typeface="Times New Roman"/>
                <a:cs typeface="Times New Roman"/>
              </a:rPr>
              <a:t>t</a:t>
            </a:r>
            <a:r>
              <a:rPr lang="en-US" sz="1600" spc="5" dirty="0" smtClean="0">
                <a:latin typeface="Times New Roman"/>
                <a:cs typeface="Times New Roman"/>
              </a:rPr>
              <a:t>i</a:t>
            </a:r>
            <a:r>
              <a:rPr lang="en-US" sz="1600" dirty="0" smtClean="0">
                <a:latin typeface="Times New Roman"/>
                <a:cs typeface="Times New Roman"/>
              </a:rPr>
              <a:t>ng</a:t>
            </a:r>
            <a:r>
              <a:rPr lang="en-US" sz="1600" spc="-40" dirty="0" smtClean="0">
                <a:latin typeface="Times New Roman"/>
                <a:cs typeface="Times New Roman"/>
              </a:rPr>
              <a:t> </a:t>
            </a:r>
            <a:r>
              <a:rPr lang="en-US" sz="1600" spc="-10" dirty="0" smtClean="0">
                <a:latin typeface="Times New Roman"/>
                <a:cs typeface="Times New Roman"/>
              </a:rPr>
              <a:t>eac</a:t>
            </a:r>
            <a:r>
              <a:rPr lang="en-US" sz="1600" dirty="0" smtClean="0">
                <a:latin typeface="Times New Roman"/>
                <a:cs typeface="Times New Roman"/>
              </a:rPr>
              <a:t>h</a:t>
            </a:r>
            <a:r>
              <a:rPr lang="en-US" sz="1600" spc="-4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bit</a:t>
            </a:r>
            <a:r>
              <a:rPr lang="en-US" sz="1600" spc="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of the  no. </a:t>
            </a:r>
            <a:r>
              <a:rPr lang="en-US" sz="1600" spc="-5" dirty="0" smtClean="0">
                <a:latin typeface="Times New Roman"/>
                <a:cs typeface="Times New Roman"/>
              </a:rPr>
              <a:t>form </a:t>
            </a:r>
            <a:r>
              <a:rPr lang="en-US" sz="1600" dirty="0" smtClean="0">
                <a:latin typeface="Times New Roman"/>
                <a:cs typeface="Times New Roman"/>
              </a:rPr>
              <a:t>1.This </a:t>
            </a:r>
            <a:r>
              <a:rPr lang="en-US" sz="1600" spc="-5" dirty="0" smtClean="0">
                <a:latin typeface="Times New Roman"/>
                <a:cs typeface="Times New Roman"/>
              </a:rPr>
              <a:t>complemented value </a:t>
            </a:r>
            <a:r>
              <a:rPr lang="en-US" sz="1600" spc="-10" dirty="0" smtClean="0">
                <a:latin typeface="Times New Roman"/>
                <a:cs typeface="Times New Roman"/>
              </a:rPr>
              <a:t>rep </a:t>
            </a:r>
            <a:r>
              <a:rPr lang="en-US" sz="1600" dirty="0" smtClean="0">
                <a:latin typeface="Times New Roman"/>
                <a:cs typeface="Times New Roman"/>
              </a:rPr>
              <a:t>the –</a:t>
            </a:r>
            <a:r>
              <a:rPr lang="en-US" sz="1600" dirty="0" err="1" smtClean="0">
                <a:latin typeface="Times New Roman"/>
                <a:cs typeface="Times New Roman"/>
              </a:rPr>
              <a:t>ve</a:t>
            </a:r>
            <a:r>
              <a:rPr lang="en-US" sz="1600" dirty="0" smtClean="0">
                <a:latin typeface="Times New Roman"/>
                <a:cs typeface="Times New Roman"/>
              </a:rPr>
              <a:t> of the </a:t>
            </a:r>
            <a:r>
              <a:rPr lang="en-US" sz="1600" spc="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o</a:t>
            </a:r>
            <a:r>
              <a:rPr lang="en-US" sz="1600" spc="-10" dirty="0" smtClean="0">
                <a:latin typeface="Times New Roman"/>
                <a:cs typeface="Times New Roman"/>
              </a:rPr>
              <a:t>r</a:t>
            </a:r>
            <a:r>
              <a:rPr lang="en-US" sz="1600" dirty="0" smtClean="0">
                <a:latin typeface="Times New Roman"/>
                <a:cs typeface="Times New Roman"/>
              </a:rPr>
              <a:t>i</a:t>
            </a:r>
            <a:r>
              <a:rPr lang="en-US" sz="1600" spc="-20" dirty="0" smtClean="0">
                <a:latin typeface="Times New Roman"/>
                <a:cs typeface="Times New Roman"/>
              </a:rPr>
              <a:t>g</a:t>
            </a:r>
            <a:r>
              <a:rPr lang="en-US" sz="1600" dirty="0" smtClean="0">
                <a:latin typeface="Times New Roman"/>
                <a:cs typeface="Times New Roman"/>
              </a:rPr>
              <a:t>inal</a:t>
            </a:r>
            <a:r>
              <a:rPr lang="en-US" sz="1600" spc="-50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no. </a:t>
            </a:r>
            <a:r>
              <a:rPr lang="en-US" sz="1600" spc="-5" dirty="0" smtClean="0">
                <a:latin typeface="Times New Roman"/>
                <a:cs typeface="Times New Roman"/>
              </a:rPr>
              <a:t>One</a:t>
            </a:r>
            <a:r>
              <a:rPr lang="en-US" sz="1600" spc="-40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of</a:t>
            </a:r>
            <a:r>
              <a:rPr lang="en-US" sz="1600" spc="10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the di</a:t>
            </a:r>
            <a:r>
              <a:rPr lang="en-US" sz="1600" spc="-55" dirty="0" smtClean="0">
                <a:latin typeface="Times New Roman"/>
                <a:cs typeface="Times New Roman"/>
              </a:rPr>
              <a:t>f</a:t>
            </a:r>
            <a:r>
              <a:rPr lang="en-US" sz="1600" dirty="0" smtClean="0">
                <a:latin typeface="Times New Roman"/>
                <a:cs typeface="Times New Roman"/>
              </a:rPr>
              <a:t>fi</a:t>
            </a:r>
            <a:r>
              <a:rPr lang="en-US" sz="1600" spc="-15" dirty="0" smtClean="0">
                <a:latin typeface="Times New Roman"/>
                <a:cs typeface="Times New Roman"/>
              </a:rPr>
              <a:t>c</a:t>
            </a:r>
            <a:r>
              <a:rPr lang="en-US" sz="1600" dirty="0" smtClean="0">
                <a:latin typeface="Times New Roman"/>
                <a:cs typeface="Times New Roman"/>
              </a:rPr>
              <a:t>ul</a:t>
            </a:r>
            <a:r>
              <a:rPr lang="en-US" sz="1600" spc="5" dirty="0" smtClean="0">
                <a:latin typeface="Times New Roman"/>
                <a:cs typeface="Times New Roman"/>
              </a:rPr>
              <a:t>t</a:t>
            </a:r>
            <a:r>
              <a:rPr lang="en-US" sz="1600" spc="-5" dirty="0" smtClean="0">
                <a:latin typeface="Times New Roman"/>
                <a:cs typeface="Times New Roman"/>
              </a:rPr>
              <a:t>ies</a:t>
            </a:r>
            <a:r>
              <a:rPr lang="en-US" sz="1600" spc="-6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of using</a:t>
            </a:r>
            <a:r>
              <a:rPr lang="en-US" sz="1600" spc="-15" dirty="0" smtClean="0">
                <a:latin typeface="Times New Roman"/>
                <a:cs typeface="Times New Roman"/>
              </a:rPr>
              <a:t> </a:t>
            </a:r>
            <a:r>
              <a:rPr lang="en-US" sz="1600" spc="-50" dirty="0" smtClean="0">
                <a:latin typeface="Times New Roman"/>
                <a:cs typeface="Times New Roman"/>
              </a:rPr>
              <a:t>1</a:t>
            </a:r>
            <a:r>
              <a:rPr lang="en-US" sz="1600" spc="-200" dirty="0" smtClean="0">
                <a:latin typeface="Times New Roman"/>
                <a:cs typeface="Times New Roman"/>
              </a:rPr>
              <a:t>’</a:t>
            </a:r>
            <a:r>
              <a:rPr lang="en-US" sz="1600" dirty="0" smtClean="0">
                <a:latin typeface="Times New Roman"/>
                <a:cs typeface="Times New Roman"/>
              </a:rPr>
              <a:t>s</a:t>
            </a:r>
            <a:r>
              <a:rPr lang="en-US" sz="1600" spc="-114" dirty="0" smtClean="0">
                <a:latin typeface="Times New Roman"/>
                <a:cs typeface="Times New Roman"/>
              </a:rPr>
              <a:t> </a:t>
            </a:r>
            <a:r>
              <a:rPr lang="en-US" sz="1600" spc="-10" dirty="0" smtClean="0">
                <a:latin typeface="Times New Roman"/>
                <a:cs typeface="Times New Roman"/>
              </a:rPr>
              <a:t>c</a:t>
            </a:r>
            <a:r>
              <a:rPr lang="en-US" sz="1600" dirty="0" smtClean="0">
                <a:latin typeface="Times New Roman"/>
                <a:cs typeface="Times New Roman"/>
              </a:rPr>
              <a:t>omp</a:t>
            </a:r>
            <a:r>
              <a:rPr lang="en-US" sz="1600" spc="-20" dirty="0" smtClean="0">
                <a:latin typeface="Times New Roman"/>
                <a:cs typeface="Times New Roman"/>
              </a:rPr>
              <a:t> </a:t>
            </a:r>
            <a:r>
              <a:rPr lang="en-US" sz="1600" spc="-5" dirty="0" smtClean="0">
                <a:latin typeface="Times New Roman"/>
                <a:cs typeface="Times New Roman"/>
              </a:rPr>
              <a:t>is</a:t>
            </a:r>
            <a:r>
              <a:rPr lang="en-US" sz="1600" dirty="0" smtClean="0">
                <a:latin typeface="Times New Roman"/>
                <a:cs typeface="Times New Roman"/>
              </a:rPr>
              <a:t> </a:t>
            </a:r>
            <a:r>
              <a:rPr lang="en-US" sz="1600" spc="5" dirty="0" smtClean="0">
                <a:latin typeface="Times New Roman"/>
                <a:cs typeface="Times New Roman"/>
              </a:rPr>
              <a:t>i</a:t>
            </a:r>
            <a:r>
              <a:rPr lang="en-US" sz="1600" spc="-5" dirty="0" smtClean="0">
                <a:latin typeface="Times New Roman"/>
                <a:cs typeface="Times New Roman"/>
              </a:rPr>
              <a:t>ts  </a:t>
            </a:r>
            <a:r>
              <a:rPr lang="en-US" sz="1600" dirty="0" smtClean="0">
                <a:latin typeface="Times New Roman"/>
                <a:cs typeface="Times New Roman"/>
              </a:rPr>
              <a:t>r</a:t>
            </a:r>
            <a:r>
              <a:rPr lang="en-US" sz="1600" spc="-20" dirty="0" smtClean="0">
                <a:latin typeface="Times New Roman"/>
                <a:cs typeface="Times New Roman"/>
              </a:rPr>
              <a:t>e</a:t>
            </a:r>
            <a:r>
              <a:rPr lang="en-US" sz="1600" dirty="0" smtClean="0">
                <a:latin typeface="Times New Roman"/>
                <a:cs typeface="Times New Roman"/>
              </a:rPr>
              <a:t>p</a:t>
            </a:r>
            <a:r>
              <a:rPr lang="en-US" sz="1600" spc="-50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o f</a:t>
            </a:r>
            <a:r>
              <a:rPr lang="en-US" sz="1600" spc="-10" dirty="0" smtClean="0">
                <a:latin typeface="Times New Roman"/>
                <a:cs typeface="Times New Roman"/>
              </a:rPr>
              <a:t> </a:t>
            </a:r>
            <a:r>
              <a:rPr lang="en-US" sz="1600" spc="10" dirty="0" smtClean="0">
                <a:latin typeface="Times New Roman"/>
                <a:cs typeface="Times New Roman"/>
              </a:rPr>
              <a:t>z</a:t>
            </a:r>
            <a:r>
              <a:rPr lang="en-US" sz="1600" spc="-10" dirty="0" smtClean="0">
                <a:latin typeface="Times New Roman"/>
                <a:cs typeface="Times New Roman"/>
              </a:rPr>
              <a:t>e</a:t>
            </a:r>
            <a:r>
              <a:rPr lang="en-US" sz="1600" dirty="0" smtClean="0">
                <a:latin typeface="Times New Roman"/>
                <a:cs typeface="Times New Roman"/>
              </a:rPr>
              <a:t>ro. </a:t>
            </a:r>
            <a:r>
              <a:rPr lang="en-US" sz="1600" spc="-25" dirty="0" smtClean="0">
                <a:latin typeface="Times New Roman"/>
                <a:cs typeface="Times New Roman"/>
              </a:rPr>
              <a:t>B</a:t>
            </a:r>
            <a:r>
              <a:rPr lang="en-US" sz="1600" dirty="0" smtClean="0">
                <a:latin typeface="Times New Roman"/>
                <a:cs typeface="Times New Roman"/>
              </a:rPr>
              <a:t>oth</a:t>
            </a:r>
            <a:r>
              <a:rPr lang="en-US" sz="1600" spc="-3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00000000 &amp; i</a:t>
            </a:r>
            <a:r>
              <a:rPr lang="en-US" sz="1600" spc="5" dirty="0" smtClean="0">
                <a:latin typeface="Times New Roman"/>
                <a:cs typeface="Times New Roman"/>
              </a:rPr>
              <a:t>t</a:t>
            </a:r>
            <a:r>
              <a:rPr lang="en-US" sz="1600" spc="-5" dirty="0" smtClean="0">
                <a:latin typeface="Times New Roman"/>
                <a:cs typeface="Times New Roman"/>
              </a:rPr>
              <a:t>s</a:t>
            </a:r>
            <a:r>
              <a:rPr lang="en-US" sz="1600" spc="-15" dirty="0" smtClean="0">
                <a:latin typeface="Times New Roman"/>
                <a:cs typeface="Times New Roman"/>
              </a:rPr>
              <a:t> </a:t>
            </a:r>
            <a:r>
              <a:rPr lang="en-US" sz="1600" spc="-50" dirty="0" smtClean="0">
                <a:latin typeface="Times New Roman"/>
                <a:cs typeface="Times New Roman"/>
              </a:rPr>
              <a:t>1</a:t>
            </a:r>
            <a:r>
              <a:rPr lang="en-US" sz="1600" spc="-200" dirty="0" smtClean="0">
                <a:latin typeface="Times New Roman"/>
                <a:cs typeface="Times New Roman"/>
              </a:rPr>
              <a:t>’</a:t>
            </a:r>
            <a:r>
              <a:rPr lang="en-US" sz="1600" dirty="0" smtClean="0">
                <a:latin typeface="Times New Roman"/>
                <a:cs typeface="Times New Roman"/>
              </a:rPr>
              <a:t>s</a:t>
            </a:r>
            <a:r>
              <a:rPr lang="en-US" sz="1600" spc="-95" dirty="0" smtClean="0">
                <a:latin typeface="Times New Roman"/>
                <a:cs typeface="Times New Roman"/>
              </a:rPr>
              <a:t> </a:t>
            </a:r>
            <a:r>
              <a:rPr lang="en-US" sz="1600" spc="-10" dirty="0" smtClean="0">
                <a:latin typeface="Times New Roman"/>
                <a:cs typeface="Times New Roman"/>
              </a:rPr>
              <a:t>c</a:t>
            </a:r>
            <a:r>
              <a:rPr lang="en-US" sz="1600" dirty="0" smtClean="0">
                <a:latin typeface="Times New Roman"/>
                <a:cs typeface="Times New Roman"/>
              </a:rPr>
              <a:t>omp</a:t>
            </a:r>
            <a:r>
              <a:rPr lang="en-US" sz="1600" spc="-20" dirty="0" smtClean="0">
                <a:latin typeface="Times New Roman"/>
                <a:cs typeface="Times New Roman"/>
              </a:rPr>
              <a:t> </a:t>
            </a:r>
            <a:r>
              <a:rPr lang="en-US" sz="1600" spc="-195" dirty="0" smtClean="0">
                <a:latin typeface="Times New Roman"/>
                <a:cs typeface="Times New Roman"/>
              </a:rPr>
              <a:t>1111111</a:t>
            </a:r>
            <a:r>
              <a:rPr lang="en-US" sz="1600" dirty="0" smtClean="0">
                <a:latin typeface="Times New Roman"/>
                <a:cs typeface="Times New Roman"/>
              </a:rPr>
              <a:t>1</a:t>
            </a:r>
            <a:r>
              <a:rPr lang="en-US" sz="1600" spc="-9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r</a:t>
            </a:r>
            <a:r>
              <a:rPr lang="en-US" sz="1600" spc="-20" dirty="0" smtClean="0">
                <a:latin typeface="Times New Roman"/>
                <a:cs typeface="Times New Roman"/>
              </a:rPr>
              <a:t>e</a:t>
            </a:r>
            <a:r>
              <a:rPr lang="en-US" sz="1600" dirty="0" smtClean="0">
                <a:latin typeface="Times New Roman"/>
                <a:cs typeface="Times New Roman"/>
              </a:rPr>
              <a:t>p  </a:t>
            </a:r>
            <a:r>
              <a:rPr lang="en-US" sz="1600" spc="-5" dirty="0" smtClean="0">
                <a:latin typeface="Times New Roman"/>
                <a:cs typeface="Times New Roman"/>
              </a:rPr>
              <a:t>zero. The 00000000 called +</a:t>
            </a:r>
            <a:r>
              <a:rPr lang="en-US" sz="1600" spc="-5" dirty="0" err="1" smtClean="0">
                <a:latin typeface="Times New Roman"/>
                <a:cs typeface="Times New Roman"/>
              </a:rPr>
              <a:t>ve</a:t>
            </a:r>
            <a:r>
              <a:rPr lang="en-US" sz="1600" spc="-5" dirty="0" smtClean="0">
                <a:latin typeface="Times New Roman"/>
                <a:cs typeface="Times New Roman"/>
              </a:rPr>
              <a:t> zero&amp; </a:t>
            </a:r>
            <a:r>
              <a:rPr lang="en-US" sz="1600" spc="-170" dirty="0" smtClean="0">
                <a:latin typeface="Times New Roman"/>
                <a:cs typeface="Times New Roman"/>
              </a:rPr>
              <a:t>11111111 </a:t>
            </a:r>
            <a:r>
              <a:rPr lang="en-US" sz="1600" spc="-5" dirty="0" smtClean="0">
                <a:latin typeface="Times New Roman"/>
                <a:cs typeface="Times New Roman"/>
              </a:rPr>
              <a:t>called –</a:t>
            </a:r>
            <a:r>
              <a:rPr lang="en-US" sz="1600" spc="-5" dirty="0" err="1" smtClean="0">
                <a:latin typeface="Times New Roman"/>
                <a:cs typeface="Times New Roman"/>
              </a:rPr>
              <a:t>ve</a:t>
            </a:r>
            <a:r>
              <a:rPr lang="en-US" sz="1600" spc="-5" dirty="0" smtClean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 zero.</a:t>
            </a:r>
            <a:endParaRPr lang="en-US" sz="1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4800" y="838200"/>
            <a:ext cx="8645550" cy="319318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algn="l">
              <a:lnSpc>
                <a:spcPct val="100000"/>
              </a:lnSpc>
              <a:spcBef>
                <a:spcPts val="90"/>
              </a:spcBef>
            </a:pPr>
            <a:r>
              <a:rPr lang="en-US" sz="2000" spc="5" dirty="0" smtClean="0"/>
              <a:t>BINARY ARITHMETIC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05800" y="6521145"/>
            <a:ext cx="696976" cy="2693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14960">
              <a:lnSpc>
                <a:spcPts val="2115"/>
              </a:lnSpc>
            </a:pPr>
            <a:fld id="{81D60167-4931-47E6-BA6A-407CBD079E47}" type="slidenum">
              <a:rPr sz="1800" dirty="0">
                <a:solidFill>
                  <a:srgbClr val="888888"/>
                </a:solidFill>
                <a:latin typeface="Calibri"/>
                <a:cs typeface="Calibri"/>
              </a:rPr>
              <a:pPr marL="314960">
                <a:lnSpc>
                  <a:spcPts val="2115"/>
                </a:lnSpc>
              </a:pPr>
              <a:t>9</a:t>
            </a:fld>
            <a:endParaRPr sz="1800">
              <a:latin typeface="Calibri"/>
              <a:cs typeface="Calibri"/>
            </a:endParaRPr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1" y="98886"/>
            <a:ext cx="1600199" cy="79646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2" y="6400802"/>
            <a:ext cx="4648199" cy="357187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724400" y="6400802"/>
            <a:ext cx="4572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85800" y="1905001"/>
            <a:ext cx="8077200" cy="20518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lang="en-US" sz="2400" spc="-45" dirty="0" smtClean="0">
                <a:latin typeface="Times New Roman" pitchFamily="18" charset="0"/>
                <a:cs typeface="Times New Roman" pitchFamily="18" charset="0"/>
              </a:rPr>
              <a:t>1’s</a:t>
            </a:r>
            <a:r>
              <a:rPr lang="en-US" sz="2400" spc="-1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compliment</a:t>
            </a:r>
            <a:r>
              <a:rPr lang="en-US" sz="2400" spc="-1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spc="5" dirty="0" smtClean="0">
                <a:latin typeface="Times New Roman" pitchFamily="18" charset="0"/>
                <a:cs typeface="Times New Roman" pitchFamily="18" charset="0"/>
              </a:rPr>
              <a:t>arithmetic:</a:t>
            </a:r>
          </a:p>
          <a:p>
            <a:pPr marL="12700">
              <a:lnSpc>
                <a:spcPct val="150000"/>
              </a:lnSpc>
              <a:spcBef>
                <a:spcPts val="434"/>
              </a:spcBef>
            </a:pPr>
            <a:r>
              <a:rPr lang="en-US" sz="1600" b="1" spc="5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1600" spc="-8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sz="1600" spc="-5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1600" spc="-200" dirty="0" smtClean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1600" spc="-12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1600" spc="5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1600" spc="-2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1600" spc="5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1600" spc="1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on,</a:t>
            </a:r>
            <a:r>
              <a:rPr lang="en-US" sz="1600" spc="-6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dd</a:t>
            </a:r>
            <a:r>
              <a:rPr lang="en-US" sz="1600" spc="-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1600" spc="5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1600" spc="-200" dirty="0" smtClean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1600" spc="-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1600" spc="5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1600" spc="-5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of  the</a:t>
            </a:r>
            <a:r>
              <a:rPr lang="en-US" sz="1600" spc="-3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subtrahend</a:t>
            </a:r>
            <a:r>
              <a:rPr lang="en-US" sz="1600" spc="-5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n-US" sz="1600" spc="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minuend.</a:t>
            </a:r>
            <a:r>
              <a:rPr lang="en-US" sz="1600" spc="-7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40" dirty="0" smtClean="0">
                <a:latin typeface="Times New Roman" pitchFamily="18" charset="0"/>
                <a:cs typeface="Times New Roman" pitchFamily="18" charset="0"/>
              </a:rPr>
              <a:t>If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there</a:t>
            </a:r>
            <a:r>
              <a:rPr lang="en-US" sz="1600" spc="1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1600" spc="-30" dirty="0" smtClean="0">
                <a:latin typeface="Times New Roman" pitchFamily="18" charset="0"/>
                <a:cs typeface="Times New Roman" pitchFamily="18" charset="0"/>
              </a:rPr>
              <a:t>carryout</a:t>
            </a:r>
            <a:r>
              <a:rPr lang="en-US" sz="1600" spc="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1600" spc="-2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bring </a:t>
            </a:r>
            <a:r>
              <a:rPr lang="en-US" sz="1600" spc="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carry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around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&amp;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add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it to the </a:t>
            </a:r>
            <a:r>
              <a:rPr lang="en-US" sz="1600" spc="-30" dirty="0" smtClean="0">
                <a:latin typeface="Times New Roman" pitchFamily="18" charset="0"/>
                <a:cs typeface="Times New Roman" pitchFamily="18" charset="0"/>
              </a:rPr>
              <a:t>LSB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called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1600" b="1" spc="-5" dirty="0" smtClean="0">
                <a:latin typeface="Times New Roman" pitchFamily="18" charset="0"/>
                <a:cs typeface="Times New Roman" pitchFamily="18" charset="0"/>
              </a:rPr>
              <a:t>end </a:t>
            </a:r>
            <a:r>
              <a:rPr lang="en-US" sz="1600" b="1" spc="-10" dirty="0" smtClean="0">
                <a:latin typeface="Times New Roman" pitchFamily="18" charset="0"/>
                <a:cs typeface="Times New Roman" pitchFamily="18" charset="0"/>
              </a:rPr>
              <a:t>around </a:t>
            </a:r>
            <a:r>
              <a:rPr lang="en-US" sz="1600" b="1" spc="-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spc="-50" dirty="0" smtClean="0">
                <a:latin typeface="Times New Roman" pitchFamily="18" charset="0"/>
                <a:cs typeface="Times New Roman" pitchFamily="18" charset="0"/>
              </a:rPr>
              <a:t>carry. </a:t>
            </a:r>
            <a:r>
              <a:rPr lang="en-US" sz="1600" spc="-35" dirty="0" smtClean="0">
                <a:latin typeface="Times New Roman" pitchFamily="18" charset="0"/>
                <a:cs typeface="Times New Roman" pitchFamily="18" charset="0"/>
              </a:rPr>
              <a:t>Look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at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sign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bit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(MSB)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600" spc="-40" dirty="0" smtClean="0">
                <a:latin typeface="Times New Roman" pitchFamily="18" charset="0"/>
                <a:cs typeface="Times New Roman" pitchFamily="18" charset="0"/>
              </a:rPr>
              <a:t>If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this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is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a 0, the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result </a:t>
            </a:r>
            <a:r>
              <a:rPr lang="en-US" sz="1600" spc="-58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1600" spc="-5" dirty="0" err="1" smtClean="0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sz="1600" spc="-3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&amp;</a:t>
            </a:r>
            <a:r>
              <a:rPr lang="en-US" sz="1600" spc="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en-US" sz="1600" spc="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in</a:t>
            </a:r>
            <a:r>
              <a:rPr lang="en-US" sz="1600" spc="-2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true</a:t>
            </a:r>
            <a:r>
              <a:rPr lang="en-US" sz="1600" spc="-2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75" dirty="0" smtClean="0">
                <a:latin typeface="Times New Roman" pitchFamily="18" charset="0"/>
                <a:cs typeface="Times New Roman" pitchFamily="18" charset="0"/>
              </a:rPr>
              <a:t>binary.</a:t>
            </a:r>
            <a:r>
              <a:rPr lang="en-US" sz="1600" spc="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40" dirty="0" smtClean="0">
                <a:latin typeface="Times New Roman" pitchFamily="18" charset="0"/>
                <a:cs typeface="Times New Roman" pitchFamily="18" charset="0"/>
              </a:rPr>
              <a:t>If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MSB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en-US" sz="1600" spc="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1600" spc="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1600" spc="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600" spc="17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carry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or no </a:t>
            </a:r>
            <a:r>
              <a:rPr lang="en-US" sz="1600" spc="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carry</a:t>
            </a:r>
            <a:r>
              <a:rPr lang="en-US" sz="1600" spc="-5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),</a:t>
            </a:r>
            <a:r>
              <a:rPr lang="en-US" sz="1600" spc="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result</a:t>
            </a:r>
            <a:r>
              <a:rPr lang="en-US" sz="1600" spc="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en-US" sz="1600" spc="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&amp;</a:t>
            </a:r>
            <a:r>
              <a:rPr lang="en-US" sz="1600" spc="-2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en-US" sz="1600" spc="-3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in</a:t>
            </a:r>
            <a:r>
              <a:rPr lang="en-US" sz="1600" spc="2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its</a:t>
            </a:r>
            <a:r>
              <a:rPr lang="en-US" sz="1600" spc="-2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comp</a:t>
            </a:r>
            <a:r>
              <a:rPr lang="en-US" sz="1600" spc="-2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form </a:t>
            </a:r>
            <a:r>
              <a:rPr lang="en-US" sz="1600" spc="-75" dirty="0" smtClean="0">
                <a:latin typeface="Times New Roman" pitchFamily="18" charset="0"/>
                <a:cs typeface="Times New Roman" pitchFamily="18" charset="0"/>
              </a:rPr>
              <a:t>.Take</a:t>
            </a:r>
            <a:r>
              <a:rPr lang="en-US" sz="1600" spc="-7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its</a:t>
            </a:r>
            <a:r>
              <a:rPr lang="en-US" sz="1600" spc="-10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85" dirty="0" smtClean="0">
                <a:latin typeface="Times New Roman" pitchFamily="18" charset="0"/>
                <a:cs typeface="Times New Roman" pitchFamily="18" charset="0"/>
              </a:rPr>
              <a:t>1’s </a:t>
            </a:r>
            <a:r>
              <a:rPr lang="en-US" sz="1600" spc="-58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comp</a:t>
            </a:r>
            <a:r>
              <a:rPr lang="en-US" sz="1600" spc="-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n-US" sz="1600" spc="-2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30" dirty="0" smtClean="0">
                <a:latin typeface="Times New Roman" pitchFamily="18" charset="0"/>
                <a:cs typeface="Times New Roman" pitchFamily="18" charset="0"/>
              </a:rPr>
              <a:t>get</a:t>
            </a:r>
            <a:r>
              <a:rPr lang="en-US" sz="1600" spc="2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sz="1600" spc="-1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magnitude</a:t>
            </a:r>
            <a:r>
              <a:rPr lang="en-US" sz="1600" spc="-7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75" dirty="0" smtClean="0">
                <a:latin typeface="Times New Roman" pitchFamily="18" charset="0"/>
                <a:cs typeface="Times New Roman" pitchFamily="18" charset="0"/>
              </a:rPr>
              <a:t>binary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913</TotalTime>
  <Words>1570</Words>
  <Application>Microsoft Office PowerPoint</Application>
  <PresentationFormat>On-screen Show (4:3)</PresentationFormat>
  <Paragraphs>198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   DIGITAL ELECTRONICS &amp;LOGIC DESIGN     </vt:lpstr>
      <vt:lpstr>BINARY ARITHMETIC</vt:lpstr>
      <vt:lpstr>BINARY ARITHMETIC</vt:lpstr>
      <vt:lpstr>BINARY ARITHMETIC</vt:lpstr>
      <vt:lpstr>Slide 5</vt:lpstr>
      <vt:lpstr>BINARY ARITHMETIC</vt:lpstr>
      <vt:lpstr>BINARY ARITHMETIC</vt:lpstr>
      <vt:lpstr>BINARY ARITHMETIC</vt:lpstr>
      <vt:lpstr>BINARY ARITHMETIC</vt:lpstr>
      <vt:lpstr>BINARY ARITHMETIC</vt:lpstr>
      <vt:lpstr>BINARY ARITHMETIC</vt:lpstr>
      <vt:lpstr>     BINARY ARITHMETIC</vt:lpstr>
      <vt:lpstr>BINARY ARITHMETIC</vt:lpstr>
      <vt:lpstr>Slide 14</vt:lpstr>
      <vt:lpstr>BINARY WEIGHTED AND NON- WEIGHTED CODES</vt:lpstr>
      <vt:lpstr>BINARY WEIGHTED AND NON- WEIGHTED CODES</vt:lpstr>
      <vt:lpstr>BINARY CODED DECIMAL</vt:lpstr>
      <vt:lpstr>BINARY CODED DECIMAL</vt:lpstr>
      <vt:lpstr>BINARY CODED DECIMAL</vt:lpstr>
      <vt:lpstr>BINARY CODED DECIMAL</vt:lpstr>
      <vt:lpstr>BINARY CODED DECIMAL</vt:lpstr>
      <vt:lpstr>BINARY CODED DECIMAL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Administrator</dc:creator>
  <cp:lastModifiedBy>Administrator</cp:lastModifiedBy>
  <cp:revision>138</cp:revision>
  <dcterms:created xsi:type="dcterms:W3CDTF">2023-06-12T06:06:59Z</dcterms:created>
  <dcterms:modified xsi:type="dcterms:W3CDTF">2023-06-21T07:28:35Z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2018-07-25T00:00:00Z</vt:filetime>
  </property>
  <property fmtid="{D5CDD505-2E9C-101B-9397-08002B2CF9AE}" pid="3" name="Creator">
    <vt:lpwstr>Microsoft® Office PowerPoint® 2007</vt:lpwstr>
  </property>
  <property fmtid="{D5CDD505-2E9C-101B-9397-08002B2CF9AE}" pid="4" name="LastSaved">
    <vt:filetime>2023-06-12T00:00:00Z</vt:filetime>
  </property>
</Properties>
</file>